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9" r:id="rId1"/>
  </p:sldMasterIdLst>
  <p:notesMasterIdLst>
    <p:notesMasterId r:id="rId142"/>
  </p:notesMasterIdLst>
  <p:sldIdLst>
    <p:sldId id="1137" r:id="rId2"/>
    <p:sldId id="1138" r:id="rId3"/>
    <p:sldId id="1302" r:id="rId4"/>
    <p:sldId id="1076" r:id="rId5"/>
    <p:sldId id="444" r:id="rId6"/>
    <p:sldId id="676" r:id="rId7"/>
    <p:sldId id="677" r:id="rId8"/>
    <p:sldId id="1139" r:id="rId9"/>
    <p:sldId id="593" r:id="rId10"/>
    <p:sldId id="681" r:id="rId11"/>
    <p:sldId id="595" r:id="rId12"/>
    <p:sldId id="596" r:id="rId13"/>
    <p:sldId id="1085" r:id="rId14"/>
    <p:sldId id="1086" r:id="rId15"/>
    <p:sldId id="1087" r:id="rId16"/>
    <p:sldId id="682" r:id="rId17"/>
    <p:sldId id="1077" r:id="rId18"/>
    <p:sldId id="1140" r:id="rId19"/>
    <p:sldId id="817" r:id="rId20"/>
    <p:sldId id="632" r:id="rId21"/>
    <p:sldId id="635" r:id="rId22"/>
    <p:sldId id="643" r:id="rId23"/>
    <p:sldId id="680" r:id="rId24"/>
    <p:sldId id="1105" r:id="rId25"/>
    <p:sldId id="583" r:id="rId26"/>
    <p:sldId id="610" r:id="rId27"/>
    <p:sldId id="584" r:id="rId28"/>
    <p:sldId id="585" r:id="rId29"/>
    <p:sldId id="586" r:id="rId30"/>
    <p:sldId id="587" r:id="rId31"/>
    <p:sldId id="549" r:id="rId32"/>
    <p:sldId id="1106" r:id="rId33"/>
    <p:sldId id="589" r:id="rId34"/>
    <p:sldId id="416" r:id="rId35"/>
    <p:sldId id="422" r:id="rId36"/>
    <p:sldId id="417" r:id="rId37"/>
    <p:sldId id="419" r:id="rId38"/>
    <p:sldId id="421" r:id="rId39"/>
    <p:sldId id="423" r:id="rId40"/>
    <p:sldId id="1359" r:id="rId41"/>
    <p:sldId id="424" r:id="rId42"/>
    <p:sldId id="425" r:id="rId43"/>
    <p:sldId id="448" r:id="rId44"/>
    <p:sldId id="1107" r:id="rId45"/>
    <p:sldId id="427" r:id="rId46"/>
    <p:sldId id="428" r:id="rId47"/>
    <p:sldId id="590" r:id="rId48"/>
    <p:sldId id="591" r:id="rId49"/>
    <p:sldId id="432" r:id="rId50"/>
    <p:sldId id="434" r:id="rId51"/>
    <p:sldId id="435" r:id="rId52"/>
    <p:sldId id="436" r:id="rId53"/>
    <p:sldId id="437" r:id="rId54"/>
    <p:sldId id="1108" r:id="rId55"/>
    <p:sldId id="439" r:id="rId56"/>
    <p:sldId id="441" r:id="rId57"/>
    <p:sldId id="440" r:id="rId58"/>
    <p:sldId id="442" r:id="rId59"/>
    <p:sldId id="443" r:id="rId60"/>
    <p:sldId id="592" r:id="rId61"/>
    <p:sldId id="445" r:id="rId62"/>
    <p:sldId id="1109" r:id="rId63"/>
    <p:sldId id="446" r:id="rId64"/>
    <p:sldId id="1110" r:id="rId65"/>
    <p:sldId id="551" r:id="rId66"/>
    <p:sldId id="631" r:id="rId67"/>
    <p:sldId id="825" r:id="rId68"/>
    <p:sldId id="1349" r:id="rId69"/>
    <p:sldId id="984" r:id="rId70"/>
    <p:sldId id="1303" r:id="rId71"/>
    <p:sldId id="1141" r:id="rId72"/>
    <p:sldId id="1078" r:id="rId73"/>
    <p:sldId id="1304" r:id="rId74"/>
    <p:sldId id="1305" r:id="rId75"/>
    <p:sldId id="1306" r:id="rId76"/>
    <p:sldId id="1307" r:id="rId77"/>
    <p:sldId id="1111" r:id="rId78"/>
    <p:sldId id="1308" r:id="rId79"/>
    <p:sldId id="1309" r:id="rId80"/>
    <p:sldId id="1311" r:id="rId81"/>
    <p:sldId id="717" r:id="rId82"/>
    <p:sldId id="712" r:id="rId83"/>
    <p:sldId id="718" r:id="rId84"/>
    <p:sldId id="1088" r:id="rId85"/>
    <p:sldId id="1089" r:id="rId86"/>
    <p:sldId id="1112" r:id="rId87"/>
    <p:sldId id="1314" r:id="rId88"/>
    <p:sldId id="1315" r:id="rId89"/>
    <p:sldId id="1316" r:id="rId90"/>
    <p:sldId id="1317" r:id="rId91"/>
    <p:sldId id="1318" r:id="rId92"/>
    <p:sldId id="1319" r:id="rId93"/>
    <p:sldId id="1320" r:id="rId94"/>
    <p:sldId id="1312" r:id="rId95"/>
    <p:sldId id="721" r:id="rId96"/>
    <p:sldId id="722" r:id="rId97"/>
    <p:sldId id="723" r:id="rId98"/>
    <p:sldId id="724" r:id="rId99"/>
    <p:sldId id="725" r:id="rId100"/>
    <p:sldId id="726" r:id="rId101"/>
    <p:sldId id="1113" r:id="rId102"/>
    <p:sldId id="727" r:id="rId103"/>
    <p:sldId id="728" r:id="rId104"/>
    <p:sldId id="729" r:id="rId105"/>
    <p:sldId id="730" r:id="rId106"/>
    <p:sldId id="731" r:id="rId107"/>
    <p:sldId id="1321" r:id="rId108"/>
    <p:sldId id="1322" r:id="rId109"/>
    <p:sldId id="1323" r:id="rId110"/>
    <p:sldId id="1324" r:id="rId111"/>
    <p:sldId id="1325" r:id="rId112"/>
    <p:sldId id="1326" r:id="rId113"/>
    <p:sldId id="1327" r:id="rId114"/>
    <p:sldId id="1328" r:id="rId115"/>
    <p:sldId id="1329" r:id="rId116"/>
    <p:sldId id="1330" r:id="rId117"/>
    <p:sldId id="1331" r:id="rId118"/>
    <p:sldId id="1332" r:id="rId119"/>
    <p:sldId id="1333" r:id="rId120"/>
    <p:sldId id="1347" r:id="rId121"/>
    <p:sldId id="630" r:id="rId122"/>
    <p:sldId id="1334" r:id="rId123"/>
    <p:sldId id="1335" r:id="rId124"/>
    <p:sldId id="1336" r:id="rId125"/>
    <p:sldId id="1337" r:id="rId126"/>
    <p:sldId id="1338" r:id="rId127"/>
    <p:sldId id="1339" r:id="rId128"/>
    <p:sldId id="1340" r:id="rId129"/>
    <p:sldId id="1341" r:id="rId130"/>
    <p:sldId id="1342" r:id="rId131"/>
    <p:sldId id="1343" r:id="rId132"/>
    <p:sldId id="1344" r:id="rId133"/>
    <p:sldId id="1345" r:id="rId134"/>
    <p:sldId id="1346" r:id="rId135"/>
    <p:sldId id="1357" r:id="rId136"/>
    <p:sldId id="678" r:id="rId137"/>
    <p:sldId id="1079" r:id="rId138"/>
    <p:sldId id="1142" r:id="rId139"/>
    <p:sldId id="1358" r:id="rId140"/>
    <p:sldId id="403" r:id="rId141"/>
  </p:sldIdLst>
  <p:sldSz cx="9144000" cy="5143500" type="screen16x9"/>
  <p:notesSz cx="6858000" cy="9144000"/>
  <p:embeddedFontLst>
    <p:embeddedFont>
      <p:font typeface="나눔손글씨 펜" panose="020B0600000101010101" charset="-127"/>
      <p:regular r:id="rId143"/>
    </p:embeddedFont>
    <p:embeddedFont>
      <p:font typeface="맑은 고딕" panose="020B0503020000020004" pitchFamily="50" charset="-127"/>
      <p:regular r:id="rId144"/>
      <p:bold r:id="rId1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목차 소개" id="{4C74D0C1-172C-4FD1-B614-C98237BF027D}">
          <p14:sldIdLst>
            <p14:sldId id="1137"/>
            <p14:sldId id="1138"/>
          </p14:sldIdLst>
        </p14:section>
        <p14:section name="1일차" id="{E9C6C228-B6B5-48AF-AFC2-05D1A1C3C5DF}">
          <p14:sldIdLst>
            <p14:sldId id="1302"/>
          </p14:sldIdLst>
        </p14:section>
        <p14:section name="0교시" id="{A35A22AA-28BA-42DF-9ECB-E731776939E5}">
          <p14:sldIdLst>
            <p14:sldId id="1076"/>
            <p14:sldId id="444"/>
            <p14:sldId id="676"/>
            <p14:sldId id="677"/>
          </p14:sldIdLst>
        </p14:section>
        <p14:section name="1교시" id="{D21B288B-7869-48B4-86F5-37195B5FE404}">
          <p14:sldIdLst>
            <p14:sldId id="1139"/>
            <p14:sldId id="593"/>
            <p14:sldId id="681"/>
            <p14:sldId id="595"/>
            <p14:sldId id="596"/>
            <p14:sldId id="1085"/>
            <p14:sldId id="1086"/>
            <p14:sldId id="1087"/>
            <p14:sldId id="682"/>
            <p14:sldId id="1077"/>
          </p14:sldIdLst>
        </p14:section>
        <p14:section name="2교시" id="{2B93EE81-EBC6-41C2-A0F3-5ED34231B689}">
          <p14:sldIdLst>
            <p14:sldId id="1140"/>
            <p14:sldId id="817"/>
            <p14:sldId id="632"/>
            <p14:sldId id="635"/>
            <p14:sldId id="643"/>
            <p14:sldId id="680"/>
            <p14:sldId id="1105"/>
            <p14:sldId id="583"/>
            <p14:sldId id="610"/>
            <p14:sldId id="584"/>
            <p14:sldId id="585"/>
            <p14:sldId id="586"/>
            <p14:sldId id="587"/>
            <p14:sldId id="549"/>
            <p14:sldId id="1106"/>
            <p14:sldId id="589"/>
            <p14:sldId id="416"/>
            <p14:sldId id="422"/>
            <p14:sldId id="417"/>
            <p14:sldId id="419"/>
            <p14:sldId id="421"/>
            <p14:sldId id="423"/>
            <p14:sldId id="1359"/>
            <p14:sldId id="424"/>
            <p14:sldId id="425"/>
            <p14:sldId id="448"/>
            <p14:sldId id="1107"/>
            <p14:sldId id="427"/>
            <p14:sldId id="428"/>
            <p14:sldId id="590"/>
            <p14:sldId id="591"/>
            <p14:sldId id="432"/>
            <p14:sldId id="434"/>
            <p14:sldId id="435"/>
            <p14:sldId id="436"/>
            <p14:sldId id="437"/>
            <p14:sldId id="1108"/>
            <p14:sldId id="439"/>
            <p14:sldId id="441"/>
            <p14:sldId id="440"/>
            <p14:sldId id="442"/>
            <p14:sldId id="443"/>
            <p14:sldId id="592"/>
            <p14:sldId id="445"/>
            <p14:sldId id="1109"/>
            <p14:sldId id="446"/>
            <p14:sldId id="1110"/>
            <p14:sldId id="551"/>
            <p14:sldId id="631"/>
            <p14:sldId id="825"/>
          </p14:sldIdLst>
        </p14:section>
        <p14:section name="3교시" id="{9A197A05-4BB7-4C60-AB80-E6BA61ECBE27}">
          <p14:sldIdLst>
            <p14:sldId id="1349"/>
            <p14:sldId id="984"/>
          </p14:sldIdLst>
        </p14:section>
        <p14:section name="2일차" id="{28FEDC4A-500C-4F56-B0EC-57249A7BFA49}">
          <p14:sldIdLst>
            <p14:sldId id="1303"/>
          </p14:sldIdLst>
        </p14:section>
        <p14:section name="4교시" id="{51DE2E28-03E4-4A78-B0E8-8B673944D866}">
          <p14:sldIdLst>
            <p14:sldId id="1141"/>
            <p14:sldId id="1078"/>
            <p14:sldId id="1304"/>
            <p14:sldId id="1305"/>
            <p14:sldId id="1306"/>
            <p14:sldId id="1307"/>
            <p14:sldId id="1111"/>
            <p14:sldId id="1308"/>
            <p14:sldId id="1309"/>
            <p14:sldId id="1311"/>
            <p14:sldId id="717"/>
            <p14:sldId id="712"/>
            <p14:sldId id="718"/>
            <p14:sldId id="1088"/>
            <p14:sldId id="1089"/>
            <p14:sldId id="1112"/>
            <p14:sldId id="1314"/>
            <p14:sldId id="1315"/>
            <p14:sldId id="1316"/>
            <p14:sldId id="1317"/>
            <p14:sldId id="1318"/>
            <p14:sldId id="1319"/>
            <p14:sldId id="1320"/>
            <p14:sldId id="1312"/>
            <p14:sldId id="721"/>
            <p14:sldId id="722"/>
            <p14:sldId id="723"/>
            <p14:sldId id="724"/>
            <p14:sldId id="725"/>
            <p14:sldId id="726"/>
            <p14:sldId id="1113"/>
            <p14:sldId id="727"/>
            <p14:sldId id="728"/>
            <p14:sldId id="729"/>
            <p14:sldId id="730"/>
            <p14:sldId id="731"/>
            <p14:sldId id="1321"/>
            <p14:sldId id="1322"/>
            <p14:sldId id="1323"/>
            <p14:sldId id="1324"/>
            <p14:sldId id="1325"/>
            <p14:sldId id="1326"/>
            <p14:sldId id="1327"/>
            <p14:sldId id="1328"/>
            <p14:sldId id="1329"/>
            <p14:sldId id="1330"/>
            <p14:sldId id="1331"/>
            <p14:sldId id="1332"/>
            <p14:sldId id="1333"/>
            <p14:sldId id="1347"/>
            <p14:sldId id="630"/>
            <p14:sldId id="1334"/>
            <p14:sldId id="1335"/>
            <p14:sldId id="1336"/>
            <p14:sldId id="1337"/>
            <p14:sldId id="1338"/>
            <p14:sldId id="1339"/>
            <p14:sldId id="1340"/>
            <p14:sldId id="1341"/>
            <p14:sldId id="1342"/>
            <p14:sldId id="1343"/>
            <p14:sldId id="1344"/>
            <p14:sldId id="1345"/>
            <p14:sldId id="1346"/>
            <p14:sldId id="1357"/>
            <p14:sldId id="678"/>
            <p14:sldId id="1079"/>
          </p14:sldIdLst>
        </p14:section>
        <p14:section name="5교시" id="{3BE46E3E-25CA-4D68-A308-6EB0DD71A6F8}">
          <p14:sldIdLst>
            <p14:sldId id="1142"/>
            <p14:sldId id="1358"/>
          </p14:sldIdLst>
        </p14:section>
        <p14:section name="끝" id="{53B5B378-9850-49DA-A161-5F6BABB49879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 한주" initials="나한" lastIdx="2" clrIdx="0">
    <p:extLst>
      <p:ext uri="{19B8F6BF-5375-455C-9EA6-DF929625EA0E}">
        <p15:presenceInfo xmlns:p15="http://schemas.microsoft.com/office/powerpoint/2012/main" userId="fd6180afef90c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E35"/>
    <a:srgbClr val="3D70A3"/>
    <a:srgbClr val="95B3D7"/>
    <a:srgbClr val="D9D9D9"/>
    <a:srgbClr val="FFFFCC"/>
    <a:srgbClr val="7B9C38"/>
    <a:srgbClr val="3C7BC7"/>
    <a:srgbClr val="E96752"/>
    <a:srgbClr val="2A90AA"/>
    <a:srgbClr val="A43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92" autoAdjust="0"/>
    <p:restoredTop sz="95667" autoAdjust="0"/>
  </p:normalViewPr>
  <p:slideViewPr>
    <p:cSldViewPr snapToGrid="0">
      <p:cViewPr varScale="1">
        <p:scale>
          <a:sx n="113" d="100"/>
          <a:sy n="113" d="100"/>
        </p:scale>
        <p:origin x="451" y="86"/>
      </p:cViewPr>
      <p:guideLst>
        <p:guide orient="horz" pos="41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나 한주" userId="fd6180afef90c0bf" providerId="LiveId" clId="{12975F31-DD10-4044-9611-1CEC9455D2CC}"/>
    <pc:docChg chg="modMainMaster">
      <pc:chgData name="나 한주" userId="fd6180afef90c0bf" providerId="LiveId" clId="{12975F31-DD10-4044-9611-1CEC9455D2CC}" dt="2023-08-15T17:38:33.546" v="0"/>
      <pc:docMkLst>
        <pc:docMk/>
      </pc:docMkLst>
      <pc:sldMasterChg chg="modSldLayout">
        <pc:chgData name="나 한주" userId="fd6180afef90c0bf" providerId="LiveId" clId="{12975F31-DD10-4044-9611-1CEC9455D2CC}" dt="2023-08-15T17:38:33.546" v="0"/>
        <pc:sldMasterMkLst>
          <pc:docMk/>
          <pc:sldMasterMk cId="2469681099" sldId="2147483659"/>
        </pc:sldMasterMkLst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1438614795" sldId="2147483655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1438614795" sldId="2147483655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777491659" sldId="2147483656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777491659" sldId="2147483656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2649775716" sldId="2147483657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2649775716" sldId="2147483657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410639898" sldId="2147483658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410639898" sldId="2147483658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1411517619" sldId="2147483672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1411517619" sldId="2147483672"/>
              <ac:spMk id="19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317995644" sldId="2147483678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317995644" sldId="2147483678"/>
              <ac:spMk id="3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1794409700" sldId="2147483679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1794409700" sldId="2147483679"/>
              <ac:spMk id="3" creationId="{00000000-0000-0000-0000-000000000000}"/>
            </ac:spMkLst>
          </pc:spChg>
        </pc:sldLayoutChg>
      </pc:sldMasterChg>
    </pc:docChg>
  </pc:docChgLst>
  <pc:docChgLst>
    <pc:chgData userId="fd6180afef90c0bf" providerId="LiveId" clId="{44666353-9F34-4CB8-B643-BF0DD8FEBDD8}"/>
    <pc:docChg chg="custSel addSld delSld modSld modSection">
      <pc:chgData name="" userId="fd6180afef90c0bf" providerId="LiveId" clId="{44666353-9F34-4CB8-B643-BF0DD8FEBDD8}" dt="2022-09-07T03:42:55.557" v="5"/>
      <pc:docMkLst>
        <pc:docMk/>
      </pc:docMkLst>
      <pc:sldChg chg="del">
        <pc:chgData name="" userId="fd6180afef90c0bf" providerId="LiveId" clId="{44666353-9F34-4CB8-B643-BF0DD8FEBDD8}" dt="2022-09-07T03:42:47.568" v="4" actId="2696"/>
        <pc:sldMkLst>
          <pc:docMk/>
          <pc:sldMk cId="1137065646" sldId="682"/>
        </pc:sldMkLst>
      </pc:sldChg>
      <pc:sldChg chg="add">
        <pc:chgData name="" userId="fd6180afef90c0bf" providerId="LiveId" clId="{44666353-9F34-4CB8-B643-BF0DD8FEBDD8}" dt="2022-09-07T03:42:55.557" v="5"/>
        <pc:sldMkLst>
          <pc:docMk/>
          <pc:sldMk cId="3730198747" sldId="682"/>
        </pc:sldMkLst>
      </pc:sldChg>
      <pc:sldChg chg="add">
        <pc:chgData name="" userId="fd6180afef90c0bf" providerId="LiveId" clId="{44666353-9F34-4CB8-B643-BF0DD8FEBDD8}" dt="2022-09-07T03:42:24.078" v="3"/>
        <pc:sldMkLst>
          <pc:docMk/>
          <pc:sldMk cId="1245091208" sldId="1085"/>
        </pc:sldMkLst>
      </pc:sldChg>
      <pc:sldChg chg="del">
        <pc:chgData name="" userId="fd6180afef90c0bf" providerId="LiveId" clId="{44666353-9F34-4CB8-B643-BF0DD8FEBDD8}" dt="2022-09-07T03:42:13.946" v="0" actId="2696"/>
        <pc:sldMkLst>
          <pc:docMk/>
          <pc:sldMk cId="2318136912" sldId="1085"/>
        </pc:sldMkLst>
      </pc:sldChg>
      <pc:sldChg chg="add">
        <pc:chgData name="" userId="fd6180afef90c0bf" providerId="LiveId" clId="{44666353-9F34-4CB8-B643-BF0DD8FEBDD8}" dt="2022-09-07T03:42:24.078" v="3"/>
        <pc:sldMkLst>
          <pc:docMk/>
          <pc:sldMk cId="1669607056" sldId="1086"/>
        </pc:sldMkLst>
      </pc:sldChg>
      <pc:sldChg chg="del">
        <pc:chgData name="" userId="fd6180afef90c0bf" providerId="LiveId" clId="{44666353-9F34-4CB8-B643-BF0DD8FEBDD8}" dt="2022-09-07T03:42:13.992" v="1" actId="2696"/>
        <pc:sldMkLst>
          <pc:docMk/>
          <pc:sldMk cId="2564541182" sldId="1086"/>
        </pc:sldMkLst>
      </pc:sldChg>
      <pc:sldChg chg="del">
        <pc:chgData name="" userId="fd6180afef90c0bf" providerId="LiveId" clId="{44666353-9F34-4CB8-B643-BF0DD8FEBDD8}" dt="2022-09-07T03:42:14.008" v="2" actId="2696"/>
        <pc:sldMkLst>
          <pc:docMk/>
          <pc:sldMk cId="323204402" sldId="1087"/>
        </pc:sldMkLst>
      </pc:sldChg>
      <pc:sldChg chg="add">
        <pc:chgData name="" userId="fd6180afef90c0bf" providerId="LiveId" clId="{44666353-9F34-4CB8-B643-BF0DD8FEBDD8}" dt="2022-09-07T03:42:24.078" v="3"/>
        <pc:sldMkLst>
          <pc:docMk/>
          <pc:sldMk cId="3487044059" sldId="10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AB40-27CC-47BF-8BE7-C2629B173A31}" type="datetimeFigureOut">
              <a:rPr lang="ko-KR" altLang="en-US" smtClean="0"/>
              <a:t>2023-08-17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F01E-E129-42F9-8FD9-C916A8CCE19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11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890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628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77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154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541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DC37B-F1F9-42BC-A68E-31B8F2933C3E}" type="slidenum">
              <a:rPr lang="ja-JP" altLang="en-GB" smtClean="0">
                <a:ea typeface="맑은 고딕" panose="020B0400000000000000" pitchFamily="33" charset="-128"/>
              </a:rPr>
              <a:pPr/>
              <a:t>24</a:t>
            </a:fld>
            <a:endParaRPr lang="en-GB" altLang="ja-JP" dirty="0">
              <a:ea typeface="맑은 고딕" panose="020B0400000000000000" pitchFamily="33" charset="-128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4625" y="687388"/>
            <a:ext cx="6435725" cy="3621087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3213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91141" name="날짜 개체 틀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2010. 12. 15</a:t>
            </a:r>
          </a:p>
        </p:txBody>
      </p:sp>
      <p:sp>
        <p:nvSpPr>
          <p:cNvPr id="91142" name="바닥글 개체 틀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ICBC Product Factory project use only</a:t>
            </a:r>
          </a:p>
        </p:txBody>
      </p:sp>
    </p:spTree>
    <p:extLst>
      <p:ext uri="{BB962C8B-B14F-4D97-AF65-F5344CB8AC3E}">
        <p14:creationId xmlns:p14="http://schemas.microsoft.com/office/powerpoint/2010/main" val="794531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799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392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09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837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7E4DDE-B2F4-4A9C-8BBF-F22A0308102D}" type="slidenum">
              <a:rPr lang="ja-JP" altLang="en-GB" smtClean="0">
                <a:ea typeface="맑은 고딕" panose="020B0400000000000000" pitchFamily="33" charset="-128"/>
              </a:rPr>
              <a:pPr/>
              <a:t>43</a:t>
            </a:fld>
            <a:endParaRPr lang="en-GB" altLang="ja-JP" dirty="0">
              <a:ea typeface="맑은 고딕" panose="020B0400000000000000" pitchFamily="33" charset="-128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4625" y="687388"/>
            <a:ext cx="6435725" cy="3621087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3213"/>
          </a:xfrm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165" name="날짜 개체 틀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2010. 12. 15</a:t>
            </a:r>
          </a:p>
        </p:txBody>
      </p:sp>
      <p:sp>
        <p:nvSpPr>
          <p:cNvPr id="92166" name="바닥글 개체 틀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ICBC Product Factory project use only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239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9F72B1-571B-47B1-A881-CD2E4A7CACCE}" type="slidenum">
              <a:rPr lang="ja-JP" altLang="en-GB" smtClean="0">
                <a:ea typeface="맑은 고딕" panose="020B0400000000000000" pitchFamily="33" charset="-128"/>
              </a:rPr>
              <a:pPr/>
              <a:t>49</a:t>
            </a:fld>
            <a:endParaRPr lang="en-GB" altLang="ja-JP" dirty="0">
              <a:ea typeface="맑은 고딕" panose="020B0400000000000000" pitchFamily="33" charset="-128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4625" y="687388"/>
            <a:ext cx="6435725" cy="3621087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3213"/>
          </a:xfrm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4213" name="날짜 개체 틀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2010. 12. 15</a:t>
            </a:r>
          </a:p>
        </p:txBody>
      </p:sp>
      <p:sp>
        <p:nvSpPr>
          <p:cNvPr id="94214" name="바닥글 개체 틀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ICBC Product Factory project use only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39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143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6941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0158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2540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3137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68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5090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4233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3004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70066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78924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51570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3308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89677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98482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88328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56746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0022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66432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46639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69071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0019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16122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25552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03382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9113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F01E-E129-42F9-8FD9-C916A8CCE197}" type="slidenum">
              <a:rPr lang="ko-KR" altLang="en-US" smtClean="0"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9691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7972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57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13727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373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0195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44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561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F6D56F-E6B7-45F9-AAF6-47C3B91D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0" y="4856781"/>
            <a:ext cx="949327" cy="137207"/>
          </a:xfrm>
          <a:prstGeom prst="rect">
            <a:avLst/>
          </a:prstGeom>
        </p:spPr>
      </p:pic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7ABDA4-EC4B-4D91-9F7C-0583D728B77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C1E0E0F1-370E-4FED-8EBF-914A892C478A}"/>
                </a:ext>
              </a:extLst>
            </p:cNvPr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984B4F96-079D-4052-A848-C8E919DD4275}"/>
                </a:ext>
              </a:extLst>
            </p:cNvPr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F0EB9A0-855C-4520-802B-11D7C998D963}"/>
                </a:ext>
              </a:extLst>
            </p:cNvPr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2DF8FF9-2E79-4A49-AD9F-535FB7A19682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714348" y="535767"/>
            <a:ext cx="8229600" cy="857250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7FC81-71C3-461F-9D98-441407466720}"/>
              </a:ext>
            </a:extLst>
          </p:cNvPr>
          <p:cNvSpPr txBox="1"/>
          <p:nvPr userDrawn="1"/>
        </p:nvSpPr>
        <p:spPr>
          <a:xfrm>
            <a:off x="7478313" y="1474837"/>
            <a:ext cx="149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AGENDA</a:t>
            </a:r>
            <a:endParaRPr lang="ko-KR" altLang="en-US" sz="2000" b="1" dirty="0">
              <a:solidFill>
                <a:srgbClr val="3D70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D62741-C36D-4F1A-BACC-D216049E2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 hasCustomPrompt="1"/>
          </p:nvPr>
        </p:nvSpPr>
        <p:spPr>
          <a:xfrm>
            <a:off x="714348" y="720433"/>
            <a:ext cx="8229600" cy="672584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500180"/>
            <a:ext cx="8229600" cy="378000"/>
          </a:xfrm>
          <a:prstGeom prst="rect">
            <a:avLst/>
          </a:prstGeom>
        </p:spPr>
        <p:txBody>
          <a:bodyPr tIns="46800" anchor="t"/>
          <a:lstStyle>
            <a:lvl1pPr marL="0" indent="0" algn="r"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 marL="171455" marR="0" lvl="0" indent="-171455" algn="r" defTabSz="9144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dirty="0"/>
              <a:t>부제목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D84AA8-8AB3-4BA9-8325-08ACAA06795E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4DDCA6C2-97F0-4675-A978-6A1FF5ABB76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A60C351-9921-4E5D-9B99-AB15EBD2BD9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sp>
        <p:nvSpPr>
          <p:cNvPr id="20" name="텍스트 개체 틀 23">
            <a:extLst>
              <a:ext uri="{FF2B5EF4-FFF2-40B4-BE49-F238E27FC236}">
                <a16:creationId xmlns:a16="http://schemas.microsoft.com/office/drawing/2014/main" id="{5D004E86-C244-4D3E-AC69-C04E4DC1C7E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14349" y="375205"/>
            <a:ext cx="82296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ko-KR" altLang="en-US" sz="1800" b="1" dirty="0">
                <a:solidFill>
                  <a:prstClr val="white"/>
                </a:solidFill>
                <a:latin typeface="맑은 고딕" pitchFamily="50" charset="-127"/>
                <a:cs typeface="Arial" pitchFamily="34" charset="0"/>
              </a:defRPr>
            </a:lvl1pPr>
          </a:lstStyle>
          <a:p>
            <a:pPr marL="171455" lvl="0" indent="-171455" algn="r" defTabSz="457200" latinLnBrk="0"/>
            <a:r>
              <a:rPr lang="ko-KR" altLang="en-US" dirty="0"/>
              <a:t>머리말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315C1D-C2B6-4E34-BAB3-249E593A87D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3" name="TextBox 10"/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" name="TextBox 12"/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5" name="TextBox 13"/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FFAC9E4-4382-424B-89D0-F13821542AF1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0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71CF7D74-2B14-4010-94C8-425D022BC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468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FB3A45-8FB5-40D2-94FF-5A4A4D9E9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4" descr="지구배경">
            <a:extLst>
              <a:ext uri="{FF2B5EF4-FFF2-40B4-BE49-F238E27FC236}">
                <a16:creationId xmlns:a16="http://schemas.microsoft.com/office/drawing/2014/main" id="{44F9BF0F-C71F-432F-AD82-F225491BB52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160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>
              <a:lnSpc>
                <a:spcPct val="100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E6065-F9DA-4FA4-A5B8-D75D6F8CD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616" y="2139702"/>
            <a:ext cx="3018775" cy="2585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ctr">
              <a:buNone/>
              <a:defRPr kumimoji="0" lang="ko-KR" altLang="en-US" sz="1200" b="1" kern="0" dirty="0">
                <a:solidFill>
                  <a:schemeClr val="bg1"/>
                </a:solidFill>
              </a:defRPr>
            </a:lvl1pPr>
            <a:lvl2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2pPr>
            <a:lvl3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3pPr>
            <a:lvl4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4pPr>
            <a:lvl5pPr>
              <a:defRPr kumimoji="1" lang="ko-KR" altLang="en-US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349A2-C492-410B-A2BC-13477197B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1C4F51-AA5C-495C-A640-49AC909CF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27" y="238177"/>
            <a:ext cx="952500" cy="137666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50001" y="107139"/>
            <a:ext cx="8643998" cy="359143"/>
          </a:xfrm>
          <a:prstGeom prst="rect">
            <a:avLst/>
          </a:prstGeom>
        </p:spPr>
        <p:txBody>
          <a:bodyPr anchor="ctr"/>
          <a:lstStyle>
            <a:lvl1pPr>
              <a:defRPr sz="2201" b="1">
                <a:solidFill>
                  <a:srgbClr val="3D70A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Line 4"/>
          <p:cNvSpPr>
            <a:spLocks noChangeShapeType="1"/>
          </p:cNvSpPr>
          <p:nvPr userDrawn="1"/>
        </p:nvSpPr>
        <p:spPr bwMode="auto">
          <a:xfrm flipV="1">
            <a:off x="252000" y="500048"/>
            <a:ext cx="8640000" cy="0"/>
          </a:xfrm>
          <a:prstGeom prst="line">
            <a:avLst/>
          </a:prstGeom>
          <a:noFill/>
          <a:ln w="9525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8"/>
          <p:cNvSpPr/>
          <p:nvPr userDrawn="1"/>
        </p:nvSpPr>
        <p:spPr bwMode="auto">
          <a:xfrm>
            <a:off x="0" y="4832750"/>
            <a:ext cx="9144000" cy="310753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0">
              <a:lnSpc>
                <a:spcPct val="90000"/>
              </a:lnSpc>
              <a:defRPr/>
            </a:pPr>
            <a:endParaRPr kumimoji="0" lang="ko-KR" altLang="en-US" sz="2201" dirty="0">
              <a:solidFill>
                <a:schemeClr val="hlin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black">
          <a:xfrm>
            <a:off x="182564" y="4915695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6715141" y="4915695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  <a:endParaRPr kumimoji="0" lang="en-US" altLang="ko-KR" sz="1801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1DDC2-734F-4D05-B793-33399750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74000" y="4876708"/>
            <a:ext cx="396000" cy="21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>
            <a:lvl1pPr algn="ctr">
              <a:defRPr lang="en-US" altLang="ko-KR" sz="800" smtClean="0">
                <a:solidFill>
                  <a:schemeClr val="bg1"/>
                </a:solidFill>
              </a:defRPr>
            </a:lvl1pPr>
          </a:lstStyle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‹#›</a:t>
            </a:fld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A824F666-1AFA-4F77-B518-BA9E70C05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  <a:prstGeom prst="rect">
            <a:avLst/>
          </a:prstGeom>
        </p:spPr>
        <p:txBody>
          <a:bodyPr/>
          <a:lstStyle>
            <a:lvl1pPr marL="269882" indent="-269882" algn="l" rtl="0" eaLnBrk="0" fontAlgn="base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FACA104-7FF1-4413-80E0-72BF3E7A6735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151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36EB2552-3DE1-45DE-9205-AA1A024AFD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24185-C800-4979-99D0-B09D8FD4ABE8}"/>
              </a:ext>
            </a:extLst>
          </p:cNvPr>
          <p:cNvSpPr/>
          <p:nvPr userDrawn="1"/>
        </p:nvSpPr>
        <p:spPr bwMode="auto"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Q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80C060-08D8-4600-840B-DBD1BD076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4" descr="지구배경">
            <a:extLst>
              <a:ext uri="{FF2B5EF4-FFF2-40B4-BE49-F238E27FC236}">
                <a16:creationId xmlns:a16="http://schemas.microsoft.com/office/drawing/2014/main" id="{E971763F-4E3C-4510-89CF-2465696E1C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4" name="직사각형 3"/>
          <p:cNvSpPr/>
          <p:nvPr userDrawn="1"/>
        </p:nvSpPr>
        <p:spPr bwMode="auto">
          <a:xfrm>
            <a:off x="0" y="2285999"/>
            <a:ext cx="9144000" cy="571504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1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 OF DOCUMENT</a:t>
            </a: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78D8E2-ABB9-4A6F-AF6C-BAD910194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58BA52-2629-493C-8276-0EC78B5813BA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4108A5AF-2A86-40A2-BD18-E30838A8713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98D55AB4-1CE4-4EC2-A74E-51973D331B18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BB25E56-799B-43A4-8E3D-4501E9511E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3DEDF0-B228-4CAF-BABB-8349C0252D0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chemeClr val="bg1">
                  <a:lumMod val="85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>
              <a:noFill/>
              <a:latin typeface="+mn-ea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83186DEE-EFE1-45A8-B817-B86AC153A44E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36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26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56" r:id="rId3"/>
    <p:sldLayoutId id="2147483655" r:id="rId4"/>
    <p:sldLayoutId id="2147483672" r:id="rId5"/>
    <p:sldLayoutId id="2147483657" r:id="rId6"/>
    <p:sldLayoutId id="2147483658" r:id="rId7"/>
    <p:sldLayoutId id="2147483675" r:id="rId8"/>
    <p:sldLayoutId id="2147483680" r:id="rId9"/>
  </p:sldLayoutIdLst>
  <p:hf hdr="0" ftr="0" dt="0"/>
  <p:txStyles>
    <p:titleStyle>
      <a:lvl1pPr algn="l" defTabSz="685818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8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79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0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2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3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1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(1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D5299516-E966-4575-B1E0-3985CEB47EF1}"/>
              </a:ext>
            </a:extLst>
          </p:cNvPr>
          <p:cNvSpPr txBox="1">
            <a:spLocks/>
          </p:cNvSpPr>
          <p:nvPr/>
        </p:nvSpPr>
        <p:spPr>
          <a:xfrm>
            <a:off x="2961112" y="2089959"/>
            <a:ext cx="3995948" cy="2457660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0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en-US" altLang="ko-KR" sz="2000" dirty="0">
                <a:latin typeface="+mn-ea"/>
                <a:ea typeface="+mn-ea"/>
              </a:rPr>
              <a:t>Introduction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(5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 모델링의 정의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(20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구성요소 및 개념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724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B36A42B-516A-D149-BDB9-0FAC1C23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모델링의</a:t>
            </a:r>
            <a:r>
              <a:rPr lang="en-US" altLang="ko-KR" dirty="0"/>
              <a:t> </a:t>
            </a:r>
            <a:r>
              <a:rPr lang="ko-KR" altLang="en-US" dirty="0"/>
              <a:t>중요성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8DBB08-33FB-414C-A353-605259ED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1992DD-A394-3448-8B65-903E49D182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파급효과</a:t>
            </a:r>
            <a:r>
              <a:rPr lang="en-US" altLang="ko-KR" b="0" dirty="0"/>
              <a:t>(</a:t>
            </a:r>
            <a:r>
              <a:rPr lang="af-ZA" altLang="ko-KR" b="0" dirty="0"/>
              <a:t>Leverage)</a:t>
            </a:r>
          </a:p>
          <a:p>
            <a:pPr lvl="1"/>
            <a:r>
              <a:rPr lang="ko-KR" altLang="en-US" dirty="0"/>
              <a:t>데이터 모델 변경 → 표준 영향 분석</a:t>
            </a:r>
            <a:r>
              <a:rPr lang="en-US" altLang="ko-KR" dirty="0"/>
              <a:t>, </a:t>
            </a:r>
            <a:r>
              <a:rPr lang="ko-KR" altLang="en-US" dirty="0"/>
              <a:t>응용 변경 영향 분석 등 → 해당 분야의 실제적인 변경 작업→ 전체 시스템 구축 프로젝트에서 큰 위험요소</a:t>
            </a:r>
          </a:p>
          <a:p>
            <a:r>
              <a:rPr lang="ko-KR" altLang="en-US" dirty="0"/>
              <a:t>복잡한 정보 요구사항의 간결한 표현</a:t>
            </a:r>
            <a:r>
              <a:rPr lang="en-US" altLang="ko-KR" b="0" dirty="0"/>
              <a:t>(</a:t>
            </a:r>
            <a:r>
              <a:rPr lang="af-ZA" altLang="ko-KR" b="0" dirty="0"/>
              <a:t>Conciseness)</a:t>
            </a:r>
          </a:p>
          <a:p>
            <a:pPr lvl="1"/>
            <a:r>
              <a:rPr lang="ko-KR" altLang="en-US" dirty="0"/>
              <a:t>구축 할 시스템의 정보 요구사항과 한계를 가장 명확하고 간결하게 표현할 수 있는 도구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 모델 </a:t>
            </a:r>
            <a:r>
              <a:rPr lang="en-US" altLang="ko-KR" dirty="0"/>
              <a:t>: </a:t>
            </a:r>
            <a:r>
              <a:rPr lang="ko-KR" altLang="en-US" dirty="0"/>
              <a:t>건축물의 설계도면</a:t>
            </a:r>
            <a:endParaRPr lang="en-US" altLang="ko-KR" dirty="0"/>
          </a:p>
          <a:p>
            <a:r>
              <a:rPr lang="ko-KR" altLang="en-US" dirty="0"/>
              <a:t>데이터 품질</a:t>
            </a:r>
            <a:r>
              <a:rPr lang="en-US" altLang="ko-KR" b="0" dirty="0"/>
              <a:t>(</a:t>
            </a:r>
            <a:r>
              <a:rPr lang="af-ZA" altLang="ko-KR" b="0" dirty="0"/>
              <a:t>Data Quality)</a:t>
            </a:r>
          </a:p>
          <a:p>
            <a:pPr lvl="1"/>
            <a:r>
              <a:rPr lang="ko-KR" altLang="en-US" dirty="0"/>
              <a:t>데이터 품질의 문제가 야기되는 중대한 이유 중 하나가 데이터 구조의 문제</a:t>
            </a:r>
          </a:p>
        </p:txBody>
      </p:sp>
    </p:spTree>
    <p:extLst>
      <p:ext uri="{BB962C8B-B14F-4D97-AF65-F5344CB8AC3E}">
        <p14:creationId xmlns:p14="http://schemas.microsoft.com/office/powerpoint/2010/main" val="42355003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5 - </a:t>
            </a:r>
            <a:r>
              <a:rPr lang="ko-KR" altLang="en-US" dirty="0"/>
              <a:t>도출가능한 속성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3E3D64-9F23-4D64-9DED-4359BA55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100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이 속성이 도출 가능한 것이라면 그 값이 모든 어커런스에 적용 가능한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도출 가능한 속성은 제외 함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</p:txBody>
      </p:sp>
      <p:sp>
        <p:nvSpPr>
          <p:cNvPr id="5" name="AutoShape 16">
            <a:extLst>
              <a:ext uri="{FF2B5EF4-FFF2-40B4-BE49-F238E27FC236}">
                <a16:creationId xmlns:a16="http://schemas.microsoft.com/office/drawing/2014/main" id="{979209D5-737D-4470-94A7-DA442805E27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35176" y="1748132"/>
            <a:ext cx="6544844" cy="1175408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lvl="2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개인의 나이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오늘날짜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개인의 생일</a:t>
            </a:r>
          </a:p>
        </p:txBody>
      </p:sp>
    </p:spTree>
    <p:extLst>
      <p:ext uri="{BB962C8B-B14F-4D97-AF65-F5344CB8AC3E}">
        <p14:creationId xmlns:p14="http://schemas.microsoft.com/office/powerpoint/2010/main" val="2174851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2133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20FE0E-F945-4341-81F4-15AF8DC9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102</a:t>
            </a:fld>
            <a:endParaRPr lang="ko-KR" altLang="en-US" dirty="0"/>
          </a:p>
        </p:txBody>
      </p:sp>
      <p:sp>
        <p:nvSpPr>
          <p:cNvPr id="68611" name="Rectangle 4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효율적인 관리를 위한 데이터구조를 도출하기 위하여</a:t>
            </a:r>
            <a:r>
              <a:rPr lang="en-US" altLang="ko-KR" dirty="0"/>
              <a:t>,  </a:t>
            </a:r>
            <a:r>
              <a:rPr lang="ko-KR" altLang="en-US" dirty="0"/>
              <a:t>속성간의 관계를 분석하여 별도 엔티티 도출 여부를 결정해 나가는 절차에 관련된 이론 임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효과</a:t>
            </a:r>
            <a:endParaRPr lang="en-US" altLang="ko-KR" dirty="0"/>
          </a:p>
          <a:p>
            <a:pPr lvl="1"/>
            <a:r>
              <a:rPr lang="ko-KR" altLang="en-US" dirty="0"/>
              <a:t>정규화의 기본 원칙은 하나의 테이블에는 중복된 데이터가 없도록 하는 것이며 효과는 다음과 같음</a:t>
            </a:r>
            <a:endParaRPr lang="en-US" altLang="ko-KR" dirty="0"/>
          </a:p>
          <a:p>
            <a:pPr lvl="2"/>
            <a:r>
              <a:rPr lang="ko-KR" altLang="en-US" dirty="0"/>
              <a:t>데이터 중복에 따른 정합성 오류 발생가능성 제거</a:t>
            </a:r>
          </a:p>
          <a:p>
            <a:pPr lvl="2"/>
            <a:r>
              <a:rPr lang="ko-KR" altLang="en-US" dirty="0"/>
              <a:t>성능 개선</a:t>
            </a:r>
          </a:p>
        </p:txBody>
      </p:sp>
    </p:spTree>
    <p:extLst>
      <p:ext uri="{BB962C8B-B14F-4D97-AF65-F5344CB8AC3E}">
        <p14:creationId xmlns:p14="http://schemas.microsoft.com/office/powerpoint/2010/main" val="448452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6">
            <a:extLst>
              <a:ext uri="{FF2B5EF4-FFF2-40B4-BE49-F238E27FC236}">
                <a16:creationId xmlns:a16="http://schemas.microsoft.com/office/drawing/2014/main" id="{981F0F05-5361-4794-B7D3-F7BC245DF0C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1835480"/>
            <a:ext cx="7466864" cy="2606980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2F461A-FB40-4AA9-8D9A-A8BEDF46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103</a:t>
            </a:fld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dirty="0"/>
              <a:t> </a:t>
            </a:r>
            <a:r>
              <a:rPr lang="ko-KR" altLang="en-US" dirty="0"/>
              <a:t>규칙</a:t>
            </a:r>
          </a:p>
          <a:p>
            <a:pPr lvl="1"/>
            <a:r>
              <a:rPr lang="ko-KR" altLang="en-US" dirty="0"/>
              <a:t>효율적인 관리를 위한 데이터구조를 도출하기 위하여</a:t>
            </a:r>
            <a:r>
              <a:rPr lang="en-US" altLang="ko-KR" dirty="0"/>
              <a:t>,  </a:t>
            </a:r>
            <a:r>
              <a:rPr lang="ko-KR" altLang="en-US" dirty="0"/>
              <a:t>속성간의 관계를 분석하여 별도 엔티티 도출 여부를 결정해 나가는 절차에 관련된 이론 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1059180" y="3436596"/>
            <a:ext cx="1775474" cy="68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 anchor="t">
            <a:noAutofit/>
          </a:bodyPr>
          <a:lstStyle/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 또는 복수 값을 갖는 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제거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오른쪽 화살표 44"/>
          <p:cNvSpPr/>
          <p:nvPr/>
        </p:nvSpPr>
        <p:spPr bwMode="auto">
          <a:xfrm>
            <a:off x="1059180" y="2124715"/>
            <a:ext cx="1775474" cy="1055705"/>
          </a:xfrm>
          <a:prstGeom prst="rightArrow">
            <a:avLst>
              <a:gd name="adj1" fmla="val 100000"/>
              <a:gd name="adj2" fmla="val 27612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3684262" y="3436595"/>
            <a:ext cx="2061217" cy="68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 anchor="t">
            <a:noAutofit/>
          </a:bodyPr>
          <a:lstStyle/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기본키에 종속 되지 않는 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제거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ct val="30000"/>
              </a:spcBef>
            </a:pPr>
            <a:r>
              <a:rPr lang="en-US" altLang="ko-KR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기본키의 일부에 종속되는 속성의 제거</a:t>
            </a:r>
            <a:r>
              <a:rPr lang="en-US" altLang="ko-KR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</p:txBody>
      </p:sp>
      <p:sp>
        <p:nvSpPr>
          <p:cNvPr id="47" name="오른쪽 화살표 46"/>
          <p:cNvSpPr/>
          <p:nvPr/>
        </p:nvSpPr>
        <p:spPr bwMode="auto">
          <a:xfrm>
            <a:off x="3684263" y="2124715"/>
            <a:ext cx="1775474" cy="1055705"/>
          </a:xfrm>
          <a:prstGeom prst="rightArrow">
            <a:avLst>
              <a:gd name="adj1" fmla="val 100000"/>
              <a:gd name="adj2" fmla="val 27612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48" name="Rectangle 36"/>
          <p:cNvSpPr>
            <a:spLocks noChangeArrowheads="1"/>
          </p:cNvSpPr>
          <p:nvPr/>
        </p:nvSpPr>
        <p:spPr bwMode="auto">
          <a:xfrm>
            <a:off x="6309346" y="3436596"/>
            <a:ext cx="1775474" cy="68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 anchor="t">
            <a:noAutofit/>
          </a:bodyPr>
          <a:lstStyle/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기본키가 아닌 속성에 종속적인 속성의 제거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오른쪽 화살표 48"/>
          <p:cNvSpPr/>
          <p:nvPr/>
        </p:nvSpPr>
        <p:spPr bwMode="auto">
          <a:xfrm>
            <a:off x="6309346" y="2124715"/>
            <a:ext cx="1775474" cy="1055705"/>
          </a:xfrm>
          <a:prstGeom prst="rightArrow">
            <a:avLst>
              <a:gd name="adj1" fmla="val 100000"/>
              <a:gd name="adj2" fmla="val 27612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14394226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6">
            <a:extLst>
              <a:ext uri="{FF2B5EF4-FFF2-40B4-BE49-F238E27FC236}">
                <a16:creationId xmlns:a16="http://schemas.microsoft.com/office/drawing/2014/main" id="{E3A8244C-D4F4-43F5-AE59-D985648B44D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2247908"/>
            <a:ext cx="7466864" cy="2499352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37ACB8-4BD4-4383-83A6-D6CD7223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104</a:t>
            </a:fld>
            <a:endParaRPr lang="ko-KR" altLang="en-US" dirty="0"/>
          </a:p>
        </p:txBody>
      </p:sp>
      <p:sp>
        <p:nvSpPr>
          <p:cNvPr id="26" name="내용 개체 틀 2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정규화</a:t>
            </a:r>
            <a:endParaRPr lang="en-US" altLang="ko-KR" dirty="0"/>
          </a:p>
          <a:p>
            <a:pPr lvl="1"/>
            <a:r>
              <a:rPr lang="ko-KR" altLang="en-US" dirty="0"/>
              <a:t>반복그룹의 속성을 별도의 엔티티로 분리</a:t>
            </a:r>
            <a:endParaRPr lang="en-US" altLang="ko-KR" dirty="0"/>
          </a:p>
          <a:p>
            <a:pPr lvl="1"/>
            <a:r>
              <a:rPr lang="ko-KR" altLang="en-US" dirty="0"/>
              <a:t>작업 절차</a:t>
            </a:r>
          </a:p>
          <a:p>
            <a:pPr lvl="2"/>
            <a:r>
              <a:rPr lang="ko-KR" altLang="en-US" dirty="0"/>
              <a:t>반복하는 속성 그룹으로 새로운 엔티티 작성</a:t>
            </a:r>
          </a:p>
          <a:p>
            <a:pPr lvl="2"/>
            <a:r>
              <a:rPr lang="ko-KR" altLang="en-US" dirty="0"/>
              <a:t>새로운 엔티티 키</a:t>
            </a:r>
            <a:r>
              <a:rPr lang="en-US" altLang="ko-KR" b="0" dirty="0"/>
              <a:t>(Concatenate Key)</a:t>
            </a:r>
            <a:r>
              <a:rPr lang="en-US" altLang="ko-KR" dirty="0"/>
              <a:t> </a:t>
            </a:r>
            <a:r>
              <a:rPr lang="ko-KR" altLang="en-US" dirty="0"/>
              <a:t>및 관계를 정의</a:t>
            </a: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 flipV="1">
            <a:off x="6556802" y="3247789"/>
            <a:ext cx="1095375" cy="9096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 flipV="1">
            <a:off x="1839546" y="2719151"/>
            <a:ext cx="1554956" cy="194216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8"/>
          <p:cNvSpPr>
            <a:spLocks noChangeArrowheads="1"/>
          </p:cNvSpPr>
          <p:nvPr/>
        </p:nvSpPr>
        <p:spPr bwMode="auto">
          <a:xfrm flipV="1">
            <a:off x="1919318" y="3625216"/>
            <a:ext cx="1416844" cy="96275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2039570" y="2771539"/>
            <a:ext cx="1214438" cy="70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2034568" y="3660200"/>
            <a:ext cx="1220390" cy="77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3568333" y="3185877"/>
            <a:ext cx="715566" cy="25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반복그룹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Group 12"/>
          <p:cNvGrpSpPr>
            <a:grpSpLocks/>
          </p:cNvGrpSpPr>
          <p:nvPr/>
        </p:nvGrpSpPr>
        <p:grpSpPr bwMode="auto">
          <a:xfrm>
            <a:off x="3101609" y="3344707"/>
            <a:ext cx="469106" cy="506016"/>
            <a:chOff x="2145" y="3353"/>
            <a:chExt cx="395" cy="425"/>
          </a:xfrm>
        </p:grpSpPr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2145" y="3595"/>
              <a:ext cx="171" cy="183"/>
            </a:xfrm>
            <a:custGeom>
              <a:avLst/>
              <a:gdLst>
                <a:gd name="T0" fmla="*/ 152 w 171"/>
                <a:gd name="T1" fmla="*/ 0 h 183"/>
                <a:gd name="T2" fmla="*/ 152 w 171"/>
                <a:gd name="T3" fmla="*/ 0 h 183"/>
                <a:gd name="T4" fmla="*/ 170 w 171"/>
                <a:gd name="T5" fmla="*/ 15 h 183"/>
                <a:gd name="T6" fmla="*/ 142 w 171"/>
                <a:gd name="T7" fmla="*/ 45 h 183"/>
                <a:gd name="T8" fmla="*/ 151 w 171"/>
                <a:gd name="T9" fmla="*/ 53 h 183"/>
                <a:gd name="T10" fmla="*/ 0 w 171"/>
                <a:gd name="T11" fmla="*/ 182 h 183"/>
                <a:gd name="T12" fmla="*/ 116 w 171"/>
                <a:gd name="T13" fmla="*/ 22 h 183"/>
                <a:gd name="T14" fmla="*/ 124 w 171"/>
                <a:gd name="T15" fmla="*/ 30 h 183"/>
                <a:gd name="T16" fmla="*/ 152 w 171"/>
                <a:gd name="T17" fmla="*/ 0 h 183"/>
                <a:gd name="T18" fmla="*/ 152 w 171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1"/>
                <a:gd name="T31" fmla="*/ 0 h 183"/>
                <a:gd name="T32" fmla="*/ 171 w 171"/>
                <a:gd name="T33" fmla="*/ 183 h 1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1" h="183">
                  <a:moveTo>
                    <a:pt x="152" y="0"/>
                  </a:moveTo>
                  <a:lnTo>
                    <a:pt x="152" y="0"/>
                  </a:lnTo>
                  <a:lnTo>
                    <a:pt x="170" y="15"/>
                  </a:lnTo>
                  <a:lnTo>
                    <a:pt x="142" y="45"/>
                  </a:lnTo>
                  <a:lnTo>
                    <a:pt x="151" y="53"/>
                  </a:lnTo>
                  <a:lnTo>
                    <a:pt x="0" y="182"/>
                  </a:lnTo>
                  <a:lnTo>
                    <a:pt x="116" y="22"/>
                  </a:lnTo>
                  <a:lnTo>
                    <a:pt x="124" y="30"/>
                  </a:lnTo>
                  <a:lnTo>
                    <a:pt x="152" y="0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2312" y="3521"/>
              <a:ext cx="73" cy="74"/>
            </a:xfrm>
            <a:custGeom>
              <a:avLst/>
              <a:gdLst>
                <a:gd name="T0" fmla="*/ 0 w 73"/>
                <a:gd name="T1" fmla="*/ 58 h 74"/>
                <a:gd name="T2" fmla="*/ 0 w 73"/>
                <a:gd name="T3" fmla="*/ 58 h 74"/>
                <a:gd name="T4" fmla="*/ 17 w 73"/>
                <a:gd name="T5" fmla="*/ 73 h 74"/>
                <a:gd name="T6" fmla="*/ 72 w 73"/>
                <a:gd name="T7" fmla="*/ 15 h 74"/>
                <a:gd name="T8" fmla="*/ 54 w 73"/>
                <a:gd name="T9" fmla="*/ 0 h 74"/>
                <a:gd name="T10" fmla="*/ 0 w 73"/>
                <a:gd name="T11" fmla="*/ 58 h 74"/>
                <a:gd name="T12" fmla="*/ 0 w 73"/>
                <a:gd name="T13" fmla="*/ 58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4"/>
                <a:gd name="T23" fmla="*/ 73 w 73"/>
                <a:gd name="T24" fmla="*/ 74 h 7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4">
                  <a:moveTo>
                    <a:pt x="0" y="58"/>
                  </a:moveTo>
                  <a:lnTo>
                    <a:pt x="0" y="58"/>
                  </a:lnTo>
                  <a:lnTo>
                    <a:pt x="17" y="73"/>
                  </a:lnTo>
                  <a:lnTo>
                    <a:pt x="72" y="15"/>
                  </a:lnTo>
                  <a:lnTo>
                    <a:pt x="54" y="0"/>
                  </a:lnTo>
                  <a:lnTo>
                    <a:pt x="0" y="58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2387" y="3453"/>
              <a:ext cx="60" cy="61"/>
            </a:xfrm>
            <a:custGeom>
              <a:avLst/>
              <a:gdLst>
                <a:gd name="T0" fmla="*/ 0 w 60"/>
                <a:gd name="T1" fmla="*/ 44 h 61"/>
                <a:gd name="T2" fmla="*/ 0 w 60"/>
                <a:gd name="T3" fmla="*/ 44 h 61"/>
                <a:gd name="T4" fmla="*/ 18 w 60"/>
                <a:gd name="T5" fmla="*/ 60 h 61"/>
                <a:gd name="T6" fmla="*/ 59 w 60"/>
                <a:gd name="T7" fmla="*/ 16 h 61"/>
                <a:gd name="T8" fmla="*/ 41 w 60"/>
                <a:gd name="T9" fmla="*/ 0 h 61"/>
                <a:gd name="T10" fmla="*/ 0 w 60"/>
                <a:gd name="T11" fmla="*/ 44 h 61"/>
                <a:gd name="T12" fmla="*/ 0 w 60"/>
                <a:gd name="T13" fmla="*/ 44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61"/>
                <a:gd name="T23" fmla="*/ 60 w 60"/>
                <a:gd name="T24" fmla="*/ 61 h 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61">
                  <a:moveTo>
                    <a:pt x="0" y="44"/>
                  </a:moveTo>
                  <a:lnTo>
                    <a:pt x="0" y="44"/>
                  </a:lnTo>
                  <a:lnTo>
                    <a:pt x="18" y="60"/>
                  </a:lnTo>
                  <a:lnTo>
                    <a:pt x="59" y="16"/>
                  </a:lnTo>
                  <a:lnTo>
                    <a:pt x="41" y="0"/>
                  </a:lnTo>
                  <a:lnTo>
                    <a:pt x="0" y="44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 16"/>
            <p:cNvSpPr>
              <a:spLocks/>
            </p:cNvSpPr>
            <p:nvPr/>
          </p:nvSpPr>
          <p:spPr bwMode="auto">
            <a:xfrm>
              <a:off x="2451" y="3399"/>
              <a:ext cx="46" cy="46"/>
            </a:xfrm>
            <a:custGeom>
              <a:avLst/>
              <a:gdLst>
                <a:gd name="T0" fmla="*/ 0 w 46"/>
                <a:gd name="T1" fmla="*/ 30 h 46"/>
                <a:gd name="T2" fmla="*/ 0 w 46"/>
                <a:gd name="T3" fmla="*/ 30 h 46"/>
                <a:gd name="T4" fmla="*/ 18 w 46"/>
                <a:gd name="T5" fmla="*/ 45 h 46"/>
                <a:gd name="T6" fmla="*/ 45 w 46"/>
                <a:gd name="T7" fmla="*/ 16 h 46"/>
                <a:gd name="T8" fmla="*/ 28 w 46"/>
                <a:gd name="T9" fmla="*/ 0 h 46"/>
                <a:gd name="T10" fmla="*/ 0 w 46"/>
                <a:gd name="T11" fmla="*/ 30 h 46"/>
                <a:gd name="T12" fmla="*/ 0 w 46"/>
                <a:gd name="T13" fmla="*/ 30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6"/>
                <a:gd name="T22" fmla="*/ 0 h 46"/>
                <a:gd name="T23" fmla="*/ 46 w 46"/>
                <a:gd name="T24" fmla="*/ 46 h 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6" h="46">
                  <a:moveTo>
                    <a:pt x="0" y="30"/>
                  </a:moveTo>
                  <a:lnTo>
                    <a:pt x="0" y="30"/>
                  </a:lnTo>
                  <a:lnTo>
                    <a:pt x="18" y="45"/>
                  </a:lnTo>
                  <a:lnTo>
                    <a:pt x="45" y="16"/>
                  </a:lnTo>
                  <a:lnTo>
                    <a:pt x="28" y="0"/>
                  </a:lnTo>
                  <a:lnTo>
                    <a:pt x="0" y="30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 17"/>
            <p:cNvSpPr>
              <a:spLocks/>
            </p:cNvSpPr>
            <p:nvPr/>
          </p:nvSpPr>
          <p:spPr bwMode="auto">
            <a:xfrm>
              <a:off x="2508" y="3353"/>
              <a:ext cx="32" cy="30"/>
            </a:xfrm>
            <a:custGeom>
              <a:avLst/>
              <a:gdLst>
                <a:gd name="T0" fmla="*/ 0 w 32"/>
                <a:gd name="T1" fmla="*/ 14 h 30"/>
                <a:gd name="T2" fmla="*/ 0 w 32"/>
                <a:gd name="T3" fmla="*/ 14 h 30"/>
                <a:gd name="T4" fmla="*/ 18 w 32"/>
                <a:gd name="T5" fmla="*/ 29 h 30"/>
                <a:gd name="T6" fmla="*/ 31 w 32"/>
                <a:gd name="T7" fmla="*/ 16 h 30"/>
                <a:gd name="T8" fmla="*/ 14 w 32"/>
                <a:gd name="T9" fmla="*/ 0 h 30"/>
                <a:gd name="T10" fmla="*/ 0 w 32"/>
                <a:gd name="T11" fmla="*/ 14 h 30"/>
                <a:gd name="T12" fmla="*/ 0 w 32"/>
                <a:gd name="T13" fmla="*/ 14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"/>
                <a:gd name="T22" fmla="*/ 0 h 30"/>
                <a:gd name="T23" fmla="*/ 32 w 32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" h="30">
                  <a:moveTo>
                    <a:pt x="0" y="14"/>
                  </a:moveTo>
                  <a:lnTo>
                    <a:pt x="0" y="14"/>
                  </a:lnTo>
                  <a:lnTo>
                    <a:pt x="18" y="29"/>
                  </a:lnTo>
                  <a:lnTo>
                    <a:pt x="31" y="16"/>
                  </a:lnTo>
                  <a:lnTo>
                    <a:pt x="14" y="0"/>
                  </a:lnTo>
                  <a:lnTo>
                    <a:pt x="0" y="14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AutoShape 20"/>
          <p:cNvSpPr>
            <a:spLocks noChangeArrowheads="1"/>
          </p:cNvSpPr>
          <p:nvPr/>
        </p:nvSpPr>
        <p:spPr bwMode="auto">
          <a:xfrm flipV="1">
            <a:off x="4456539" y="3247789"/>
            <a:ext cx="1277541" cy="9096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 Box 21"/>
          <p:cNvSpPr txBox="1">
            <a:spLocks noChangeArrowheads="1"/>
          </p:cNvSpPr>
          <p:nvPr/>
        </p:nvSpPr>
        <p:spPr bwMode="auto">
          <a:xfrm>
            <a:off x="4514881" y="3338277"/>
            <a:ext cx="1220390" cy="71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  <a:endParaRPr lang="en-US" altLang="ko-KR" sz="900" u="sng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 Box 22"/>
          <p:cNvSpPr txBox="1">
            <a:spLocks noChangeArrowheads="1"/>
          </p:cNvSpPr>
          <p:nvPr/>
        </p:nvSpPr>
        <p:spPr bwMode="auto">
          <a:xfrm>
            <a:off x="6688962" y="3363838"/>
            <a:ext cx="845344" cy="672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endParaRPr lang="en-US" altLang="ko-KR" sz="900" u="sng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en-US" altLang="ko-KR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Line 23"/>
          <p:cNvSpPr>
            <a:spLocks noChangeShapeType="1"/>
          </p:cNvSpPr>
          <p:nvPr/>
        </p:nvSpPr>
        <p:spPr bwMode="auto">
          <a:xfrm>
            <a:off x="5737652" y="3757376"/>
            <a:ext cx="797719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Line 24"/>
          <p:cNvSpPr>
            <a:spLocks noChangeShapeType="1"/>
          </p:cNvSpPr>
          <p:nvPr/>
        </p:nvSpPr>
        <p:spPr bwMode="auto">
          <a:xfrm>
            <a:off x="5779324" y="3699036"/>
            <a:ext cx="0" cy="13216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Freeform 25"/>
          <p:cNvSpPr>
            <a:spLocks/>
          </p:cNvSpPr>
          <p:nvPr/>
        </p:nvSpPr>
        <p:spPr bwMode="auto">
          <a:xfrm>
            <a:off x="6492508" y="3704989"/>
            <a:ext cx="47625" cy="115490"/>
          </a:xfrm>
          <a:custGeom>
            <a:avLst/>
            <a:gdLst>
              <a:gd name="T0" fmla="*/ 2147483647 w 40"/>
              <a:gd name="T1" fmla="*/ 0 h 97"/>
              <a:gd name="T2" fmla="*/ 0 w 40"/>
              <a:gd name="T3" fmla="*/ 2147483647 h 97"/>
              <a:gd name="T4" fmla="*/ 2147483647 w 40"/>
              <a:gd name="T5" fmla="*/ 2147483647 h 97"/>
              <a:gd name="T6" fmla="*/ 0 60000 65536"/>
              <a:gd name="T7" fmla="*/ 0 60000 65536"/>
              <a:gd name="T8" fmla="*/ 0 60000 65536"/>
              <a:gd name="T9" fmla="*/ 0 w 40"/>
              <a:gd name="T10" fmla="*/ 0 h 97"/>
              <a:gd name="T11" fmla="*/ 40 w 40"/>
              <a:gd name="T12" fmla="*/ 97 h 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97">
                <a:moveTo>
                  <a:pt x="39" y="0"/>
                </a:moveTo>
                <a:lnTo>
                  <a:pt x="0" y="41"/>
                </a:lnTo>
                <a:lnTo>
                  <a:pt x="37" y="96"/>
                </a:lnTo>
              </a:path>
            </a:pathLst>
          </a:custGeom>
          <a:noFill/>
          <a:ln w="18978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Line 26"/>
          <p:cNvSpPr>
            <a:spLocks noChangeShapeType="1"/>
          </p:cNvSpPr>
          <p:nvPr/>
        </p:nvSpPr>
        <p:spPr bwMode="auto">
          <a:xfrm>
            <a:off x="1828830" y="2969183"/>
            <a:ext cx="156567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Line 26"/>
          <p:cNvSpPr>
            <a:spLocks noChangeShapeType="1"/>
          </p:cNvSpPr>
          <p:nvPr/>
        </p:nvSpPr>
        <p:spPr bwMode="auto">
          <a:xfrm>
            <a:off x="4456539" y="3543064"/>
            <a:ext cx="127754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Line 26"/>
          <p:cNvSpPr>
            <a:spLocks noChangeShapeType="1"/>
          </p:cNvSpPr>
          <p:nvPr/>
        </p:nvSpPr>
        <p:spPr bwMode="auto">
          <a:xfrm>
            <a:off x="6556803" y="3699036"/>
            <a:ext cx="111204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오른쪽 화살표 403">
            <a:extLst>
              <a:ext uri="{FF2B5EF4-FFF2-40B4-BE49-F238E27FC236}">
                <a16:creationId xmlns:a16="http://schemas.microsoft.com/office/drawing/2014/main" id="{DB1AF944-9D1D-48B1-A783-0D63572D5C1A}"/>
              </a:ext>
            </a:extLst>
          </p:cNvPr>
          <p:cNvSpPr/>
          <p:nvPr/>
        </p:nvSpPr>
        <p:spPr bwMode="auto">
          <a:xfrm>
            <a:off x="3508802" y="3602599"/>
            <a:ext cx="892967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41858895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6">
            <a:extLst>
              <a:ext uri="{FF2B5EF4-FFF2-40B4-BE49-F238E27FC236}">
                <a16:creationId xmlns:a16="http://schemas.microsoft.com/office/drawing/2014/main" id="{AB74EAA9-5053-439B-B284-4D3F8989C16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2956560"/>
            <a:ext cx="7466864" cy="1651157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26" name="오른쪽 화살표 403">
            <a:extLst>
              <a:ext uri="{FF2B5EF4-FFF2-40B4-BE49-F238E27FC236}">
                <a16:creationId xmlns:a16="http://schemas.microsoft.com/office/drawing/2014/main" id="{D0AD4CC6-8527-4BB6-BC0F-770F847E7FF6}"/>
              </a:ext>
            </a:extLst>
          </p:cNvPr>
          <p:cNvSpPr/>
          <p:nvPr/>
        </p:nvSpPr>
        <p:spPr bwMode="auto">
          <a:xfrm>
            <a:off x="3234931" y="3602599"/>
            <a:ext cx="892967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F2739D-6936-48FB-AD39-55C0C404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105</a:t>
            </a:fld>
            <a:endParaRPr lang="ko-KR" altLang="en-US" dirty="0"/>
          </a:p>
        </p:txBody>
      </p:sp>
      <p:sp>
        <p:nvSpPr>
          <p:cNvPr id="23" name="내용 개체 틀 2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정규화</a:t>
            </a:r>
            <a:endParaRPr lang="en-US" altLang="ko-KR" dirty="0"/>
          </a:p>
          <a:p>
            <a:pPr lvl="1"/>
            <a:r>
              <a:rPr lang="ko-KR" altLang="en-US" dirty="0"/>
              <a:t>기본키에 종속되지 않는 모든 속성을 분리하여 새로운 엔티티를 구성</a:t>
            </a:r>
          </a:p>
          <a:p>
            <a:pPr lvl="1"/>
            <a:r>
              <a:rPr lang="en-US" altLang="ko-KR" dirty="0"/>
              <a:t>Concatenated Key</a:t>
            </a:r>
            <a:r>
              <a:rPr lang="ko-KR" altLang="en-US" dirty="0"/>
              <a:t>가 있는 엔티티에 적용됨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작업 절차</a:t>
            </a:r>
          </a:p>
          <a:p>
            <a:pPr lvl="2"/>
            <a:r>
              <a:rPr lang="ko-KR" altLang="en-US" dirty="0"/>
              <a:t>속성 중에 </a:t>
            </a:r>
            <a:r>
              <a:rPr lang="en-US" altLang="ko-KR" dirty="0"/>
              <a:t>Key</a:t>
            </a:r>
            <a:r>
              <a:rPr lang="ko-KR" altLang="en-US" dirty="0"/>
              <a:t>의 일부에만 종속하는 속성을 분리한다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엔티티를 정의한다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 키 및 관계를 정의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 flipV="1">
            <a:off x="6325099" y="3450690"/>
            <a:ext cx="1095375" cy="647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 flipV="1">
            <a:off x="1963995" y="3349134"/>
            <a:ext cx="1026319" cy="86439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3694510" y="3093244"/>
            <a:ext cx="479822" cy="25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11"/>
          <p:cNvSpPr>
            <a:spLocks noChangeArrowheads="1"/>
          </p:cNvSpPr>
          <p:nvPr/>
        </p:nvSpPr>
        <p:spPr bwMode="auto">
          <a:xfrm flipV="1">
            <a:off x="4248150" y="3425429"/>
            <a:ext cx="1277541" cy="647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>
            <a:off x="5530454" y="3730229"/>
            <a:ext cx="798909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5570935" y="3671888"/>
            <a:ext cx="0" cy="13216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Freeform 14"/>
          <p:cNvSpPr>
            <a:spLocks/>
          </p:cNvSpPr>
          <p:nvPr/>
        </p:nvSpPr>
        <p:spPr bwMode="auto">
          <a:xfrm>
            <a:off x="6285310" y="3679031"/>
            <a:ext cx="47625" cy="114300"/>
          </a:xfrm>
          <a:custGeom>
            <a:avLst/>
            <a:gdLst>
              <a:gd name="T0" fmla="*/ 2147483647 w 40"/>
              <a:gd name="T1" fmla="*/ 0 h 96"/>
              <a:gd name="T2" fmla="*/ 0 w 40"/>
              <a:gd name="T3" fmla="*/ 2147483647 h 96"/>
              <a:gd name="T4" fmla="*/ 2147483647 w 40"/>
              <a:gd name="T5" fmla="*/ 2147483647 h 96"/>
              <a:gd name="T6" fmla="*/ 0 60000 65536"/>
              <a:gd name="T7" fmla="*/ 0 60000 65536"/>
              <a:gd name="T8" fmla="*/ 0 60000 65536"/>
              <a:gd name="T9" fmla="*/ 0 w 40"/>
              <a:gd name="T10" fmla="*/ 0 h 96"/>
              <a:gd name="T11" fmla="*/ 40 w 4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96">
                <a:moveTo>
                  <a:pt x="39" y="0"/>
                </a:moveTo>
                <a:lnTo>
                  <a:pt x="0" y="41"/>
                </a:lnTo>
                <a:lnTo>
                  <a:pt x="37" y="95"/>
                </a:lnTo>
              </a:path>
            </a:pathLst>
          </a:custGeom>
          <a:noFill/>
          <a:ln w="18978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4417219" y="3463529"/>
            <a:ext cx="1001316" cy="27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lnSpc>
                <a:spcPct val="150000"/>
              </a:lnSpc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</a:p>
          <a:p>
            <a:pPr marL="141685" indent="-141685" defTabSz="310754">
              <a:lnSpc>
                <a:spcPct val="150000"/>
              </a:lnSpc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lnSpc>
                <a:spcPct val="150000"/>
              </a:lnSpc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2095501" y="3448050"/>
            <a:ext cx="802481" cy="63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endParaRPr lang="en-US" altLang="ko-KR" sz="9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6410326" y="3521869"/>
            <a:ext cx="100250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endParaRPr lang="en-US" altLang="ko-KR" sz="9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 flipV="1">
            <a:off x="2789635" y="3165872"/>
            <a:ext cx="864394" cy="485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Line 19"/>
          <p:cNvSpPr>
            <a:spLocks noChangeShapeType="1"/>
          </p:cNvSpPr>
          <p:nvPr/>
        </p:nvSpPr>
        <p:spPr bwMode="auto">
          <a:xfrm flipV="1">
            <a:off x="2789635" y="3165872"/>
            <a:ext cx="864394" cy="323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>
            <a:off x="1980010" y="3795886"/>
            <a:ext cx="10263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Line 21"/>
          <p:cNvSpPr>
            <a:spLocks noChangeShapeType="1"/>
          </p:cNvSpPr>
          <p:nvPr/>
        </p:nvSpPr>
        <p:spPr bwMode="auto">
          <a:xfrm>
            <a:off x="4235054" y="3759994"/>
            <a:ext cx="129659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Line 22"/>
          <p:cNvSpPr>
            <a:spLocks noChangeShapeType="1"/>
          </p:cNvSpPr>
          <p:nvPr/>
        </p:nvSpPr>
        <p:spPr bwMode="auto">
          <a:xfrm>
            <a:off x="6344841" y="3868341"/>
            <a:ext cx="107989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2583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6">
            <a:extLst>
              <a:ext uri="{FF2B5EF4-FFF2-40B4-BE49-F238E27FC236}">
                <a16:creationId xmlns:a16="http://schemas.microsoft.com/office/drawing/2014/main" id="{C34274A5-A6E6-4A65-89DD-ACA3949826A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2672014"/>
            <a:ext cx="7466864" cy="1935704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20" name="오른쪽 화살표 403">
            <a:extLst>
              <a:ext uri="{FF2B5EF4-FFF2-40B4-BE49-F238E27FC236}">
                <a16:creationId xmlns:a16="http://schemas.microsoft.com/office/drawing/2014/main" id="{1F3E6CE8-471F-45ED-BE49-50970D49AB2C}"/>
              </a:ext>
            </a:extLst>
          </p:cNvPr>
          <p:cNvSpPr/>
          <p:nvPr/>
        </p:nvSpPr>
        <p:spPr bwMode="auto">
          <a:xfrm>
            <a:off x="3465911" y="3349111"/>
            <a:ext cx="892967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63C51F-112C-44F1-846E-D2C94EB8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106</a:t>
            </a:fld>
            <a:endParaRPr lang="ko-KR" altLang="en-US" dirty="0"/>
          </a:p>
        </p:txBody>
      </p:sp>
      <p:sp>
        <p:nvSpPr>
          <p:cNvPr id="24" name="내용 개체 틀 23"/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3</a:t>
            </a:r>
            <a:r>
              <a:rPr lang="ko-KR" altLang="en-US" dirty="0"/>
              <a:t>정규화</a:t>
            </a:r>
            <a:endParaRPr lang="en-US" altLang="ko-KR" dirty="0"/>
          </a:p>
          <a:p>
            <a:pPr lvl="1"/>
            <a:r>
              <a:rPr lang="ko-KR" altLang="en-US" dirty="0"/>
              <a:t>엔티티의 속성 중에 기본 키가 아닌 속성에 종속하는 모든 속성을 분리하여 새로운 엔티티를 생성</a:t>
            </a:r>
            <a:endParaRPr lang="en-US" altLang="ko-KR" dirty="0"/>
          </a:p>
          <a:p>
            <a:pPr lvl="1"/>
            <a:r>
              <a:rPr lang="ko-KR" altLang="en-US" dirty="0"/>
              <a:t>작업 절차</a:t>
            </a:r>
          </a:p>
          <a:p>
            <a:pPr lvl="2"/>
            <a:r>
              <a:rPr lang="ko-KR" altLang="en-US" dirty="0"/>
              <a:t>속성 중에 </a:t>
            </a:r>
            <a:r>
              <a:rPr lang="en-US" altLang="ko-KR" dirty="0"/>
              <a:t>Key</a:t>
            </a:r>
            <a:r>
              <a:rPr lang="ko-KR" altLang="en-US" dirty="0"/>
              <a:t>가 아닌 속성에 종속하는 속성을 분리한다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엔티티를 정의한다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 키 및 관계를 정의</a:t>
            </a:r>
          </a:p>
        </p:txBody>
      </p:sp>
      <p:sp>
        <p:nvSpPr>
          <p:cNvPr id="72709" name="AutoShape 7"/>
          <p:cNvSpPr>
            <a:spLocks noChangeArrowheads="1"/>
          </p:cNvSpPr>
          <p:nvPr/>
        </p:nvSpPr>
        <p:spPr bwMode="auto">
          <a:xfrm flipV="1">
            <a:off x="6586537" y="3346594"/>
            <a:ext cx="1263254" cy="67746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0" name="AutoShape 8"/>
          <p:cNvSpPr>
            <a:spLocks noChangeArrowheads="1"/>
          </p:cNvSpPr>
          <p:nvPr/>
        </p:nvSpPr>
        <p:spPr bwMode="auto">
          <a:xfrm flipV="1">
            <a:off x="1882379" y="2950369"/>
            <a:ext cx="1416844" cy="1295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2" name="AutoShape 10"/>
          <p:cNvSpPr>
            <a:spLocks noChangeArrowheads="1"/>
          </p:cNvSpPr>
          <p:nvPr/>
        </p:nvSpPr>
        <p:spPr bwMode="auto">
          <a:xfrm flipV="1">
            <a:off x="4508898" y="3324225"/>
            <a:ext cx="1263253" cy="82510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472297-DE8B-4CB1-8A7D-9E08EB7B3DDB}"/>
              </a:ext>
            </a:extLst>
          </p:cNvPr>
          <p:cNvGrpSpPr/>
          <p:nvPr/>
        </p:nvGrpSpPr>
        <p:grpSpPr>
          <a:xfrm flipH="1">
            <a:off x="5790010" y="3627835"/>
            <a:ext cx="798909" cy="132159"/>
            <a:chOff x="5790010" y="3627835"/>
            <a:chExt cx="798909" cy="132159"/>
          </a:xfrm>
        </p:grpSpPr>
        <p:sp>
          <p:nvSpPr>
            <p:cNvPr id="72713" name="Line 11"/>
            <p:cNvSpPr>
              <a:spLocks noChangeShapeType="1"/>
            </p:cNvSpPr>
            <p:nvPr/>
          </p:nvSpPr>
          <p:spPr bwMode="auto">
            <a:xfrm>
              <a:off x="5790010" y="3686175"/>
              <a:ext cx="798909" cy="0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14" name="Line 12"/>
            <p:cNvSpPr>
              <a:spLocks noChangeShapeType="1"/>
            </p:cNvSpPr>
            <p:nvPr/>
          </p:nvSpPr>
          <p:spPr bwMode="auto">
            <a:xfrm>
              <a:off x="5831681" y="3627835"/>
              <a:ext cx="0" cy="132159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15" name="Freeform 13"/>
            <p:cNvSpPr>
              <a:spLocks/>
            </p:cNvSpPr>
            <p:nvPr/>
          </p:nvSpPr>
          <p:spPr bwMode="auto">
            <a:xfrm>
              <a:off x="6537722" y="3630217"/>
              <a:ext cx="47625" cy="115490"/>
            </a:xfrm>
            <a:custGeom>
              <a:avLst/>
              <a:gdLst>
                <a:gd name="T0" fmla="*/ 2147483647 w 40"/>
                <a:gd name="T1" fmla="*/ 0 h 97"/>
                <a:gd name="T2" fmla="*/ 0 w 40"/>
                <a:gd name="T3" fmla="*/ 2147483647 h 97"/>
                <a:gd name="T4" fmla="*/ 2147483647 w 40"/>
                <a:gd name="T5" fmla="*/ 2147483647 h 97"/>
                <a:gd name="T6" fmla="*/ 0 60000 65536"/>
                <a:gd name="T7" fmla="*/ 0 60000 65536"/>
                <a:gd name="T8" fmla="*/ 0 60000 65536"/>
                <a:gd name="T9" fmla="*/ 0 w 40"/>
                <a:gd name="T10" fmla="*/ 0 h 97"/>
                <a:gd name="T11" fmla="*/ 40 w 40"/>
                <a:gd name="T12" fmla="*/ 97 h 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97">
                  <a:moveTo>
                    <a:pt x="39" y="0"/>
                  </a:moveTo>
                  <a:lnTo>
                    <a:pt x="0" y="42"/>
                  </a:lnTo>
                  <a:lnTo>
                    <a:pt x="36" y="96"/>
                  </a:lnTo>
                </a:path>
              </a:pathLst>
            </a:custGeom>
            <a:noFill/>
            <a:ln w="18978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716" name="Text Box 14"/>
          <p:cNvSpPr txBox="1">
            <a:spLocks noChangeArrowheads="1"/>
          </p:cNvSpPr>
          <p:nvPr/>
        </p:nvSpPr>
        <p:spPr bwMode="auto">
          <a:xfrm>
            <a:off x="2020492" y="3103960"/>
            <a:ext cx="1220390" cy="90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7" name="Text Box 15"/>
          <p:cNvSpPr txBox="1">
            <a:spLocks noChangeArrowheads="1"/>
          </p:cNvSpPr>
          <p:nvPr/>
        </p:nvSpPr>
        <p:spPr bwMode="auto">
          <a:xfrm>
            <a:off x="4587478" y="3405188"/>
            <a:ext cx="1138238" cy="72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8" name="Text Box 16"/>
          <p:cNvSpPr txBox="1">
            <a:spLocks noChangeArrowheads="1"/>
          </p:cNvSpPr>
          <p:nvPr/>
        </p:nvSpPr>
        <p:spPr bwMode="auto">
          <a:xfrm>
            <a:off x="6679407" y="3407316"/>
            <a:ext cx="889397" cy="375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9" name="AutoShape 17"/>
          <p:cNvSpPr>
            <a:spLocks noChangeArrowheads="1"/>
          </p:cNvSpPr>
          <p:nvPr/>
        </p:nvSpPr>
        <p:spPr bwMode="auto">
          <a:xfrm flipV="1">
            <a:off x="2016921" y="3820715"/>
            <a:ext cx="1081088" cy="378619"/>
          </a:xfrm>
          <a:prstGeom prst="roundRect">
            <a:avLst>
              <a:gd name="adj" fmla="val 0"/>
            </a:avLst>
          </a:prstGeom>
          <a:noFill/>
          <a:ln w="18978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20" name="Line 18"/>
          <p:cNvSpPr>
            <a:spLocks noChangeShapeType="1"/>
          </p:cNvSpPr>
          <p:nvPr/>
        </p:nvSpPr>
        <p:spPr bwMode="auto">
          <a:xfrm>
            <a:off x="1871663" y="3327797"/>
            <a:ext cx="14311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21" name="Line 19"/>
          <p:cNvSpPr>
            <a:spLocks noChangeShapeType="1"/>
          </p:cNvSpPr>
          <p:nvPr/>
        </p:nvSpPr>
        <p:spPr bwMode="auto">
          <a:xfrm>
            <a:off x="4518422" y="3636169"/>
            <a:ext cx="12418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22" name="Line 20"/>
          <p:cNvSpPr>
            <a:spLocks noChangeShapeType="1"/>
          </p:cNvSpPr>
          <p:nvPr/>
        </p:nvSpPr>
        <p:spPr bwMode="auto">
          <a:xfrm>
            <a:off x="6598444" y="3654966"/>
            <a:ext cx="12418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904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메타데이터의 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0975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AEE85A-1E09-4512-94F3-3B967CF8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3C2D-C2DD-4FC7-AA9A-48ECB257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108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B9BFF8E-561E-4959-A8E9-18F44A1066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표준화란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이음동의어와</a:t>
            </a:r>
            <a:r>
              <a:rPr lang="en-US" altLang="ko-KR" dirty="0"/>
              <a:t> </a:t>
            </a:r>
            <a:r>
              <a:rPr lang="ko-KR" altLang="en-US" dirty="0"/>
              <a:t>동음이의어를</a:t>
            </a:r>
            <a:r>
              <a:rPr lang="en-US" altLang="ko-KR" dirty="0"/>
              <a:t> </a:t>
            </a:r>
            <a:r>
              <a:rPr lang="ko-KR" altLang="en-US" dirty="0"/>
              <a:t>관리하는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13AAB1E-9472-419E-8A01-460DB2527355}"/>
              </a:ext>
            </a:extLst>
          </p:cNvPr>
          <p:cNvSpPr/>
          <p:nvPr/>
        </p:nvSpPr>
        <p:spPr bwMode="gray">
          <a:xfrm>
            <a:off x="2318987" y="2124117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6219CA0-9703-402E-9542-CE95E4EE16C9}"/>
              </a:ext>
            </a:extLst>
          </p:cNvPr>
          <p:cNvSpPr/>
          <p:nvPr/>
        </p:nvSpPr>
        <p:spPr bwMode="gray">
          <a:xfrm>
            <a:off x="4286920" y="1981489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손실금액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B5C2989-2D1B-41B2-94D6-550FAFDDECFC}"/>
              </a:ext>
            </a:extLst>
          </p:cNvPr>
          <p:cNvSpPr/>
          <p:nvPr/>
        </p:nvSpPr>
        <p:spPr bwMode="gray">
          <a:xfrm>
            <a:off x="4193255" y="3557675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BFF349-5D51-42C4-9953-41CD611214A6}"/>
              </a:ext>
            </a:extLst>
          </p:cNvPr>
          <p:cNvSpPr/>
          <p:nvPr/>
        </p:nvSpPr>
        <p:spPr bwMode="gray">
          <a:xfrm>
            <a:off x="1719479" y="1556129"/>
            <a:ext cx="5681660" cy="3051588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29A6381-5462-46F2-AD7E-08A37E45BB67}"/>
              </a:ext>
            </a:extLst>
          </p:cNvPr>
          <p:cNvSpPr/>
          <p:nvPr/>
        </p:nvSpPr>
        <p:spPr bwMode="gray">
          <a:xfrm>
            <a:off x="271959" y="3557674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이음동의어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82CF8D6-2CBC-4F6D-8396-9D27352EA6AE}"/>
              </a:ext>
            </a:extLst>
          </p:cNvPr>
          <p:cNvSpPr/>
          <p:nvPr/>
        </p:nvSpPr>
        <p:spPr bwMode="gray">
          <a:xfrm>
            <a:off x="7424521" y="1469771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이음동의어</a:t>
            </a: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603263B8-BBB7-4E60-8812-BF9DBFC7E5FD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 bwMode="auto">
          <a:xfrm rot="5400000">
            <a:off x="1296102" y="2322804"/>
            <a:ext cx="934487" cy="153525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F147BDA9-7032-4E0D-AB10-72B05AF63D13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 bwMode="auto">
          <a:xfrm>
            <a:off x="5640775" y="3850024"/>
            <a:ext cx="1598662" cy="29234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51042D6B-9202-49C4-BC47-FBDF785CBFCF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 bwMode="auto">
          <a:xfrm rot="5400000" flipH="1" flipV="1">
            <a:off x="6320990" y="963586"/>
            <a:ext cx="304996" cy="1902065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D71EFA-3808-4D73-910D-8FD7A8F459C5}"/>
              </a:ext>
            </a:extLst>
          </p:cNvPr>
          <p:cNvSpPr/>
          <p:nvPr/>
        </p:nvSpPr>
        <p:spPr bwMode="gray">
          <a:xfrm>
            <a:off x="2364223" y="3388360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E-mail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C05AF19-3B0C-45C4-A441-A92716504CA7}"/>
              </a:ext>
            </a:extLst>
          </p:cNvPr>
          <p:cNvSpPr/>
          <p:nvPr/>
        </p:nvSpPr>
        <p:spPr bwMode="gray">
          <a:xfrm>
            <a:off x="5680357" y="2788781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손실액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319BCF4-B05B-41FE-ADC6-B0B5A0BCE7E3}"/>
              </a:ext>
            </a:extLst>
          </p:cNvPr>
          <p:cNvSpPr/>
          <p:nvPr/>
        </p:nvSpPr>
        <p:spPr bwMode="gray">
          <a:xfrm>
            <a:off x="7239437" y="3742530"/>
            <a:ext cx="1632604" cy="799683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이름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연락처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D028B682-866A-45AA-B6B0-E06FF8D49059}"/>
              </a:ext>
            </a:extLst>
          </p:cNvPr>
          <p:cNvCxnSpPr>
            <a:cxnSpLocks/>
            <a:stCxn id="17" idx="3"/>
            <a:endCxn id="10" idx="6"/>
          </p:cNvCxnSpPr>
          <p:nvPr/>
        </p:nvCxnSpPr>
        <p:spPr bwMode="auto">
          <a:xfrm rot="5400000" flipH="1">
            <a:off x="2129139" y="3440363"/>
            <a:ext cx="37407" cy="856728"/>
          </a:xfrm>
          <a:prstGeom prst="curvedConnector4">
            <a:avLst>
              <a:gd name="adj1" fmla="val -611116"/>
              <a:gd name="adj2" fmla="val 6237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2BC15776-65C4-408C-B42A-C036EC603DE1}"/>
              </a:ext>
            </a:extLst>
          </p:cNvPr>
          <p:cNvCxnSpPr>
            <a:cxnSpLocks/>
            <a:stCxn id="20" idx="6"/>
            <a:endCxn id="11" idx="3"/>
          </p:cNvCxnSpPr>
          <p:nvPr/>
        </p:nvCxnSpPr>
        <p:spPr bwMode="auto">
          <a:xfrm flipV="1">
            <a:off x="7127877" y="1968841"/>
            <a:ext cx="508628" cy="1112289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6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AEE85A-1E09-4512-94F3-3B967CF8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3C2D-C2DD-4FC7-AA9A-48ECB257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109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B9BFF8E-561E-4959-A8E9-18F44A1066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메타데이터란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데이터들의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ko-KR" altLang="en-US" dirty="0"/>
              <a:t>통일시켜</a:t>
            </a:r>
            <a:r>
              <a:rPr lang="en-US" altLang="ko-KR" dirty="0"/>
              <a:t> </a:t>
            </a:r>
            <a:r>
              <a:rPr lang="ko-KR" altLang="en-US" dirty="0"/>
              <a:t>일관되게</a:t>
            </a:r>
            <a:r>
              <a:rPr lang="en-US" altLang="ko-KR" dirty="0"/>
              <a:t> </a:t>
            </a:r>
            <a:r>
              <a:rPr lang="ko-KR" altLang="en-US" dirty="0"/>
              <a:t>사용되도록</a:t>
            </a:r>
            <a:r>
              <a:rPr lang="en-US" altLang="ko-KR" dirty="0"/>
              <a:t>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것 </a:t>
            </a:r>
            <a:endParaRPr lang="en-US" altLang="ko-KR" dirty="0"/>
          </a:p>
          <a:p>
            <a:pPr lvl="1"/>
            <a:r>
              <a:rPr lang="ko-KR" altLang="en-US" dirty="0"/>
              <a:t>주로</a:t>
            </a:r>
            <a:r>
              <a:rPr lang="en-US" altLang="ko-KR" dirty="0"/>
              <a:t>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/>
              <a:t>담는</a:t>
            </a:r>
            <a:r>
              <a:rPr lang="en-US" altLang="ko-KR" dirty="0"/>
              <a:t> </a:t>
            </a:r>
            <a:r>
              <a:rPr lang="ko-KR" altLang="en-US" dirty="0"/>
              <a:t>최소</a:t>
            </a:r>
            <a:r>
              <a:rPr lang="en-US" altLang="ko-KR" dirty="0"/>
              <a:t> </a:t>
            </a:r>
            <a:r>
              <a:rPr lang="ko-KR" altLang="en-US" dirty="0"/>
              <a:t>단위인</a:t>
            </a:r>
            <a:r>
              <a:rPr lang="en-US" altLang="ko-KR" dirty="0"/>
              <a:t> </a:t>
            </a:r>
            <a:r>
              <a:rPr lang="ko-KR" altLang="en-US" dirty="0"/>
              <a:t>속성의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531ACF-046F-4413-9A2E-82A50411A0E0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C0A08E8-4B54-4B9E-813B-30D4AE6B7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r="9687"/>
          <a:stretch/>
        </p:blipFill>
        <p:spPr bwMode="auto">
          <a:xfrm>
            <a:off x="702472" y="788370"/>
            <a:ext cx="7372350" cy="380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1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2B663B7-9CCE-45F7-99D9-29151BEAB8A8}"/>
              </a:ext>
            </a:extLst>
          </p:cNvPr>
          <p:cNvGrpSpPr/>
          <p:nvPr/>
        </p:nvGrpSpPr>
        <p:grpSpPr>
          <a:xfrm>
            <a:off x="214282" y="1264322"/>
            <a:ext cx="3190680" cy="3391190"/>
            <a:chOff x="214282" y="1264322"/>
            <a:chExt cx="3190680" cy="3391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3FEE7D2-6404-443C-B5F7-35AE614F0E8A}"/>
                </a:ext>
              </a:extLst>
            </p:cNvPr>
            <p:cNvGrpSpPr/>
            <p:nvPr/>
          </p:nvGrpSpPr>
          <p:grpSpPr>
            <a:xfrm>
              <a:off x="214282" y="1519509"/>
              <a:ext cx="3190680" cy="3136003"/>
              <a:chOff x="214282" y="1519509"/>
              <a:chExt cx="3190680" cy="313600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78D90C0-CDA5-4E9A-953C-D41E77FA30E4}"/>
                  </a:ext>
                </a:extLst>
              </p:cNvPr>
              <p:cNvGrpSpPr/>
              <p:nvPr/>
            </p:nvGrpSpPr>
            <p:grpSpPr>
              <a:xfrm>
                <a:off x="214282" y="1519509"/>
                <a:ext cx="3190680" cy="3136003"/>
                <a:chOff x="214282" y="1519509"/>
                <a:chExt cx="3190680" cy="313600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E0577E30-BCAD-491B-A8C2-9396AADBB3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6812"/>
                <a:stretch/>
              </p:blipFill>
              <p:spPr>
                <a:xfrm>
                  <a:off x="214282" y="1519509"/>
                  <a:ext cx="3014224" cy="3136003"/>
                </a:xfrm>
                <a:prstGeom prst="rect">
                  <a:avLst/>
                </a:prstGeom>
              </p:spPr>
            </p:pic>
            <p:sp>
              <p:nvSpPr>
                <p:cNvPr id="10" name="평행 사변형 9">
                  <a:extLst>
                    <a:ext uri="{FF2B5EF4-FFF2-40B4-BE49-F238E27FC236}">
                      <a16:creationId xmlns:a16="http://schemas.microsoft.com/office/drawing/2014/main" id="{5E3DA96C-0E69-4B99-8BD9-79D5AD54E499}"/>
                    </a:ext>
                  </a:extLst>
                </p:cNvPr>
                <p:cNvSpPr/>
                <p:nvPr/>
              </p:nvSpPr>
              <p:spPr bwMode="gray">
                <a:xfrm rot="20085978">
                  <a:off x="2861779" y="2336841"/>
                  <a:ext cx="532520" cy="491449"/>
                </a:xfrm>
                <a:prstGeom prst="parallelogram">
                  <a:avLst>
                    <a:gd name="adj" fmla="val 45753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평행 사변형 76">
                  <a:extLst>
                    <a:ext uri="{FF2B5EF4-FFF2-40B4-BE49-F238E27FC236}">
                      <a16:creationId xmlns:a16="http://schemas.microsoft.com/office/drawing/2014/main" id="{466EF45D-AF83-4875-AF33-1D310D8E9D82}"/>
                    </a:ext>
                  </a:extLst>
                </p:cNvPr>
                <p:cNvSpPr/>
                <p:nvPr/>
              </p:nvSpPr>
              <p:spPr bwMode="gray">
                <a:xfrm rot="20085978">
                  <a:off x="2724658" y="1872222"/>
                  <a:ext cx="557901" cy="491449"/>
                </a:xfrm>
                <a:prstGeom prst="parallelogram">
                  <a:avLst>
                    <a:gd name="adj" fmla="val 46629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" name="평행 사변형 77">
                  <a:extLst>
                    <a:ext uri="{FF2B5EF4-FFF2-40B4-BE49-F238E27FC236}">
                      <a16:creationId xmlns:a16="http://schemas.microsoft.com/office/drawing/2014/main" id="{DF25D8BF-0059-49A3-AE73-31FF3DF3E0ED}"/>
                    </a:ext>
                  </a:extLst>
                </p:cNvPr>
                <p:cNvSpPr/>
                <p:nvPr/>
              </p:nvSpPr>
              <p:spPr bwMode="gray">
                <a:xfrm rot="20085978">
                  <a:off x="2982143" y="2840254"/>
                  <a:ext cx="422819" cy="491449"/>
                </a:xfrm>
                <a:prstGeom prst="parallelogram">
                  <a:avLst>
                    <a:gd name="adj" fmla="val 55740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612DD2-9F2D-43B6-8028-5ED2525DA022}"/>
                  </a:ext>
                </a:extLst>
              </p:cNvPr>
              <p:cNvSpPr txBox="1"/>
              <p:nvPr/>
            </p:nvSpPr>
            <p:spPr>
              <a:xfrm>
                <a:off x="1421880" y="1841403"/>
                <a:ext cx="1556836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데이터 개념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33D13F-8E48-472C-B61F-1009A50B75CB}"/>
                  </a:ext>
                </a:extLst>
              </p:cNvPr>
              <p:cNvSpPr txBox="1"/>
              <p:nvPr/>
            </p:nvSpPr>
            <p:spPr>
              <a:xfrm>
                <a:off x="1479030" y="2413292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개념모델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6916C1C-1620-4A9B-920D-69EF9C01A3C1}"/>
                  </a:ext>
                </a:extLst>
              </p:cNvPr>
              <p:cNvSpPr txBox="1"/>
              <p:nvPr/>
            </p:nvSpPr>
            <p:spPr>
              <a:xfrm>
                <a:off x="1479030" y="2936096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논리모델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9B7BACB-2069-42E3-9831-AE928186CC61}"/>
                  </a:ext>
                </a:extLst>
              </p:cNvPr>
              <p:cNvSpPr txBox="1"/>
              <p:nvPr/>
            </p:nvSpPr>
            <p:spPr>
              <a:xfrm>
                <a:off x="1415189" y="3346000"/>
                <a:ext cx="1813317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업무 논리모델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0F3467B-AA41-4B1D-9442-CA902B31DD7D}"/>
                  </a:ext>
                </a:extLst>
              </p:cNvPr>
              <p:cNvSpPr txBox="1"/>
              <p:nvPr/>
            </p:nvSpPr>
            <p:spPr>
              <a:xfrm>
                <a:off x="1517130" y="3992308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kern="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물리모델</a:t>
                </a: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C5EE04-7183-49D7-8ABB-46DAFF4D4773}"/>
                </a:ext>
              </a:extLst>
            </p:cNvPr>
            <p:cNvSpPr txBox="1"/>
            <p:nvPr/>
          </p:nvSpPr>
          <p:spPr>
            <a:xfrm>
              <a:off x="2521481" y="1264322"/>
              <a:ext cx="500458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FA452E-C742-4E09-B870-9D2C4E1AAC5D}"/>
                </a:ext>
              </a:extLst>
            </p:cNvPr>
            <p:cNvSpPr txBox="1"/>
            <p:nvPr/>
          </p:nvSpPr>
          <p:spPr>
            <a:xfrm>
              <a:off x="2351881" y="1969767"/>
              <a:ext cx="470000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7FA6A2-8D81-465D-94BD-72F5B3B8FF4F}"/>
                </a:ext>
              </a:extLst>
            </p:cNvPr>
            <p:cNvSpPr txBox="1"/>
            <p:nvPr/>
          </p:nvSpPr>
          <p:spPr>
            <a:xfrm>
              <a:off x="2734236" y="2797667"/>
              <a:ext cx="598242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C’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662167-53C6-492C-BAAD-0D93301D8D33}"/>
                </a:ext>
              </a:extLst>
            </p:cNvPr>
            <p:cNvSpPr txBox="1"/>
            <p:nvPr/>
          </p:nvSpPr>
          <p:spPr>
            <a:xfrm>
              <a:off x="2346538" y="2482442"/>
              <a:ext cx="471603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CA5DC47-6411-448B-9993-C39D73037AEF}"/>
                </a:ext>
              </a:extLst>
            </p:cNvPr>
            <p:cNvSpPr txBox="1"/>
            <p:nvPr/>
          </p:nvSpPr>
          <p:spPr>
            <a:xfrm>
              <a:off x="2350801" y="3531730"/>
              <a:ext cx="519694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모델의 종류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Level  </a:t>
            </a:r>
            <a:r>
              <a:rPr lang="ko-KR" altLang="en-US" dirty="0"/>
              <a:t>구분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30242B-8377-4852-8003-B1104CDE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데이터모델의 </a:t>
            </a:r>
            <a:r>
              <a:rPr lang="en-US" altLang="ko-KR" dirty="0"/>
              <a:t>Level </a:t>
            </a:r>
          </a:p>
          <a:p>
            <a:pPr lvl="1"/>
            <a:r>
              <a:rPr lang="ko-KR" altLang="en-US" dirty="0"/>
              <a:t>통상 </a:t>
            </a:r>
            <a:r>
              <a:rPr lang="en-US" altLang="ko-KR" dirty="0"/>
              <a:t>Conceptual(</a:t>
            </a:r>
            <a:r>
              <a:rPr lang="ko-KR" altLang="en-US" dirty="0"/>
              <a:t>개념</a:t>
            </a:r>
            <a:r>
              <a:rPr lang="en-US" altLang="ko-KR" dirty="0"/>
              <a:t>), Logical(</a:t>
            </a:r>
            <a:r>
              <a:rPr lang="ko-KR" altLang="en-US" dirty="0"/>
              <a:t>논리</a:t>
            </a:r>
            <a:r>
              <a:rPr lang="en-US" altLang="ko-KR" dirty="0"/>
              <a:t>), Physical(</a:t>
            </a:r>
            <a:r>
              <a:rPr lang="ko-KR" altLang="en-US" dirty="0"/>
              <a:t>물리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단계로 구분함 </a:t>
            </a:r>
          </a:p>
        </p:txBody>
      </p:sp>
      <p:sp>
        <p:nvSpPr>
          <p:cNvPr id="40" name="Text Box 2">
            <a:extLst>
              <a:ext uri="{FF2B5EF4-FFF2-40B4-BE49-F238E27FC236}">
                <a16:creationId xmlns:a16="http://schemas.microsoft.com/office/drawing/2014/main" id="{C937BC80-B303-400C-B98C-F694DA235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1447550"/>
            <a:ext cx="4909689" cy="509164"/>
          </a:xfrm>
          <a:prstGeom prst="accentBorderCallout2">
            <a:avLst>
              <a:gd name="adj1" fmla="val 15864"/>
              <a:gd name="adj2" fmla="val -1828"/>
              <a:gd name="adj3" fmla="val 15809"/>
              <a:gd name="adj4" fmla="val -6893"/>
              <a:gd name="adj5" fmla="val 60862"/>
              <a:gd name="adj6" fmla="val -26828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개념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정보를 추상화하여 단순화 된 개념으로 분류한 것</a:t>
            </a: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397D1C3B-EF5F-45ED-B5A3-543616223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2053000"/>
            <a:ext cx="4909689" cy="509164"/>
          </a:xfrm>
          <a:prstGeom prst="accentBorderCallout2">
            <a:avLst>
              <a:gd name="adj1" fmla="val 15864"/>
              <a:gd name="adj2" fmla="val -1828"/>
              <a:gd name="adj3" fmla="val 14339"/>
              <a:gd name="adj4" fmla="val -7059"/>
              <a:gd name="adj5" fmla="val 30937"/>
              <a:gd name="adj6" fmla="val -24070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개념모델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 및 핵심 엔티티 간의 관계를 표현한 모델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(Key </a:t>
            </a: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속성만 포함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2" name="Text Box 2">
            <a:extLst>
              <a:ext uri="{FF2B5EF4-FFF2-40B4-BE49-F238E27FC236}">
                <a16:creationId xmlns:a16="http://schemas.microsoft.com/office/drawing/2014/main" id="{6B8DFE62-0587-4983-AB0C-5A7EFA48E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2658450"/>
            <a:ext cx="4909689" cy="663053"/>
          </a:xfrm>
          <a:prstGeom prst="accentBorderCallout2">
            <a:avLst>
              <a:gd name="adj1" fmla="val 15864"/>
              <a:gd name="adj2" fmla="val -1828"/>
              <a:gd name="adj3" fmla="val 15329"/>
              <a:gd name="adj4" fmla="val -6562"/>
              <a:gd name="adj5" fmla="val 1648"/>
              <a:gd name="adj6" fmla="val -21425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논리모델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어플리케이션에 의한 데이터 사용 형태 및 구현상의 제약 사항을 고려하지 않고 작성된 모델</a:t>
            </a:r>
          </a:p>
        </p:txBody>
      </p:sp>
      <p:sp>
        <p:nvSpPr>
          <p:cNvPr id="73" name="Text Box 2">
            <a:extLst>
              <a:ext uri="{FF2B5EF4-FFF2-40B4-BE49-F238E27FC236}">
                <a16:creationId xmlns:a16="http://schemas.microsoft.com/office/drawing/2014/main" id="{367381A6-2DC9-4BE7-BF4F-7D3BFF140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3417788"/>
            <a:ext cx="4909689" cy="663053"/>
          </a:xfrm>
          <a:prstGeom prst="accentBorderCallout2">
            <a:avLst>
              <a:gd name="adj1" fmla="val 15864"/>
              <a:gd name="adj2" fmla="val -1828"/>
              <a:gd name="adj3" fmla="val 14094"/>
              <a:gd name="adj4" fmla="val -5403"/>
              <a:gd name="adj5" fmla="val -46943"/>
              <a:gd name="adj6" fmla="val -18852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 논리모델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어플리케이션에 의한 데이터 사용 형태 및 구현상의 제약사항을 고려하여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도출 속성의 추가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관계의 고정 및 데이터의 중복 등과 같은 비정규화 작업이 수행된 모델</a:t>
            </a:r>
          </a:p>
        </p:txBody>
      </p:sp>
      <p:sp>
        <p:nvSpPr>
          <p:cNvPr id="74" name="Text Box 2">
            <a:extLst>
              <a:ext uri="{FF2B5EF4-FFF2-40B4-BE49-F238E27FC236}">
                <a16:creationId xmlns:a16="http://schemas.microsoft.com/office/drawing/2014/main" id="{84249D92-5D8B-47C6-ABCC-BED06C886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4177125"/>
            <a:ext cx="4909689" cy="509164"/>
          </a:xfrm>
          <a:prstGeom prst="accentBorderCallout2">
            <a:avLst>
              <a:gd name="adj1" fmla="val 15864"/>
              <a:gd name="adj2" fmla="val -1828"/>
              <a:gd name="adj3" fmla="val 14339"/>
              <a:gd name="adj4" fmla="val -5900"/>
              <a:gd name="adj5" fmla="val -112622"/>
              <a:gd name="adj6" fmla="val -16349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물리모델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시스템의 기술요건 및 운영 요건을 반영한 모델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AEE85A-1E09-4512-94F3-3B967CF8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3C2D-C2DD-4FC7-AA9A-48ECB257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110</a:t>
            </a:fld>
            <a:endParaRPr lang="ko-KR" altLang="en-US" dirty="0"/>
          </a:p>
        </p:txBody>
      </p:sp>
      <p:pic>
        <p:nvPicPr>
          <p:cNvPr id="7" name="Picture 2" descr="데이터 전문 솔루션">
            <a:extLst>
              <a:ext uri="{FF2B5EF4-FFF2-40B4-BE49-F238E27FC236}">
                <a16:creationId xmlns:a16="http://schemas.microsoft.com/office/drawing/2014/main" id="{8998B9C0-ED68-4C33-9353-734F95E9B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5869" r="1626" b="6191"/>
          <a:stretch/>
        </p:blipFill>
        <p:spPr bwMode="auto">
          <a:xfrm>
            <a:off x="627466" y="900705"/>
            <a:ext cx="7889067" cy="35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3021E7C-7B2B-4FD6-9591-16414890C004}"/>
              </a:ext>
            </a:extLst>
          </p:cNvPr>
          <p:cNvSpPr/>
          <p:nvPr/>
        </p:nvSpPr>
        <p:spPr bwMode="gray">
          <a:xfrm>
            <a:off x="3305175" y="866553"/>
            <a:ext cx="2609850" cy="36770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1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CF3546C-DADF-7D4F-90CA-2FA919F5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0568A-E5AE-BF42-9A00-E3D6CD7D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3AFDE2-A180-9F4B-A263-928C7AB7CF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표준용어</a:t>
            </a:r>
            <a:r>
              <a:rPr lang="en-US" altLang="ko-KR" dirty="0"/>
              <a:t> – </a:t>
            </a:r>
            <a:r>
              <a:rPr lang="ko-KR" altLang="en-US" dirty="0"/>
              <a:t>표준</a:t>
            </a:r>
            <a:r>
              <a:rPr lang="en-US" altLang="ko-KR" dirty="0"/>
              <a:t> </a:t>
            </a:r>
            <a:r>
              <a:rPr lang="ko-KR" altLang="en-US" dirty="0"/>
              <a:t>단어들의</a:t>
            </a:r>
            <a:r>
              <a:rPr lang="en-US" altLang="ko-KR" dirty="0"/>
              <a:t> </a:t>
            </a:r>
            <a:r>
              <a:rPr lang="ko-KR" altLang="en-US" dirty="0"/>
              <a:t>조합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0443CD-D35A-43BA-8612-2A29FDEAF468}"/>
              </a:ext>
            </a:extLst>
          </p:cNvPr>
          <p:cNvSpPr/>
          <p:nvPr/>
        </p:nvSpPr>
        <p:spPr bwMode="gray">
          <a:xfrm>
            <a:off x="423862" y="1544226"/>
            <a:ext cx="3964785" cy="7553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콜 센터 방문자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AD78E-1EC8-4EC9-BD99-AFBB6728B63A}"/>
              </a:ext>
            </a:extLst>
          </p:cNvPr>
          <p:cNvSpPr txBox="1"/>
          <p:nvPr/>
        </p:nvSpPr>
        <p:spPr>
          <a:xfrm>
            <a:off x="4498217" y="1634436"/>
            <a:ext cx="4067139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en-US" altLang="ko-KR" sz="2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Call Center Visit Number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F2D777-BAD6-4342-9368-8F37A1992921}"/>
              </a:ext>
            </a:extLst>
          </p:cNvPr>
          <p:cNvSpPr/>
          <p:nvPr/>
        </p:nvSpPr>
        <p:spPr bwMode="gray">
          <a:xfrm>
            <a:off x="423862" y="2571750"/>
            <a:ext cx="3964785" cy="7553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CAL_CTR_VST_NUM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3A7289-F540-4089-A4B9-85FB72632B06}"/>
              </a:ext>
            </a:extLst>
          </p:cNvPr>
          <p:cNvSpPr/>
          <p:nvPr/>
        </p:nvSpPr>
        <p:spPr bwMode="gray">
          <a:xfrm>
            <a:off x="4710142" y="2571750"/>
            <a:ext cx="3964785" cy="7553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CCR_VST_NUM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DC82-2C1E-4546-8F36-932497C6E52C}"/>
              </a:ext>
            </a:extLst>
          </p:cNvPr>
          <p:cNvSpPr txBox="1"/>
          <p:nvPr/>
        </p:nvSpPr>
        <p:spPr>
          <a:xfrm>
            <a:off x="7655242" y="1921919"/>
            <a:ext cx="74090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ko-KR" sz="9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  <a:endParaRPr lang="ko-KR" altLang="en-US" sz="8000" i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1C96E4-D5F8-4EFF-A8F7-476E056615BD}"/>
              </a:ext>
            </a:extLst>
          </p:cNvPr>
          <p:cNvSpPr txBox="1"/>
          <p:nvPr/>
        </p:nvSpPr>
        <p:spPr>
          <a:xfrm>
            <a:off x="3062612" y="3689484"/>
            <a:ext cx="3018775" cy="4944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복합어의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허용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제한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3" grpId="0" animBg="1"/>
      <p:bldP spid="14" grpId="0" animBg="1"/>
      <p:bldP spid="18" grpId="0"/>
      <p:bldP spid="2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7BDA80-9C70-1645-88E9-5BC3165A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98DA3-5FBA-9A4F-9BAD-2BFDF726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284715-2AEC-4FCE-A55C-0EF0C7F6B688}"/>
              </a:ext>
            </a:extLst>
          </p:cNvPr>
          <p:cNvSpPr/>
          <p:nvPr/>
        </p:nvSpPr>
        <p:spPr bwMode="gray">
          <a:xfrm>
            <a:off x="733423" y="1228725"/>
            <a:ext cx="7677152" cy="16175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tIns="144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고객구분코드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고객구분코드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B96F8-A0D3-4B7C-8E37-3DDE42B4BF3D}"/>
              </a:ext>
            </a:extLst>
          </p:cNvPr>
          <p:cNvSpPr txBox="1"/>
          <p:nvPr/>
        </p:nvSpPr>
        <p:spPr>
          <a:xfrm>
            <a:off x="3028950" y="2963040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VARCHAR2(5) 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BC7AD-0607-4AED-B25A-DF91FD977B23}"/>
              </a:ext>
            </a:extLst>
          </p:cNvPr>
          <p:cNvSpPr txBox="1"/>
          <p:nvPr/>
        </p:nvSpPr>
        <p:spPr>
          <a:xfrm>
            <a:off x="5257815" y="2963939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CHAR2(5) 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DE60D-21B8-46AD-9FA4-025E0C6F648A}"/>
              </a:ext>
            </a:extLst>
          </p:cNvPr>
          <p:cNvSpPr txBox="1"/>
          <p:nvPr/>
        </p:nvSpPr>
        <p:spPr>
          <a:xfrm>
            <a:off x="3028950" y="3457785"/>
            <a:ext cx="407675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1234 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!=</a:t>
            </a:r>
            <a:r>
              <a:rPr lang="en-US" altLang="ko-KR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1234</a:t>
            </a:r>
          </a:p>
        </p:txBody>
      </p:sp>
      <p:sp>
        <p:nvSpPr>
          <p:cNvPr id="15" name="폭발: 8pt 14">
            <a:extLst>
              <a:ext uri="{FF2B5EF4-FFF2-40B4-BE49-F238E27FC236}">
                <a16:creationId xmlns:a16="http://schemas.microsoft.com/office/drawing/2014/main" id="{DE273211-8B5C-48D2-A190-A57225F81DCD}"/>
              </a:ext>
            </a:extLst>
          </p:cNvPr>
          <p:cNvSpPr/>
          <p:nvPr/>
        </p:nvSpPr>
        <p:spPr bwMode="gray">
          <a:xfrm>
            <a:off x="5925428" y="2352465"/>
            <a:ext cx="3122504" cy="2233505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불일치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342072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2" grpId="0"/>
      <p:bldP spid="15" grpId="0" animBg="1"/>
      <p:bldP spid="15" grpId="1" animBg="1"/>
      <p:bldP spid="15" grpId="2" animBg="1"/>
      <p:bldP spid="15" grpId="3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7BDA80-9C70-1645-88E9-5BC3165A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98DA3-5FBA-9A4F-9BAD-2BFDF726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284715-2AEC-4FCE-A55C-0EF0C7F6B688}"/>
              </a:ext>
            </a:extLst>
          </p:cNvPr>
          <p:cNvSpPr/>
          <p:nvPr/>
        </p:nvSpPr>
        <p:spPr bwMode="gray">
          <a:xfrm>
            <a:off x="733424" y="1012366"/>
            <a:ext cx="7677152" cy="33572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tIns="144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고객코드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고객코드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AND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고객코드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‘12345’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B96F8-A0D3-4B7C-8E37-3DDE42B4BF3D}"/>
              </a:ext>
            </a:extLst>
          </p:cNvPr>
          <p:cNvSpPr txBox="1"/>
          <p:nvPr/>
        </p:nvSpPr>
        <p:spPr>
          <a:xfrm>
            <a:off x="2419350" y="2370750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VARCHAR2(5) </a:t>
            </a:r>
            <a:endParaRPr lang="ko-KR" altLang="en-US" dirty="0">
              <a:solidFill>
                <a:srgbClr val="FF0000"/>
              </a:solidFill>
              <a:effectLst>
                <a:glow rad="101600">
                  <a:schemeClr val="bg1"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BC7AD-0607-4AED-B25A-DF91FD977B23}"/>
              </a:ext>
            </a:extLst>
          </p:cNvPr>
          <p:cNvSpPr txBox="1"/>
          <p:nvPr/>
        </p:nvSpPr>
        <p:spPr>
          <a:xfrm>
            <a:off x="4574385" y="2371649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NUMBER(5) </a:t>
            </a:r>
            <a:endParaRPr lang="ko-KR" altLang="en-US" dirty="0">
              <a:solidFill>
                <a:srgbClr val="FF0000"/>
              </a:solidFill>
              <a:effectLst>
                <a:glow rad="101600">
                  <a:schemeClr val="bg1"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DE60D-21B8-46AD-9FA4-025E0C6F648A}"/>
              </a:ext>
            </a:extLst>
          </p:cNvPr>
          <p:cNvSpPr txBox="1"/>
          <p:nvPr/>
        </p:nvSpPr>
        <p:spPr>
          <a:xfrm>
            <a:off x="2097796" y="2793084"/>
            <a:ext cx="458170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00FF"/>
                </a:solidFill>
                <a:effectLst>
                  <a:glow rad="101600">
                    <a:schemeClr val="bg1">
                      <a:alpha val="7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12345 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bg1">
                      <a:alpha val="7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4400" b="1" dirty="0">
                <a:solidFill>
                  <a:srgbClr val="0000FF"/>
                </a:solidFill>
                <a:effectLst>
                  <a:glow rad="101600">
                    <a:schemeClr val="bg1">
                      <a:alpha val="7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12345</a:t>
            </a:r>
          </a:p>
        </p:txBody>
      </p:sp>
      <p:sp>
        <p:nvSpPr>
          <p:cNvPr id="15" name="폭발: 8pt 14">
            <a:extLst>
              <a:ext uri="{FF2B5EF4-FFF2-40B4-BE49-F238E27FC236}">
                <a16:creationId xmlns:a16="http://schemas.microsoft.com/office/drawing/2014/main" id="{DE273211-8B5C-48D2-A190-A57225F81DCD}"/>
              </a:ext>
            </a:extLst>
          </p:cNvPr>
          <p:cNvSpPr/>
          <p:nvPr/>
        </p:nvSpPr>
        <p:spPr bwMode="gray">
          <a:xfrm>
            <a:off x="5484952" y="1522532"/>
            <a:ext cx="3122504" cy="2233505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Full Scan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94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2" grpId="0"/>
      <p:bldP spid="15" grpId="0" animBg="1"/>
      <p:bldP spid="15" grpId="1" animBg="1"/>
      <p:bldP spid="15" grpId="2" animBg="1"/>
      <p:bldP spid="15" grpId="3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13AD9D8-BD84-4D67-AF56-032CAEED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B5B2B-2162-4AC0-ABB8-0EED3B64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114</a:t>
            </a:fld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71D6163-4908-4CE8-8600-AF456019A684}"/>
              </a:ext>
            </a:extLst>
          </p:cNvPr>
          <p:cNvGrpSpPr/>
          <p:nvPr/>
        </p:nvGrpSpPr>
        <p:grpSpPr>
          <a:xfrm>
            <a:off x="572256" y="872034"/>
            <a:ext cx="7801894" cy="3642816"/>
            <a:chOff x="572256" y="872034"/>
            <a:chExt cx="7801894" cy="364281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F1F3AD7-9DB9-4945-B8D1-F0D019E4057C}"/>
                </a:ext>
              </a:extLst>
            </p:cNvPr>
            <p:cNvSpPr/>
            <p:nvPr/>
          </p:nvSpPr>
          <p:spPr bwMode="gray">
            <a:xfrm>
              <a:off x="769850" y="87203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Repository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1A68B90-4FB3-402F-A682-4503923C5ACF}"/>
                </a:ext>
              </a:extLst>
            </p:cNvPr>
            <p:cNvSpPr/>
            <p:nvPr/>
          </p:nvSpPr>
          <p:spPr bwMode="gray">
            <a:xfrm>
              <a:off x="6390232" y="87203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데이터베이스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140C1E-CC52-4594-AD14-C847FABCAB7E}"/>
                </a:ext>
              </a:extLst>
            </p:cNvPr>
            <p:cNvSpPr/>
            <p:nvPr/>
          </p:nvSpPr>
          <p:spPr bwMode="gray">
            <a:xfrm>
              <a:off x="3276284" y="1842243"/>
              <a:ext cx="2591432" cy="14590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메타데이터</a:t>
              </a:r>
              <a:endPara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0" hangingPunct="0"/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관리시스템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418538-1850-4F47-8A10-7FB40B74D5A1}"/>
                </a:ext>
              </a:extLst>
            </p:cNvPr>
            <p:cNvSpPr/>
            <p:nvPr/>
          </p:nvSpPr>
          <p:spPr bwMode="gray">
            <a:xfrm>
              <a:off x="769850" y="367807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 데이터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654766B-03DB-4DD9-8B96-4AEA9E146C6D}"/>
                </a:ext>
              </a:extLst>
            </p:cNvPr>
            <p:cNvSpPr/>
            <p:nvPr/>
          </p:nvSpPr>
          <p:spPr bwMode="gray">
            <a:xfrm>
              <a:off x="6390232" y="367807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프레임워크</a:t>
              </a:r>
            </a:p>
          </p:txBody>
        </p:sp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F41DE15B-58A5-4B60-9737-B5F564F09656}"/>
                </a:ext>
              </a:extLst>
            </p:cNvPr>
            <p:cNvCxnSpPr>
              <a:cxnSpLocks/>
              <a:stCxn id="6" idx="5"/>
            </p:cNvCxnSpPr>
            <p:nvPr/>
          </p:nvCxnSpPr>
          <p:spPr bwMode="auto">
            <a:xfrm rot="16200000" flipH="1">
              <a:off x="2277161" y="1772335"/>
              <a:ext cx="985483" cy="613345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구부러짐 30">
              <a:extLst>
                <a:ext uri="{FF2B5EF4-FFF2-40B4-BE49-F238E27FC236}">
                  <a16:creationId xmlns:a16="http://schemas.microsoft.com/office/drawing/2014/main" id="{AFA4267C-5795-4D38-83C5-B645DB98E3E0}"/>
                </a:ext>
              </a:extLst>
            </p:cNvPr>
            <p:cNvCxnSpPr>
              <a:cxnSpLocks/>
              <a:stCxn id="15" idx="0"/>
              <a:endCxn id="6" idx="4"/>
            </p:cNvCxnSpPr>
            <p:nvPr/>
          </p:nvCxnSpPr>
          <p:spPr bwMode="auto">
            <a:xfrm rot="5400000" flipH="1" flipV="1">
              <a:off x="777177" y="2693442"/>
              <a:ext cx="19692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연결선: 구부러짐 34">
              <a:extLst>
                <a:ext uri="{FF2B5EF4-FFF2-40B4-BE49-F238E27FC236}">
                  <a16:creationId xmlns:a16="http://schemas.microsoft.com/office/drawing/2014/main" id="{EC81DC69-D580-4AEC-8EC2-DFC128C0105A}"/>
                </a:ext>
              </a:extLst>
            </p:cNvPr>
            <p:cNvCxnSpPr>
              <a:cxnSpLocks/>
              <a:endCxn id="7" idx="2"/>
            </p:cNvCxnSpPr>
            <p:nvPr/>
          </p:nvCxnSpPr>
          <p:spPr bwMode="auto">
            <a:xfrm rot="5400000" flipH="1" flipV="1">
              <a:off x="5652618" y="1267229"/>
              <a:ext cx="714420" cy="760807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연결선: 구부러짐 38">
              <a:extLst>
                <a:ext uri="{FF2B5EF4-FFF2-40B4-BE49-F238E27FC236}">
                  <a16:creationId xmlns:a16="http://schemas.microsoft.com/office/drawing/2014/main" id="{3A77EAC6-4F9C-4B04-98B1-C2FDC6540492}"/>
                </a:ext>
              </a:extLst>
            </p:cNvPr>
            <p:cNvCxnSpPr>
              <a:cxnSpLocks/>
              <a:endCxn id="23" idx="0"/>
            </p:cNvCxnSpPr>
            <p:nvPr/>
          </p:nvCxnSpPr>
          <p:spPr bwMode="auto">
            <a:xfrm>
              <a:off x="6067425" y="2571750"/>
              <a:ext cx="1314766" cy="1106324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연결선: 구부러짐 41">
              <a:extLst>
                <a:ext uri="{FF2B5EF4-FFF2-40B4-BE49-F238E27FC236}">
                  <a16:creationId xmlns:a16="http://schemas.microsoft.com/office/drawing/2014/main" id="{6158483E-78A9-4918-B8BF-3FD32CD2DC93}"/>
                </a:ext>
              </a:extLst>
            </p:cNvPr>
            <p:cNvCxnSpPr>
              <a:cxnSpLocks/>
              <a:stCxn id="15" idx="6"/>
            </p:cNvCxnSpPr>
            <p:nvPr/>
          </p:nvCxnSpPr>
          <p:spPr bwMode="auto">
            <a:xfrm flipV="1">
              <a:off x="2753768" y="3373479"/>
              <a:ext cx="1818232" cy="722983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B5F179-E2C4-4913-969D-D0AA25B41E73}"/>
                </a:ext>
              </a:extLst>
            </p:cNvPr>
            <p:cNvSpPr txBox="1"/>
            <p:nvPr/>
          </p:nvSpPr>
          <p:spPr>
            <a:xfrm>
              <a:off x="1904928" y="1882502"/>
              <a:ext cx="1271502" cy="24468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물리 데이터 모델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02E5B4-25CC-4DD0-9FF1-B2A27E4C9A20}"/>
                </a:ext>
              </a:extLst>
            </p:cNvPr>
            <p:cNvSpPr txBox="1"/>
            <p:nvPr/>
          </p:nvSpPr>
          <p:spPr>
            <a:xfrm>
              <a:off x="572256" y="2501600"/>
              <a:ext cx="1143262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속성</a:t>
              </a:r>
              <a:r>
                <a:rPr kumimoji="0" lang="en-US" altLang="ko-KR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컬럼명</a:t>
              </a:r>
              <a:r>
                <a:rPr kumimoji="0" lang="en-US" altLang="ko-KR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</a:t>
              </a: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표준 참조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/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준수</a:t>
              </a:r>
              <a:endParaRPr kumimoji="0" lang="ko-KR" altLang="en-US" sz="11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D0916F-61A4-4512-8AC7-5514F386EECD}"/>
                </a:ext>
              </a:extLst>
            </p:cNvPr>
            <p:cNvSpPr txBox="1"/>
            <p:nvPr/>
          </p:nvSpPr>
          <p:spPr>
            <a:xfrm>
              <a:off x="4959632" y="1189233"/>
              <a:ext cx="939681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DDL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발행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</a:t>
              </a: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테이블 생성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9A9F3F-DA51-4FA2-B635-605F63B4F0C0}"/>
                </a:ext>
              </a:extLst>
            </p:cNvPr>
            <p:cNvSpPr txBox="1"/>
            <p:nvPr/>
          </p:nvSpPr>
          <p:spPr>
            <a:xfrm>
              <a:off x="6951945" y="2583432"/>
              <a:ext cx="1221809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용어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코드 등</a:t>
              </a:r>
              <a:endParaRPr kumimoji="0"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메타데이터 참조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B1610-627F-4513-8674-0D9B0393D5EB}"/>
                </a:ext>
              </a:extLst>
            </p:cNvPr>
            <p:cNvSpPr txBox="1"/>
            <p:nvPr/>
          </p:nvSpPr>
          <p:spPr>
            <a:xfrm>
              <a:off x="3611123" y="3976692"/>
              <a:ext cx="1536062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단어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용어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도메인 등</a:t>
              </a:r>
              <a:endParaRPr kumimoji="0"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자료사전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0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CC988F5-CD2C-FD4D-9A8A-20492C7F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303209-33C0-054F-83E1-FDC39613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115</a:t>
            </a:fld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06D7AFFF-5DBF-8246-87BA-CCC90CCAD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10132" b="22800"/>
          <a:stretch/>
        </p:blipFill>
        <p:spPr>
          <a:xfrm>
            <a:off x="6648450" y="1020536"/>
            <a:ext cx="2495550" cy="1970814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E7CAEF53-3104-F149-AA90-8D2442F0D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 r="21889"/>
          <a:stretch/>
        </p:blipFill>
        <p:spPr>
          <a:xfrm>
            <a:off x="0" y="957366"/>
            <a:ext cx="3616099" cy="3875413"/>
          </a:xfrm>
          <a:prstGeom prst="rect">
            <a:avLst/>
          </a:prstGeom>
        </p:spPr>
      </p:pic>
      <p:pic>
        <p:nvPicPr>
          <p:cNvPr id="18434" name="Picture 2" descr="┗System∑Sec†ion┛ :: 2011/11/20 글 목록">
            <a:extLst>
              <a:ext uri="{FF2B5EF4-FFF2-40B4-BE49-F238E27FC236}">
                <a16:creationId xmlns:a16="http://schemas.microsoft.com/office/drawing/2014/main" id="{C3F29F98-F722-4547-AEF8-3F612B979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16372" r="9827" b="7152"/>
          <a:stretch/>
        </p:blipFill>
        <p:spPr bwMode="auto">
          <a:xfrm>
            <a:off x="2209799" y="1248223"/>
            <a:ext cx="4724401" cy="2833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5FCD65-0337-4FFA-BA74-C024663E0D0E}"/>
              </a:ext>
            </a:extLst>
          </p:cNvPr>
          <p:cNvSpPr txBox="1"/>
          <p:nvPr/>
        </p:nvSpPr>
        <p:spPr>
          <a:xfrm>
            <a:off x="4977852" y="3161154"/>
            <a:ext cx="373852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ko-KR" sz="9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Code?</a:t>
            </a:r>
            <a:endParaRPr lang="ko-KR" altLang="en-US" sz="8000" i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36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6DA1E45-2ACB-CB45-833B-904BE250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733E27-DB6D-D246-8101-712560E9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116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07922B-66BC-304D-89A0-E6A532FB8B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퀴즈 </a:t>
            </a:r>
            <a:r>
              <a:rPr lang="en-US" altLang="ko-KR" dirty="0"/>
              <a:t>– </a:t>
            </a:r>
            <a:r>
              <a:rPr lang="ko-KR" altLang="en-US" dirty="0"/>
              <a:t>다음 중 </a:t>
            </a:r>
            <a:r>
              <a:rPr lang="ko-KR" altLang="en-US" dirty="0">
                <a:solidFill>
                  <a:srgbClr val="2684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</a:t>
            </a:r>
            <a:r>
              <a:rPr lang="ko-KR" altLang="en-US" dirty="0"/>
              <a:t>에 해당하는 것은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개발자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특히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en-US" altLang="ko-KR" dirty="0">
                <a:solidFill>
                  <a:srgbClr val="FF0000"/>
                </a:solidFill>
              </a:rPr>
              <a:t>!!)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D2A34A-CC98-4650-B48B-82D2A1A9FE67}"/>
              </a:ext>
            </a:extLst>
          </p:cNvPr>
          <p:cNvSpPr/>
          <p:nvPr/>
        </p:nvSpPr>
        <p:spPr bwMode="gray">
          <a:xfrm>
            <a:off x="733424" y="1102142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많은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종류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편의를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위해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신차일반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신차유예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PDT100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B270D6-1669-4E4F-8668-C2D7053960E7}"/>
              </a:ext>
            </a:extLst>
          </p:cNvPr>
          <p:cNvSpPr/>
          <p:nvPr/>
        </p:nvSpPr>
        <p:spPr bwMode="gray">
          <a:xfrm>
            <a:off x="733424" y="2344565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상품유형코드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 종류 관리를 위해 정의</a:t>
            </a: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PDTP01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저축성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보장성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PDTP03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연금성</a:t>
            </a:r>
            <a:endParaRPr kumimoji="0" lang="en-US" altLang="ko-KR" sz="1400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5E986-4EA9-484C-881A-F929EF3E8D86}"/>
              </a:ext>
            </a:extLst>
          </p:cNvPr>
          <p:cNvSpPr/>
          <p:nvPr/>
        </p:nvSpPr>
        <p:spPr bwMode="gray">
          <a:xfrm>
            <a:off x="733424" y="3586988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조직도 관리 편의를 위해 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DEPT1001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-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기획팀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DEPT1020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개발팀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DEPT2120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B45EBD1-DCD2-4AAA-B32B-74D30662B95C}"/>
              </a:ext>
            </a:extLst>
          </p:cNvPr>
          <p:cNvSpPr txBox="1">
            <a:spLocks/>
          </p:cNvSpPr>
          <p:nvPr/>
        </p:nvSpPr>
        <p:spPr>
          <a:xfrm>
            <a:off x="214282" y="535782"/>
            <a:ext cx="8643998" cy="426481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endParaRPr kumimoji="0" lang="en-US" altLang="ko-KR" kern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64A2B0-2736-4E34-BA63-1462ED490978}"/>
              </a:ext>
            </a:extLst>
          </p:cNvPr>
          <p:cNvSpPr txBox="1"/>
          <p:nvPr/>
        </p:nvSpPr>
        <p:spPr>
          <a:xfrm>
            <a:off x="945452" y="1920898"/>
            <a:ext cx="7253096" cy="1948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latinLnBrk="0" hangingPunct="0">
              <a:lnSpc>
                <a:spcPct val="150000"/>
              </a:lnSpc>
              <a:buClr>
                <a:srgbClr val="336699"/>
              </a:buClr>
              <a:defRPr/>
            </a:pPr>
            <a:r>
              <a:rPr kumimoji="0" lang="ko-KR" altLang="en-US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코드인 것과 코드가 아닌 것</a:t>
            </a:r>
            <a:r>
              <a:rPr kumimoji="0" lang="en-US" altLang="ko-KR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lnSpc>
                <a:spcPct val="150000"/>
              </a:lnSpc>
              <a:buClr>
                <a:srgbClr val="336699"/>
              </a:buClr>
              <a:defRPr/>
            </a:pPr>
            <a:r>
              <a:rPr kumimoji="0" lang="en-US" altLang="ko-KR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</a:t>
            </a:r>
            <a:r>
              <a:rPr kumimoji="0" lang="en-US" altLang="ko-KR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보통 </a:t>
            </a:r>
            <a:r>
              <a:rPr kumimoji="0" lang="en-US" altLang="ko-KR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PK)</a:t>
            </a:r>
            <a:r>
              <a:rPr kumimoji="0" lang="ko-KR" altLang="en-US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 </a:t>
            </a:r>
            <a:r>
              <a:rPr kumimoji="0" lang="ko-KR" altLang="en-US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식별자가 아닌 것</a:t>
            </a:r>
            <a:r>
              <a:rPr kumimoji="0" lang="ko-KR" altLang="en-US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구분해야 한다</a:t>
            </a:r>
            <a:r>
              <a:rPr kumimoji="0" lang="en-US" altLang="ko-KR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973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2" grpId="0" animBg="1"/>
      <p:bldP spid="2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6DA1E45-2ACB-CB45-833B-904BE250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733E27-DB6D-D246-8101-712560E9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117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07922B-66BC-304D-89A0-E6A532FB8B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퀴즈 </a:t>
            </a:r>
            <a:r>
              <a:rPr lang="en-US" altLang="ko-KR" dirty="0"/>
              <a:t>– </a:t>
            </a:r>
            <a:r>
              <a:rPr lang="ko-KR" altLang="en-US" dirty="0"/>
              <a:t>다음 중 </a:t>
            </a:r>
            <a:r>
              <a:rPr lang="ko-KR" altLang="en-US" dirty="0">
                <a:solidFill>
                  <a:srgbClr val="2684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</a:t>
            </a:r>
            <a:r>
              <a:rPr lang="ko-KR" altLang="en-US" dirty="0"/>
              <a:t>에 해당하는 것은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개발자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특히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en-US" altLang="ko-KR" dirty="0">
                <a:solidFill>
                  <a:srgbClr val="FF0000"/>
                </a:solidFill>
              </a:rPr>
              <a:t>!!)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1A2D2B-E032-48D2-ADB9-33BF09858587}"/>
              </a:ext>
            </a:extLst>
          </p:cNvPr>
          <p:cNvSpPr/>
          <p:nvPr/>
        </p:nvSpPr>
        <p:spPr bwMode="gray">
          <a:xfrm>
            <a:off x="733424" y="1102142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많은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종류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편의를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위해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신차일반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신차유예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PDT100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  <a:endParaRPr kumimoji="0" lang="en-US" altLang="ko-KR" sz="1400" b="1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E242BA-C9DF-438C-8F8F-C3D2B710318B}"/>
              </a:ext>
            </a:extLst>
          </p:cNvPr>
          <p:cNvSpPr/>
          <p:nvPr/>
        </p:nvSpPr>
        <p:spPr bwMode="gray">
          <a:xfrm>
            <a:off x="733424" y="2344565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상품유형코드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 종류 관리를 위해 정의</a:t>
            </a: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PDTP01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저축성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보장성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PDTP03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연금성</a:t>
            </a:r>
            <a:endParaRPr kumimoji="0" lang="en-US" altLang="ko-KR" sz="1400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BC3E72-1EC6-4664-82B0-6D41F1B901B8}"/>
              </a:ext>
            </a:extLst>
          </p:cNvPr>
          <p:cNvSpPr/>
          <p:nvPr/>
        </p:nvSpPr>
        <p:spPr bwMode="gray">
          <a:xfrm>
            <a:off x="733424" y="3586988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조직도 관리 편의를 위해 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DEPT1001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-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기획팀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DEPT1020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개발팀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DEPT2120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  <a:endParaRPr kumimoji="0" lang="en-US" altLang="ko-KR" sz="1400" b="1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C1A0CB-5F21-4800-B12D-6D9F3D60F44E}"/>
              </a:ext>
            </a:extLst>
          </p:cNvPr>
          <p:cNvSpPr txBox="1"/>
          <p:nvPr/>
        </p:nvSpPr>
        <p:spPr>
          <a:xfrm>
            <a:off x="214282" y="3141342"/>
            <a:ext cx="8643998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lvl="0" indent="-269875" eaLnBrk="0" latinLnBrk="0" hangingPunct="0">
              <a:lnSpc>
                <a:spcPct val="150000"/>
              </a:lnSpc>
              <a:buClr>
                <a:srgbClr val="336699"/>
              </a:buClr>
              <a:buFont typeface="맑은 고딕" panose="020B0503020000020004" pitchFamily="50" charset="-127"/>
              <a:buChar char="■"/>
              <a:defRPr/>
            </a:pPr>
            <a:r>
              <a:rPr kumimoji="0" lang="ko-KR" altLang="en-US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</a:t>
            </a:r>
            <a:r>
              <a:rPr kumimoji="0" lang="en-US" altLang="ko-KR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보통 </a:t>
            </a:r>
            <a:r>
              <a:rPr kumimoji="0" lang="en-US" altLang="ko-KR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PK)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 </a:t>
            </a:r>
            <a:r>
              <a:rPr kumimoji="0" lang="ko-KR" altLang="en-US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식별자가 아닌 것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구분해야 한다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269875" lvl="0" indent="-269875" eaLnBrk="0" latinLnBrk="0" hangingPunct="0">
              <a:lnSpc>
                <a:spcPct val="150000"/>
              </a:lnSpc>
              <a:buClr>
                <a:srgbClr val="336699"/>
              </a:buClr>
              <a:buFont typeface="맑은 고딕" panose="020B0503020000020004" pitchFamily="50" charset="-127"/>
              <a:buChar char="■"/>
              <a:defRPr/>
            </a:pP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 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오직 릴레이션의 튜플들에 대해 특정 기준 중심의 분류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집합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269875" marR="0" lvl="0" indent="-269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맑은 고딕" panose="020B0503020000020004" pitchFamily="50" charset="-127"/>
              <a:buChar char="■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표준화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식별자에는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ID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나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번호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코드에만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1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09877E-6 L 0 -0.1487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4CB8AEA-27C8-4C1A-9CF1-4B420E3F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96D4DD-062D-4D10-AF20-8D5FA157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118</a:t>
            </a:fld>
            <a:endParaRPr lang="ko-KR" altLang="en-US" dirty="0"/>
          </a:p>
        </p:txBody>
      </p:sp>
      <p:sp>
        <p:nvSpPr>
          <p:cNvPr id="7" name="오른쪽 화살표 10">
            <a:extLst>
              <a:ext uri="{FF2B5EF4-FFF2-40B4-BE49-F238E27FC236}">
                <a16:creationId xmlns:a16="http://schemas.microsoft.com/office/drawing/2014/main" id="{C5BA7C10-D541-4984-8FBB-019F625817FC}"/>
              </a:ext>
            </a:extLst>
          </p:cNvPr>
          <p:cNvSpPr/>
          <p:nvPr/>
        </p:nvSpPr>
        <p:spPr bwMode="auto">
          <a:xfrm>
            <a:off x="4378189" y="2254743"/>
            <a:ext cx="373390" cy="872490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01BB24-4D1B-4973-94B4-C9FE6678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93" y="1623624"/>
            <a:ext cx="2433591" cy="21347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2D136C-D412-4766-A03B-31950234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84" y="1630739"/>
            <a:ext cx="2447823" cy="212049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B25277-830E-41D6-975D-C2B32DB961E2}"/>
              </a:ext>
            </a:extLst>
          </p:cNvPr>
          <p:cNvCxnSpPr>
            <a:cxnSpLocks/>
          </p:cNvCxnSpPr>
          <p:nvPr/>
        </p:nvCxnSpPr>
        <p:spPr bwMode="auto">
          <a:xfrm>
            <a:off x="5553075" y="1985485"/>
            <a:ext cx="4191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C6058A-E065-4BAC-9CE5-C2594A6C7387}"/>
              </a:ext>
            </a:extLst>
          </p:cNvPr>
          <p:cNvCxnSpPr>
            <a:cxnSpLocks/>
          </p:cNvCxnSpPr>
          <p:nvPr/>
        </p:nvCxnSpPr>
        <p:spPr bwMode="auto">
          <a:xfrm>
            <a:off x="5962650" y="2254743"/>
            <a:ext cx="69532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FE6C50-F9B7-40A2-A14C-01DF351FCE44}"/>
              </a:ext>
            </a:extLst>
          </p:cNvPr>
          <p:cNvCxnSpPr>
            <a:cxnSpLocks/>
          </p:cNvCxnSpPr>
          <p:nvPr/>
        </p:nvCxnSpPr>
        <p:spPr bwMode="auto">
          <a:xfrm>
            <a:off x="5962650" y="3159618"/>
            <a:ext cx="104775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C50CD0-CAA1-4849-A405-82B04B6558B5}"/>
              </a:ext>
            </a:extLst>
          </p:cNvPr>
          <p:cNvSpPr txBox="1"/>
          <p:nvPr/>
        </p:nvSpPr>
        <p:spPr>
          <a:xfrm rot="19162855">
            <a:off x="2314447" y="1809804"/>
            <a:ext cx="530915" cy="2169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0CDA9B-8895-4391-A2C7-0D14D9516224}"/>
              </a:ext>
            </a:extLst>
          </p:cNvPr>
          <p:cNvSpPr txBox="1"/>
          <p:nvPr/>
        </p:nvSpPr>
        <p:spPr>
          <a:xfrm rot="19162855">
            <a:off x="2391463" y="2863386"/>
            <a:ext cx="415499" cy="2169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4675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/>
      <p:bldP spid="2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D6915EC-C9E8-414E-9C8C-490188B3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59" y="1329448"/>
            <a:ext cx="1638095" cy="14190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53201E-77A3-4FB5-847C-CFC56088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18" y="1338972"/>
            <a:ext cx="1628571" cy="14000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73C7C2D-C70E-A74E-A93E-CA022AE7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개별코드와 통합코드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7E9D9E-463E-024A-A338-E5591DF5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8301A-6920-47A4-A1E9-A1C952545C0A}"/>
              </a:ext>
            </a:extLst>
          </p:cNvPr>
          <p:cNvSpPr txBox="1"/>
          <p:nvPr/>
        </p:nvSpPr>
        <p:spPr>
          <a:xfrm>
            <a:off x="4536281" y="1808140"/>
            <a:ext cx="56259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F7FE20A7-6F96-4537-862D-1B0191528762}"/>
              </a:ext>
            </a:extLst>
          </p:cNvPr>
          <p:cNvSpPr/>
          <p:nvPr/>
        </p:nvSpPr>
        <p:spPr bwMode="auto">
          <a:xfrm rot="16200000">
            <a:off x="2292954" y="1226703"/>
            <a:ext cx="201164" cy="337983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3EF2588D-31CE-4C89-A97E-644F08A3442D}"/>
              </a:ext>
            </a:extLst>
          </p:cNvPr>
          <p:cNvSpPr/>
          <p:nvPr/>
        </p:nvSpPr>
        <p:spPr bwMode="auto">
          <a:xfrm rot="16200000">
            <a:off x="6861060" y="1507099"/>
            <a:ext cx="201164" cy="2819048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B999E-9945-4F24-A9EA-CB3E71AF1980}"/>
              </a:ext>
            </a:extLst>
          </p:cNvPr>
          <p:cNvSpPr txBox="1"/>
          <p:nvPr/>
        </p:nvSpPr>
        <p:spPr>
          <a:xfrm>
            <a:off x="1554731" y="3146706"/>
            <a:ext cx="1781257" cy="2446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유형만 관리</a:t>
            </a:r>
            <a:r>
              <a:rPr kumimoji="0"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일반화 가능</a:t>
            </a:r>
            <a:endParaRPr kumimoji="0" lang="ko-KR" altLang="en-US" sz="11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1B1ACA-7370-440E-8A53-3BE0BEED74FE}"/>
              </a:ext>
            </a:extLst>
          </p:cNvPr>
          <p:cNvSpPr txBox="1"/>
          <p:nvPr/>
        </p:nvSpPr>
        <p:spPr>
          <a:xfrm>
            <a:off x="6562333" y="3146706"/>
            <a:ext cx="798617" cy="2446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실체 관리</a:t>
            </a:r>
            <a:endParaRPr kumimoji="0" lang="ko-KR" altLang="en-US" sz="11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60C1E-7C3C-4FE6-846F-F42CCF9101F6}"/>
              </a:ext>
            </a:extLst>
          </p:cNvPr>
          <p:cNvSpPr txBox="1"/>
          <p:nvPr/>
        </p:nvSpPr>
        <p:spPr>
          <a:xfrm>
            <a:off x="1942130" y="893551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개별코드</a:t>
            </a:r>
            <a:endParaRPr lang="ko-KR" altLang="en-US" sz="11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DD0D5F-18B8-4452-9094-EE476B87E4C1}"/>
              </a:ext>
            </a:extLst>
          </p:cNvPr>
          <p:cNvSpPr txBox="1"/>
          <p:nvPr/>
        </p:nvSpPr>
        <p:spPr>
          <a:xfrm>
            <a:off x="6510235" y="893551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통합코드</a:t>
            </a:r>
            <a:endParaRPr lang="ko-KR" altLang="en-US" sz="11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80538F-52F5-4995-A8BD-FFCE0B6A8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472"/>
          <a:stretch/>
        </p:blipFill>
        <p:spPr>
          <a:xfrm>
            <a:off x="6650529" y="1310401"/>
            <a:ext cx="1734507" cy="14285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6032C5-189C-425B-BE4E-086F40B9E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41"/>
          <a:stretch/>
        </p:blipFill>
        <p:spPr>
          <a:xfrm>
            <a:off x="5571980" y="1310401"/>
            <a:ext cx="1078549" cy="1428571"/>
          </a:xfrm>
          <a:prstGeom prst="rect">
            <a:avLst/>
          </a:prstGeom>
        </p:spPr>
      </p:pic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7B6CA8D6-3100-4364-B607-F2B2177DF83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3391387"/>
            <a:ext cx="8643998" cy="1269925"/>
          </a:xfrm>
        </p:spPr>
        <p:txBody>
          <a:bodyPr/>
          <a:lstStyle/>
          <a:p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/>
              <a:t>통합</a:t>
            </a:r>
            <a:r>
              <a:rPr lang="en-US" altLang="ko-KR" dirty="0"/>
              <a:t> </a:t>
            </a:r>
            <a:r>
              <a:rPr lang="ko-KR" altLang="en-US" dirty="0"/>
              <a:t>관리함으로써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/</a:t>
            </a:r>
            <a:r>
              <a:rPr lang="ko-KR" altLang="en-US" dirty="0"/>
              <a:t>참조</a:t>
            </a:r>
            <a:r>
              <a:rPr lang="en-US" altLang="ko-KR" dirty="0"/>
              <a:t>/</a:t>
            </a:r>
            <a:r>
              <a:rPr lang="ko-KR" altLang="en-US" dirty="0"/>
              <a:t>분배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관리상</a:t>
            </a:r>
            <a:r>
              <a:rPr lang="en-US" altLang="ko-KR" dirty="0"/>
              <a:t> </a:t>
            </a:r>
            <a:r>
              <a:rPr lang="ko-KR" altLang="en-US" dirty="0"/>
              <a:t>장점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사용빈도가</a:t>
            </a:r>
            <a:r>
              <a:rPr lang="en-US" altLang="ko-KR" dirty="0"/>
              <a:t> </a:t>
            </a:r>
            <a:r>
              <a:rPr lang="ko-KR" altLang="en-US" dirty="0"/>
              <a:t>하나의</a:t>
            </a:r>
            <a:r>
              <a:rPr lang="en-US" altLang="ko-KR" dirty="0"/>
              <a:t> </a:t>
            </a:r>
            <a:r>
              <a:rPr lang="ko-KR" altLang="en-US" dirty="0"/>
              <a:t>테이블에</a:t>
            </a:r>
            <a:r>
              <a:rPr lang="en-US" altLang="ko-KR" dirty="0"/>
              <a:t> </a:t>
            </a:r>
            <a:r>
              <a:rPr lang="ko-KR" altLang="en-US" dirty="0"/>
              <a:t>응집</a:t>
            </a:r>
            <a:r>
              <a:rPr lang="en-US" altLang="ko-KR" dirty="0"/>
              <a:t> – </a:t>
            </a:r>
            <a:r>
              <a:rPr lang="ko-KR" altLang="en-US" dirty="0"/>
              <a:t>메모리</a:t>
            </a:r>
            <a:r>
              <a:rPr lang="en-US" altLang="ko-KR" dirty="0"/>
              <a:t> </a:t>
            </a:r>
            <a:r>
              <a:rPr lang="ko-KR" altLang="en-US" dirty="0"/>
              <a:t>성능상의</a:t>
            </a:r>
            <a:r>
              <a:rPr lang="en-US" altLang="ko-KR" dirty="0"/>
              <a:t> </a:t>
            </a:r>
            <a:r>
              <a:rPr lang="ko-KR" altLang="en-US" dirty="0"/>
              <a:t>이점</a:t>
            </a:r>
            <a:r>
              <a:rPr lang="en-US" altLang="ko-KR" dirty="0"/>
              <a:t> </a:t>
            </a:r>
            <a:r>
              <a:rPr lang="ko-KR" altLang="en-US" dirty="0"/>
              <a:t>기대</a:t>
            </a:r>
            <a:endParaRPr lang="en-US" altLang="ko-KR" dirty="0"/>
          </a:p>
          <a:p>
            <a:r>
              <a:rPr lang="ko-KR" altLang="en-US" dirty="0"/>
              <a:t>어플리케이션 아키텍처를 고려한 선택 필요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13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/>
      <p:bldP spid="16" grpId="0"/>
      <p:bldP spid="17" grpId="0"/>
      <p:bldP spid="18" grpId="0"/>
      <p:bldP spid="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A48B87C-B506-4A49-96AB-407CCF17500E}"/>
              </a:ext>
            </a:extLst>
          </p:cNvPr>
          <p:cNvGrpSpPr/>
          <p:nvPr/>
        </p:nvGrpSpPr>
        <p:grpSpPr>
          <a:xfrm>
            <a:off x="5739052" y="973786"/>
            <a:ext cx="3190680" cy="3391190"/>
            <a:chOff x="214282" y="1264322"/>
            <a:chExt cx="3190680" cy="339119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51D2C8C-5963-4B68-9F8C-0054C43B03C4}"/>
                </a:ext>
              </a:extLst>
            </p:cNvPr>
            <p:cNvGrpSpPr/>
            <p:nvPr/>
          </p:nvGrpSpPr>
          <p:grpSpPr>
            <a:xfrm>
              <a:off x="214282" y="1519509"/>
              <a:ext cx="3190680" cy="3136003"/>
              <a:chOff x="214282" y="1519509"/>
              <a:chExt cx="3190680" cy="313600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250EB86-FDC1-48CA-A4F4-6A683AC4480F}"/>
                  </a:ext>
                </a:extLst>
              </p:cNvPr>
              <p:cNvGrpSpPr/>
              <p:nvPr/>
            </p:nvGrpSpPr>
            <p:grpSpPr>
              <a:xfrm>
                <a:off x="214282" y="1519509"/>
                <a:ext cx="3190680" cy="3136003"/>
                <a:chOff x="214282" y="1519509"/>
                <a:chExt cx="3190680" cy="3136003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75261D6C-F379-4674-93A2-56D861879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6812"/>
                <a:stretch/>
              </p:blipFill>
              <p:spPr>
                <a:xfrm>
                  <a:off x="214282" y="1519509"/>
                  <a:ext cx="3014224" cy="3136003"/>
                </a:xfrm>
                <a:prstGeom prst="rect">
                  <a:avLst/>
                </a:prstGeom>
              </p:spPr>
            </p:pic>
            <p:sp>
              <p:nvSpPr>
                <p:cNvPr id="37" name="평행 사변형 36">
                  <a:extLst>
                    <a:ext uri="{FF2B5EF4-FFF2-40B4-BE49-F238E27FC236}">
                      <a16:creationId xmlns:a16="http://schemas.microsoft.com/office/drawing/2014/main" id="{3777DDAA-0441-412F-A485-5707C988E312}"/>
                    </a:ext>
                  </a:extLst>
                </p:cNvPr>
                <p:cNvSpPr/>
                <p:nvPr/>
              </p:nvSpPr>
              <p:spPr bwMode="gray">
                <a:xfrm rot="20085978">
                  <a:off x="2861779" y="2336841"/>
                  <a:ext cx="532520" cy="491449"/>
                </a:xfrm>
                <a:prstGeom prst="parallelogram">
                  <a:avLst>
                    <a:gd name="adj" fmla="val 45753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평행 사변형 37">
                  <a:extLst>
                    <a:ext uri="{FF2B5EF4-FFF2-40B4-BE49-F238E27FC236}">
                      <a16:creationId xmlns:a16="http://schemas.microsoft.com/office/drawing/2014/main" id="{E48E1707-522A-4F37-A891-36010E7E2C45}"/>
                    </a:ext>
                  </a:extLst>
                </p:cNvPr>
                <p:cNvSpPr/>
                <p:nvPr/>
              </p:nvSpPr>
              <p:spPr bwMode="gray">
                <a:xfrm rot="20085978">
                  <a:off x="2724658" y="1872222"/>
                  <a:ext cx="557901" cy="491449"/>
                </a:xfrm>
                <a:prstGeom prst="parallelogram">
                  <a:avLst>
                    <a:gd name="adj" fmla="val 46629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평행 사변형 38">
                  <a:extLst>
                    <a:ext uri="{FF2B5EF4-FFF2-40B4-BE49-F238E27FC236}">
                      <a16:creationId xmlns:a16="http://schemas.microsoft.com/office/drawing/2014/main" id="{3225C9CB-47C3-4E12-A261-181CD9E50621}"/>
                    </a:ext>
                  </a:extLst>
                </p:cNvPr>
                <p:cNvSpPr/>
                <p:nvPr/>
              </p:nvSpPr>
              <p:spPr bwMode="gray">
                <a:xfrm rot="20085978">
                  <a:off x="2982143" y="2840254"/>
                  <a:ext cx="422819" cy="491449"/>
                </a:xfrm>
                <a:prstGeom prst="parallelogram">
                  <a:avLst>
                    <a:gd name="adj" fmla="val 55740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3BA447-5867-4103-9EC8-58A78C136872}"/>
                  </a:ext>
                </a:extLst>
              </p:cNvPr>
              <p:cNvSpPr txBox="1"/>
              <p:nvPr/>
            </p:nvSpPr>
            <p:spPr>
              <a:xfrm>
                <a:off x="1421880" y="1841403"/>
                <a:ext cx="1556836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데이터 개념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FD1515-0134-49E4-8EBB-CEB90692A529}"/>
                  </a:ext>
                </a:extLst>
              </p:cNvPr>
              <p:cNvSpPr txBox="1"/>
              <p:nvPr/>
            </p:nvSpPr>
            <p:spPr>
              <a:xfrm>
                <a:off x="1479030" y="2413292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개념모델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F0CB39-DFF3-4C1D-87C2-1AF14DB8D7C1}"/>
                  </a:ext>
                </a:extLst>
              </p:cNvPr>
              <p:cNvSpPr txBox="1"/>
              <p:nvPr/>
            </p:nvSpPr>
            <p:spPr>
              <a:xfrm>
                <a:off x="1479030" y="2936096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논리모델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562870-55C8-4FDC-A55B-D289F0C3B0A2}"/>
                  </a:ext>
                </a:extLst>
              </p:cNvPr>
              <p:cNvSpPr txBox="1"/>
              <p:nvPr/>
            </p:nvSpPr>
            <p:spPr>
              <a:xfrm>
                <a:off x="1415189" y="3346000"/>
                <a:ext cx="1813317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업무 논리모델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0D950B-2F88-42A3-9579-80AE4F7BB1EA}"/>
                  </a:ext>
                </a:extLst>
              </p:cNvPr>
              <p:cNvSpPr txBox="1"/>
              <p:nvPr/>
            </p:nvSpPr>
            <p:spPr>
              <a:xfrm>
                <a:off x="1517130" y="3992308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kern="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물리모델</a:t>
                </a: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8FC6B0-3BE6-4C27-B473-641F0CAFB06A}"/>
                </a:ext>
              </a:extLst>
            </p:cNvPr>
            <p:cNvSpPr txBox="1"/>
            <p:nvPr/>
          </p:nvSpPr>
          <p:spPr>
            <a:xfrm>
              <a:off x="2521481" y="1264322"/>
              <a:ext cx="500458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D2A657-F619-461E-85BB-E27333E1C745}"/>
                </a:ext>
              </a:extLst>
            </p:cNvPr>
            <p:cNvSpPr txBox="1"/>
            <p:nvPr/>
          </p:nvSpPr>
          <p:spPr>
            <a:xfrm>
              <a:off x="2351881" y="1969767"/>
              <a:ext cx="470000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35A1F8-56B8-439A-9396-B275A12916D2}"/>
                </a:ext>
              </a:extLst>
            </p:cNvPr>
            <p:cNvSpPr txBox="1"/>
            <p:nvPr/>
          </p:nvSpPr>
          <p:spPr>
            <a:xfrm>
              <a:off x="2734236" y="2797667"/>
              <a:ext cx="598242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C’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EEE1B5-A421-4FFC-B773-C351EBE05D69}"/>
                </a:ext>
              </a:extLst>
            </p:cNvPr>
            <p:cNvSpPr txBox="1"/>
            <p:nvPr/>
          </p:nvSpPr>
          <p:spPr>
            <a:xfrm>
              <a:off x="2346538" y="2482442"/>
              <a:ext cx="471603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E7CE7C-3E7D-41FF-BDA0-12458DE321C1}"/>
                </a:ext>
              </a:extLst>
            </p:cNvPr>
            <p:cNvSpPr txBox="1"/>
            <p:nvPr/>
          </p:nvSpPr>
          <p:spPr>
            <a:xfrm>
              <a:off x="2350801" y="3531730"/>
              <a:ext cx="519694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 </a:t>
            </a:r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0E2E86-336F-43E3-BA1E-8BFDE46C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모델링 </a:t>
            </a:r>
            <a:r>
              <a:rPr lang="en-US" altLang="ko-KR" dirty="0"/>
              <a:t>Approach</a:t>
            </a:r>
          </a:p>
          <a:p>
            <a:pPr lvl="1"/>
            <a:r>
              <a:rPr lang="en-US" altLang="ko-KR" dirty="0"/>
              <a:t>Top-Down</a:t>
            </a:r>
          </a:p>
          <a:p>
            <a:pPr lvl="2"/>
            <a:r>
              <a:rPr lang="ko-KR" altLang="en-US" dirty="0"/>
              <a:t>데이터 개념부터 시작하여 상세 모델 작성</a:t>
            </a:r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(</a:t>
            </a:r>
            <a:r>
              <a:rPr lang="ko-KR" altLang="en-US" dirty="0"/>
              <a:t>개념</a:t>
            </a:r>
            <a:r>
              <a:rPr lang="en-US" altLang="ko-KR" dirty="0"/>
              <a:t>) </a:t>
            </a:r>
            <a:r>
              <a:rPr lang="ko-KR" altLang="en-US" dirty="0"/>
              <a:t>→ 개념모델 → 논리모델 →</a:t>
            </a:r>
            <a:r>
              <a:rPr lang="en-US" altLang="ko-KR" dirty="0"/>
              <a:t>(</a:t>
            </a:r>
            <a:r>
              <a:rPr lang="ko-KR" altLang="en-US" dirty="0"/>
              <a:t>업무논리모델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→ 물리모델로 상세화 단계를 거침</a:t>
            </a:r>
          </a:p>
          <a:p>
            <a:pPr lvl="1"/>
            <a:r>
              <a:rPr lang="en-US" altLang="ko-KR" dirty="0"/>
              <a:t>Bottom-Up</a:t>
            </a:r>
          </a:p>
          <a:p>
            <a:pPr lvl="2"/>
            <a:r>
              <a:rPr lang="ko-KR" altLang="en-US" dirty="0"/>
              <a:t>데이터 베이스를 </a:t>
            </a:r>
            <a:r>
              <a:rPr lang="en-US" altLang="ko-KR" dirty="0"/>
              <a:t>Reverse</a:t>
            </a:r>
            <a:r>
              <a:rPr lang="ko-KR" altLang="en-US" dirty="0"/>
              <a:t>하는 방식으로 작업</a:t>
            </a:r>
          </a:p>
          <a:p>
            <a:pPr lvl="2"/>
            <a:r>
              <a:rPr lang="ko-KR" altLang="en-US" dirty="0"/>
              <a:t>일반적으로 데이터베이스 → 물리모델 → 논리데이터 모델</a:t>
            </a:r>
            <a:br>
              <a:rPr lang="ko-KR" altLang="en-US" dirty="0"/>
            </a:br>
            <a:r>
              <a:rPr lang="ko-KR" altLang="en-US" dirty="0"/>
              <a:t>→ </a:t>
            </a:r>
            <a:r>
              <a:rPr lang="en-US" altLang="ko-KR" dirty="0"/>
              <a:t>(</a:t>
            </a:r>
            <a:r>
              <a:rPr lang="ko-KR" altLang="en-US" dirty="0"/>
              <a:t>개념모델</a:t>
            </a:r>
            <a:r>
              <a:rPr lang="en-US" altLang="ko-KR" dirty="0"/>
              <a:t>) </a:t>
            </a:r>
            <a:r>
              <a:rPr lang="ko-KR" altLang="en-US" dirty="0"/>
              <a:t>단계로 작업함</a:t>
            </a:r>
          </a:p>
          <a:p>
            <a:pPr lvl="1"/>
            <a:r>
              <a:rPr lang="en-US" altLang="ko-KR" dirty="0"/>
              <a:t>Hybrid</a:t>
            </a:r>
          </a:p>
          <a:p>
            <a:pPr lvl="2"/>
            <a:r>
              <a:rPr lang="en-US" altLang="ko-KR" dirty="0"/>
              <a:t>Top-Down</a:t>
            </a:r>
            <a:r>
              <a:rPr lang="ko-KR" altLang="en-US" dirty="0"/>
              <a:t>과 </a:t>
            </a:r>
            <a:r>
              <a:rPr lang="en-US" altLang="ko-KR" dirty="0"/>
              <a:t>Bottom-Up</a:t>
            </a:r>
            <a:r>
              <a:rPr lang="ko-KR" altLang="en-US" dirty="0"/>
              <a:t>을 혼용</a:t>
            </a:r>
          </a:p>
          <a:p>
            <a:pPr lvl="2"/>
            <a:r>
              <a:rPr lang="en-US" altLang="ko-KR" dirty="0"/>
              <a:t>Top-Down Approach</a:t>
            </a:r>
            <a:r>
              <a:rPr lang="ko-KR" altLang="en-US" dirty="0"/>
              <a:t>로 일관된 개념을 가진 통합데이터 모델을</a:t>
            </a:r>
            <a:br>
              <a:rPr lang="ko-KR" altLang="en-US" dirty="0"/>
            </a:br>
            <a:r>
              <a:rPr lang="ko-KR" altLang="en-US" dirty="0"/>
              <a:t>작성하고</a:t>
            </a:r>
            <a:r>
              <a:rPr lang="en-US" altLang="ko-KR" dirty="0"/>
              <a:t>, Bottom-Up</a:t>
            </a:r>
            <a:r>
              <a:rPr lang="ko-KR" altLang="en-US" dirty="0"/>
              <a:t>방식으로 누락 없는 상세 모델을 작성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 bwMode="auto">
          <a:xfrm rot="10800000">
            <a:off x="8074932" y="2683387"/>
            <a:ext cx="925033" cy="2036769"/>
          </a:xfrm>
          <a:prstGeom prst="down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 bwMode="auto">
          <a:xfrm>
            <a:off x="5516656" y="971804"/>
            <a:ext cx="1001522" cy="1968877"/>
          </a:xfrm>
          <a:prstGeom prst="down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3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프로세스 실무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9761906"/>
      </p:ext>
    </p:extLst>
  </p:cSld>
  <p:clrMapOvr>
    <a:masterClrMapping/>
  </p:clrMapOvr>
  <p:transition spd="slow">
    <p:wipe dir="r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B53F5C-42A7-41B8-BC82-FC1B7103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/</a:t>
            </a:r>
            <a:r>
              <a:rPr lang="ko-KR" altLang="en-US" dirty="0"/>
              <a:t>테이블 작성 프로세스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C9309E-46E2-4921-AD82-44E10435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121</a:t>
            </a:fld>
            <a:endParaRPr lang="ko-KR" altLang="en-US" dirty="0"/>
          </a:p>
        </p:txBody>
      </p:sp>
      <p:pic>
        <p:nvPicPr>
          <p:cNvPr id="5122" name="Picture 2" descr="데이터 전문 솔루션">
            <a:extLst>
              <a:ext uri="{FF2B5EF4-FFF2-40B4-BE49-F238E27FC236}">
                <a16:creationId xmlns:a16="http://schemas.microsoft.com/office/drawing/2014/main" id="{17B2E75B-804B-4A8E-BE99-13F0BD65E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5869" r="1626" b="6191"/>
          <a:stretch/>
        </p:blipFill>
        <p:spPr bwMode="auto">
          <a:xfrm>
            <a:off x="248480" y="721761"/>
            <a:ext cx="8647041" cy="392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86CEC0-8FDC-4254-8D9D-D257E832FA1E}"/>
              </a:ext>
            </a:extLst>
          </p:cNvPr>
          <p:cNvSpPr txBox="1"/>
          <p:nvPr/>
        </p:nvSpPr>
        <p:spPr>
          <a:xfrm>
            <a:off x="7711034" y="4419894"/>
            <a:ext cx="1346790" cy="341632"/>
          </a:xfrm>
          <a:prstGeom prst="rect">
            <a:avLst/>
          </a:prstGeom>
          <a:solidFill>
            <a:srgbClr val="FFFF00">
              <a:alpha val="90000"/>
            </a:srgbClr>
          </a:solidFill>
          <a:ln w="19050">
            <a:noFill/>
          </a:ln>
          <a:effectLst/>
        </p:spPr>
        <p:txBody>
          <a:bodyPr wrap="square" rtlCol="0" anchor="b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975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품질관리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1617894354"/>
      </p:ext>
    </p:extLst>
  </p:cSld>
  <p:clrMapOvr>
    <a:masterClrMapping/>
  </p:clrMapOvr>
  <p:transition spd="slow">
    <p:wipe dir="r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D14D3F-672B-3949-8F76-0F2416A8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품질관리의 기준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12DB7-2388-C84F-BBB0-29462249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123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7E7412-1305-2245-8E9F-586951C08A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모델링에는</a:t>
            </a:r>
            <a:r>
              <a:rPr lang="en-US" altLang="ko-KR" dirty="0"/>
              <a:t> </a:t>
            </a:r>
            <a:r>
              <a:rPr lang="ko-KR" altLang="en-US" dirty="0"/>
              <a:t>정답이</a:t>
            </a:r>
            <a:r>
              <a:rPr lang="en-US" altLang="ko-KR" dirty="0"/>
              <a:t> </a:t>
            </a:r>
            <a:r>
              <a:rPr lang="ko-KR" altLang="en-US" dirty="0"/>
              <a:t>없다</a:t>
            </a:r>
            <a:r>
              <a:rPr lang="en-US" altLang="ko-KR" dirty="0"/>
              <a:t>. </a:t>
            </a:r>
            <a:r>
              <a:rPr lang="ko-KR" altLang="en-US" dirty="0"/>
              <a:t>평가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측정</a:t>
            </a:r>
            <a:r>
              <a:rPr lang="en-US" altLang="ko-KR" dirty="0"/>
              <a:t> </a:t>
            </a:r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 </a:t>
            </a:r>
            <a:r>
              <a:rPr lang="ko-KR" altLang="en-US" dirty="0"/>
              <a:t>운영되어지면서</a:t>
            </a:r>
            <a:r>
              <a:rPr lang="en-US" altLang="ko-KR" dirty="0"/>
              <a:t> </a:t>
            </a:r>
            <a:r>
              <a:rPr lang="ko-KR" altLang="en-US" dirty="0"/>
              <a:t>증명</a:t>
            </a:r>
            <a:endParaRPr lang="en-US" altLang="ko-KR" dirty="0"/>
          </a:p>
          <a:p>
            <a:r>
              <a:rPr lang="ko-KR" altLang="en-US" dirty="0"/>
              <a:t>현황에</a:t>
            </a:r>
            <a:r>
              <a:rPr lang="en-US" altLang="ko-KR" dirty="0"/>
              <a:t> </a:t>
            </a:r>
            <a:r>
              <a:rPr lang="ko-KR" altLang="en-US" dirty="0"/>
              <a:t>대한</a:t>
            </a:r>
            <a:r>
              <a:rPr lang="en-US" altLang="ko-KR" dirty="0"/>
              <a:t> </a:t>
            </a:r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기준을</a:t>
            </a:r>
            <a:r>
              <a:rPr lang="en-US" altLang="ko-KR" dirty="0"/>
              <a:t> </a:t>
            </a:r>
            <a:r>
              <a:rPr lang="ko-KR" altLang="en-US" dirty="0"/>
              <a:t>마련하여</a:t>
            </a:r>
            <a:r>
              <a:rPr lang="en-US" altLang="ko-KR" dirty="0"/>
              <a:t>, </a:t>
            </a:r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  <a:r>
              <a:rPr lang="en-US" altLang="ko-KR" dirty="0"/>
              <a:t> </a:t>
            </a:r>
            <a:r>
              <a:rPr lang="ko-KR" altLang="en-US" dirty="0"/>
              <a:t>충족여부를</a:t>
            </a:r>
            <a:r>
              <a:rPr lang="en-US" altLang="ko-KR" dirty="0"/>
              <a:t> </a:t>
            </a:r>
            <a:r>
              <a:rPr lang="ko-KR" altLang="en-US" dirty="0"/>
              <a:t>통해</a:t>
            </a:r>
            <a:r>
              <a:rPr lang="en-US" altLang="ko-KR" dirty="0"/>
              <a:t> </a:t>
            </a:r>
            <a:r>
              <a:rPr lang="ko-KR" altLang="en-US" dirty="0"/>
              <a:t>품질</a:t>
            </a:r>
            <a:r>
              <a:rPr lang="en-US" altLang="ko-KR" dirty="0"/>
              <a:t> </a:t>
            </a:r>
            <a:r>
              <a:rPr lang="ko-KR" altLang="en-US" dirty="0"/>
              <a:t>가늠</a:t>
            </a:r>
            <a:endParaRPr lang="en-US" altLang="ko-KR" dirty="0"/>
          </a:p>
          <a:p>
            <a:r>
              <a:rPr lang="ko-KR" altLang="en-US" dirty="0"/>
              <a:t>모델링</a:t>
            </a:r>
            <a:r>
              <a:rPr lang="en-US" altLang="ko-KR" dirty="0"/>
              <a:t> </a:t>
            </a:r>
            <a:r>
              <a:rPr lang="ko-KR" altLang="en-US" dirty="0"/>
              <a:t>품질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CD3ED8-C2EC-C948-8AFA-78425F55B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131145"/>
              </p:ext>
            </p:extLst>
          </p:nvPr>
        </p:nvGraphicFramePr>
        <p:xfrm>
          <a:off x="585216" y="1876400"/>
          <a:ext cx="8273064" cy="287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37">
                  <a:extLst>
                    <a:ext uri="{9D8B030D-6E8A-4147-A177-3AD203B41FA5}">
                      <a16:colId xmlns:a16="http://schemas.microsoft.com/office/drawing/2014/main" val="486716764"/>
                    </a:ext>
                  </a:extLst>
                </a:gridCol>
                <a:gridCol w="6083527">
                  <a:extLst>
                    <a:ext uri="{9D8B030D-6E8A-4147-A177-3AD203B41FA5}">
                      <a16:colId xmlns:a16="http://schemas.microsoft.com/office/drawing/2014/main" val="3361533165"/>
                    </a:ext>
                  </a:extLst>
                </a:gridCol>
              </a:tblGrid>
              <a:tr h="253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824197"/>
                  </a:ext>
                </a:extLst>
              </a:tr>
              <a:tr h="691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표준화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업무에서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표준항목의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판단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lvl="1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표준용어와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표준도메인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lvl="1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네이밍룰과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입력항목의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350050"/>
                  </a:ext>
                </a:extLst>
              </a:tr>
              <a:tr h="11001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일반적인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룰의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판단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관계선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정규화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10792"/>
                  </a:ext>
                </a:extLst>
              </a:tr>
              <a:tr h="6642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업무적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정확하게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표현했는지의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판단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algn="l" defTabSz="914400" rtl="0" eaLnBrk="1" latinLnBrk="1" hangingPunct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DA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들에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의한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표현의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정확도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93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2302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D037281B-D73E-4A6F-B143-924C89980767}"/>
              </a:ext>
            </a:extLst>
          </p:cNvPr>
          <p:cNvGrpSpPr/>
          <p:nvPr/>
        </p:nvGrpSpPr>
        <p:grpSpPr>
          <a:xfrm>
            <a:off x="285720" y="1474760"/>
            <a:ext cx="3434308" cy="3136003"/>
            <a:chOff x="504826" y="1519509"/>
            <a:chExt cx="3434308" cy="313600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51F041B-F2D4-4FDE-82A6-5F632FC172A9}"/>
                </a:ext>
              </a:extLst>
            </p:cNvPr>
            <p:cNvGrpSpPr/>
            <p:nvPr/>
          </p:nvGrpSpPr>
          <p:grpSpPr>
            <a:xfrm>
              <a:off x="504826" y="1519509"/>
              <a:ext cx="3434308" cy="3136003"/>
              <a:chOff x="504826" y="1519509"/>
              <a:chExt cx="3434308" cy="313600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6558F41-07ED-4C2D-8B2A-166CE99B22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292"/>
              <a:stretch/>
            </p:blipFill>
            <p:spPr>
              <a:xfrm>
                <a:off x="504826" y="1519509"/>
                <a:ext cx="3200400" cy="3136003"/>
              </a:xfrm>
              <a:prstGeom prst="rect">
                <a:avLst/>
              </a:prstGeom>
            </p:spPr>
          </p:pic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2CB57B86-8BAB-4ED8-838A-830F7A194945}"/>
                  </a:ext>
                </a:extLst>
              </p:cNvPr>
              <p:cNvSpPr/>
              <p:nvPr/>
            </p:nvSpPr>
            <p:spPr bwMode="gray">
              <a:xfrm rot="20085978">
                <a:off x="3242252" y="2272683"/>
                <a:ext cx="629018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4602D88D-438D-49BE-A5CB-8C59B39BBBBC}"/>
                  </a:ext>
                </a:extLst>
              </p:cNvPr>
              <p:cNvSpPr/>
              <p:nvPr/>
            </p:nvSpPr>
            <p:spPr bwMode="gray">
              <a:xfrm rot="20085978">
                <a:off x="3053870" y="1838982"/>
                <a:ext cx="581841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49254353-14FF-4C5D-852F-4682274F0539}"/>
                  </a:ext>
                </a:extLst>
              </p:cNvPr>
              <p:cNvSpPr/>
              <p:nvPr/>
            </p:nvSpPr>
            <p:spPr bwMode="gray">
              <a:xfrm rot="20085978">
                <a:off x="3439034" y="2743921"/>
                <a:ext cx="500100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FB5291-6098-47E6-BB01-435588637F7D}"/>
                </a:ext>
              </a:extLst>
            </p:cNvPr>
            <p:cNvSpPr txBox="1"/>
            <p:nvPr/>
          </p:nvSpPr>
          <p:spPr>
            <a:xfrm>
              <a:off x="1712424" y="1841403"/>
              <a:ext cx="1556836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데이터 개념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5A6C32-5094-49B6-B8A5-684A37831883}"/>
                </a:ext>
              </a:extLst>
            </p:cNvPr>
            <p:cNvSpPr txBox="1"/>
            <p:nvPr/>
          </p:nvSpPr>
          <p:spPr>
            <a:xfrm>
              <a:off x="1769574" y="2413292"/>
              <a:ext cx="1210588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개념모델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21ECE6-A73B-4B63-B73B-113A35326D8F}"/>
                </a:ext>
              </a:extLst>
            </p:cNvPr>
            <p:cNvSpPr txBox="1"/>
            <p:nvPr/>
          </p:nvSpPr>
          <p:spPr>
            <a:xfrm>
              <a:off x="1769574" y="2936096"/>
              <a:ext cx="1210588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논리모델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5904F2-3FC5-4CCE-9013-322D6EDD39E2}"/>
                </a:ext>
              </a:extLst>
            </p:cNvPr>
            <p:cNvSpPr txBox="1"/>
            <p:nvPr/>
          </p:nvSpPr>
          <p:spPr>
            <a:xfrm>
              <a:off x="1705733" y="3346000"/>
              <a:ext cx="1813317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업무 논리모델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9074CA-4225-4CD0-8F92-EACC0AB60C1C}"/>
                </a:ext>
              </a:extLst>
            </p:cNvPr>
            <p:cNvSpPr txBox="1"/>
            <p:nvPr/>
          </p:nvSpPr>
          <p:spPr>
            <a:xfrm>
              <a:off x="1807674" y="3992308"/>
              <a:ext cx="1210588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물리모델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80A1242-BFD9-4CC1-BB55-1024AD3B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품질관리 범위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B3FBA0-5140-4123-81D2-CA9379C4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124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AF2D9A4-A776-A446-B3F8-375AADDACC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역할별</a:t>
            </a:r>
            <a:r>
              <a:rPr lang="en-US" altLang="ko-KR" dirty="0"/>
              <a:t> </a:t>
            </a:r>
            <a:r>
              <a:rPr lang="ko-KR" altLang="en-US" dirty="0"/>
              <a:t>품질관리의 범위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A43413F-2169-7946-834B-6E5BE889CD23}"/>
              </a:ext>
            </a:extLst>
          </p:cNvPr>
          <p:cNvGraphicFramePr>
            <a:graphicFrameLocks noGrp="1"/>
          </p:cNvGraphicFramePr>
          <p:nvPr/>
        </p:nvGraphicFramePr>
        <p:xfrm>
          <a:off x="3779096" y="1194607"/>
          <a:ext cx="5106054" cy="314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018">
                  <a:extLst>
                    <a:ext uri="{9D8B030D-6E8A-4147-A177-3AD203B41FA5}">
                      <a16:colId xmlns:a16="http://schemas.microsoft.com/office/drawing/2014/main" val="2756547121"/>
                    </a:ext>
                  </a:extLst>
                </a:gridCol>
                <a:gridCol w="1702018">
                  <a:extLst>
                    <a:ext uri="{9D8B030D-6E8A-4147-A177-3AD203B41FA5}">
                      <a16:colId xmlns:a16="http://schemas.microsoft.com/office/drawing/2014/main" val="3946900504"/>
                    </a:ext>
                  </a:extLst>
                </a:gridCol>
                <a:gridCol w="1702018">
                  <a:extLst>
                    <a:ext uri="{9D8B030D-6E8A-4147-A177-3AD203B41FA5}">
                      <a16:colId xmlns:a16="http://schemas.microsoft.com/office/drawing/2014/main" val="651508542"/>
                    </a:ext>
                  </a:extLst>
                </a:gridCol>
              </a:tblGrid>
              <a:tr h="505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관리 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프로세스</a:t>
                      </a:r>
                      <a:r>
                        <a:rPr lang="en-US" altLang="ko-KR" sz="1200" dirty="0"/>
                        <a:t> 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815629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</a:rPr>
                        <a:t>CIO / EDA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개괄적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관점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 관리 정책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081392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</a:rPr>
                        <a:t>DA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개념적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관점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개념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참조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표준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요구사항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95985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</a:rPr>
                        <a:t>모델러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논리적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관점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논리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흐름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667531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</a:rPr>
                        <a:t>DBA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물리적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관점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물리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dirty="0"/>
                        <a:t>관리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보안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05243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</a:rPr>
                        <a:t>사용자</a:t>
                      </a:r>
                      <a:endParaRPr lang="en-US" altLang="ko-KR" sz="1200" b="1" dirty="0"/>
                    </a:p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운용적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관점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dirty="0"/>
                        <a:t> View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활용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01281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55818A4-509B-46D4-B6A6-DE479ACCEF9B}"/>
              </a:ext>
            </a:extLst>
          </p:cNvPr>
          <p:cNvSpPr txBox="1"/>
          <p:nvPr/>
        </p:nvSpPr>
        <p:spPr>
          <a:xfrm>
            <a:off x="2638575" y="1184888"/>
            <a:ext cx="500458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6A48EB-93B2-4FD2-A82C-D069ADD3445D}"/>
              </a:ext>
            </a:extLst>
          </p:cNvPr>
          <p:cNvSpPr txBox="1"/>
          <p:nvPr/>
        </p:nvSpPr>
        <p:spPr>
          <a:xfrm>
            <a:off x="2502363" y="1890333"/>
            <a:ext cx="470000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6063A1-CA96-4EBD-97AF-77D1EC239759}"/>
              </a:ext>
            </a:extLst>
          </p:cNvPr>
          <p:cNvSpPr txBox="1"/>
          <p:nvPr/>
        </p:nvSpPr>
        <p:spPr>
          <a:xfrm>
            <a:off x="2982200" y="2718233"/>
            <a:ext cx="598242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C’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2ADF76-6E3D-4704-8ECB-53D2BA179E03}"/>
              </a:ext>
            </a:extLst>
          </p:cNvPr>
          <p:cNvSpPr txBox="1"/>
          <p:nvPr/>
        </p:nvSpPr>
        <p:spPr>
          <a:xfrm>
            <a:off x="2497020" y="2403008"/>
            <a:ext cx="471603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DC60F-28B8-40B2-8D02-E94C519464EA}"/>
              </a:ext>
            </a:extLst>
          </p:cNvPr>
          <p:cNvSpPr txBox="1"/>
          <p:nvPr/>
        </p:nvSpPr>
        <p:spPr>
          <a:xfrm>
            <a:off x="2501283" y="3452296"/>
            <a:ext cx="519694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4094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 도구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033253502"/>
      </p:ext>
    </p:extLst>
  </p:cSld>
  <p:clrMapOvr>
    <a:masterClrMapping/>
  </p:clrMapOvr>
  <p:transition spd="slow">
    <p:wipe dir="r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FDA6ED-6ED9-D14D-AFBA-9E87E5D6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3957E6-0E6C-8440-A4DD-B16A1974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126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B3749EB-94CB-424C-A030-DB1350EC5E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af-ZA" altLang="ko-KR"/>
              <a:t>http://www.dbguide.net/solution_pop.htm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63B889-E3AF-442E-A774-2D7CE82A0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1079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1F7D70-B2E1-409C-9406-13F07250E691}"/>
              </a:ext>
            </a:extLst>
          </p:cNvPr>
          <p:cNvSpPr/>
          <p:nvPr/>
        </p:nvSpPr>
        <p:spPr bwMode="gray">
          <a:xfrm>
            <a:off x="464457" y="34570"/>
            <a:ext cx="2772229" cy="404394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5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1.47993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E0DD2A9-ABB8-4CDD-A918-99EDA627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4B826-9392-49A9-94DD-7E7A4681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127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86972D-7466-4D48-850C-6237D5FDF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eXERD</a:t>
            </a:r>
          </a:p>
          <a:p>
            <a:pPr lvl="1"/>
            <a:r>
              <a:rPr lang="ko-KR" altLang="en-US" dirty="0"/>
              <a:t>토마토시스템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AB72573C-2564-6B46-8414-D5A81D051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2" y="1815299"/>
            <a:ext cx="1854004" cy="18540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66" name="Picture 18" descr="확대이미지">
            <a:extLst>
              <a:ext uri="{FF2B5EF4-FFF2-40B4-BE49-F238E27FC236}">
                <a16:creationId xmlns:a16="http://schemas.microsoft.com/office/drawing/2014/main" id="{28ACBA4B-D68C-4609-8A6B-FB4E4A3A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653" y="1333500"/>
            <a:ext cx="5822627" cy="3274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922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E0DD2A9-ABB8-4CDD-A918-99EDA627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4B826-9392-49A9-94DD-7E7A4681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128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86972D-7466-4D48-850C-6237D5FDF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DA#</a:t>
            </a:r>
          </a:p>
          <a:p>
            <a:pPr lvl="1"/>
            <a:r>
              <a:rPr lang="ko-KR" altLang="en-US" dirty="0"/>
              <a:t>엔코아</a:t>
            </a:r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0480A2-6C64-4420-975C-BA39BF80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3" y="2227153"/>
            <a:ext cx="1907248" cy="16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D6F2E6B-AC28-41B9-B1BA-BDEC4C0A6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" b="23375"/>
          <a:stretch/>
        </p:blipFill>
        <p:spPr bwMode="auto">
          <a:xfrm>
            <a:off x="3230080" y="1524000"/>
            <a:ext cx="5699638" cy="3137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8532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E0DD2A9-ABB8-4CDD-A918-99EDA627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4B826-9392-49A9-94DD-7E7A4681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129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86972D-7466-4D48-850C-6237D5FDF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MS Visio</a:t>
            </a:r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88CAEDF7-AAF6-9D48-9CB8-6DC92E074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" t="30658" r="46205" b="5224"/>
          <a:stretch/>
        </p:blipFill>
        <p:spPr>
          <a:xfrm>
            <a:off x="861060" y="1963414"/>
            <a:ext cx="1412964" cy="17801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098" name="Picture 2" descr="모든에듀 11월 신규강좌 개설 안내">
            <a:extLst>
              <a:ext uri="{FF2B5EF4-FFF2-40B4-BE49-F238E27FC236}">
                <a16:creationId xmlns:a16="http://schemas.microsoft.com/office/drawing/2014/main" id="{FCCA5E4F-0207-42EC-8DDA-024D2C51A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89" y="1120140"/>
            <a:ext cx="6135129" cy="3483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78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44BC63-7E5A-4DEF-A3E5-4216CC3682B5}"/>
              </a:ext>
            </a:extLst>
          </p:cNvPr>
          <p:cNvGrpSpPr/>
          <p:nvPr/>
        </p:nvGrpSpPr>
        <p:grpSpPr>
          <a:xfrm>
            <a:off x="634456" y="2516306"/>
            <a:ext cx="2367140" cy="2180085"/>
            <a:chOff x="214282" y="1519509"/>
            <a:chExt cx="3190680" cy="313600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57B3EC4-2BB1-4481-A27E-1C089AB9BA22}"/>
                </a:ext>
              </a:extLst>
            </p:cNvPr>
            <p:cNvGrpSpPr/>
            <p:nvPr/>
          </p:nvGrpSpPr>
          <p:grpSpPr>
            <a:xfrm>
              <a:off x="214282" y="1519509"/>
              <a:ext cx="3190680" cy="3136003"/>
              <a:chOff x="214282" y="1519509"/>
              <a:chExt cx="3190680" cy="3136003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B913133-D135-47E4-903A-8EDCD2F478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812"/>
              <a:stretch/>
            </p:blipFill>
            <p:spPr>
              <a:xfrm>
                <a:off x="214282" y="1519509"/>
                <a:ext cx="3014224" cy="3136003"/>
              </a:xfrm>
              <a:prstGeom prst="rect">
                <a:avLst/>
              </a:prstGeom>
            </p:spPr>
          </p:pic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A314F578-E668-4F5D-8981-F32D45349898}"/>
                  </a:ext>
                </a:extLst>
              </p:cNvPr>
              <p:cNvSpPr/>
              <p:nvPr/>
            </p:nvSpPr>
            <p:spPr bwMode="gray">
              <a:xfrm rot="20085978">
                <a:off x="2861779" y="2336841"/>
                <a:ext cx="532520" cy="491449"/>
              </a:xfrm>
              <a:prstGeom prst="parallelogram">
                <a:avLst>
                  <a:gd name="adj" fmla="val 4575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1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E8751BE5-9739-4235-8B42-665E461C645B}"/>
                  </a:ext>
                </a:extLst>
              </p:cNvPr>
              <p:cNvSpPr/>
              <p:nvPr/>
            </p:nvSpPr>
            <p:spPr bwMode="gray">
              <a:xfrm rot="20085978">
                <a:off x="2724658" y="1872222"/>
                <a:ext cx="557901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1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평행 사변형 71">
                <a:extLst>
                  <a:ext uri="{FF2B5EF4-FFF2-40B4-BE49-F238E27FC236}">
                    <a16:creationId xmlns:a16="http://schemas.microsoft.com/office/drawing/2014/main" id="{2F4F6BC5-95A4-42B1-94FC-E295FF5885C4}"/>
                  </a:ext>
                </a:extLst>
              </p:cNvPr>
              <p:cNvSpPr/>
              <p:nvPr/>
            </p:nvSpPr>
            <p:spPr bwMode="gray">
              <a:xfrm rot="20085978">
                <a:off x="2982143" y="2840254"/>
                <a:ext cx="422819" cy="491449"/>
              </a:xfrm>
              <a:prstGeom prst="parallelogram">
                <a:avLst>
                  <a:gd name="adj" fmla="val 5574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1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CBB7BD-C098-42D0-8ABD-CC8C10ECFC70}"/>
                </a:ext>
              </a:extLst>
            </p:cNvPr>
            <p:cNvSpPr txBox="1"/>
            <p:nvPr/>
          </p:nvSpPr>
          <p:spPr>
            <a:xfrm>
              <a:off x="1421880" y="1781235"/>
              <a:ext cx="1624076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데이터 개념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A1DCD2-3D75-4095-8B40-E4946DC30BBE}"/>
                </a:ext>
              </a:extLst>
            </p:cNvPr>
            <p:cNvSpPr txBox="1"/>
            <p:nvPr/>
          </p:nvSpPr>
          <p:spPr>
            <a:xfrm>
              <a:off x="1479030" y="2353123"/>
              <a:ext cx="1280704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개념모델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287E2FB-48ED-4CAF-85B9-8CFECCBD2F6F}"/>
                </a:ext>
              </a:extLst>
            </p:cNvPr>
            <p:cNvSpPr txBox="1"/>
            <p:nvPr/>
          </p:nvSpPr>
          <p:spPr>
            <a:xfrm>
              <a:off x="1479030" y="2875928"/>
              <a:ext cx="1280704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논리모델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96E1E2-2D94-4B74-865E-8632C8ED97F7}"/>
                </a:ext>
              </a:extLst>
            </p:cNvPr>
            <p:cNvSpPr txBox="1"/>
            <p:nvPr/>
          </p:nvSpPr>
          <p:spPr>
            <a:xfrm>
              <a:off x="1415189" y="3285832"/>
              <a:ext cx="1878763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업무 논리모델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14D98B-C88E-40F3-84CB-0D907CE207E9}"/>
                </a:ext>
              </a:extLst>
            </p:cNvPr>
            <p:cNvSpPr txBox="1"/>
            <p:nvPr/>
          </p:nvSpPr>
          <p:spPr>
            <a:xfrm>
              <a:off x="1517130" y="3932139"/>
              <a:ext cx="1280704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물리모델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 작업 흐름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7B32CB-7687-4C71-98A0-14A52353D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57" name="내용 개체 틀 5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작업 흐름</a:t>
            </a:r>
            <a:endParaRPr lang="en-US" altLang="ko-KR" dirty="0"/>
          </a:p>
          <a:p>
            <a:pPr lvl="1"/>
            <a:r>
              <a:rPr lang="ko-KR" altLang="en-US" dirty="0"/>
              <a:t>데이터 개념 정의 </a:t>
            </a:r>
            <a:r>
              <a:rPr lang="en-US" altLang="ko-KR" dirty="0"/>
              <a:t>– </a:t>
            </a:r>
            <a:r>
              <a:rPr lang="ko-KR" altLang="en-US" dirty="0"/>
              <a:t>전사 통합 데이터 모델과 같은 대규모의 데이터모델을 개발할 때 선행 필요</a:t>
            </a:r>
            <a:endParaRPr lang="en-US" altLang="ko-KR" dirty="0"/>
          </a:p>
          <a:p>
            <a:pPr lvl="1"/>
            <a:r>
              <a:rPr lang="ko-KR" altLang="en-US" dirty="0"/>
              <a:t>개념 모델 개발 </a:t>
            </a:r>
            <a:r>
              <a:rPr lang="en-US" altLang="ko-KR" dirty="0"/>
              <a:t>– </a:t>
            </a:r>
            <a:r>
              <a:rPr lang="ko-KR" altLang="en-US" dirty="0"/>
              <a:t>대규모 통합 데이터 모델 개발 시</a:t>
            </a:r>
            <a:r>
              <a:rPr lang="en-US" altLang="ko-KR" dirty="0"/>
              <a:t>, </a:t>
            </a:r>
            <a:r>
              <a:rPr lang="ko-KR" altLang="en-US" dirty="0"/>
              <a:t>전체 모델의 구조 및 핵심 엔티티간 관계 정의 필요</a:t>
            </a:r>
            <a:endParaRPr lang="en-US" altLang="ko-KR" dirty="0"/>
          </a:p>
          <a:p>
            <a:pPr lvl="1"/>
            <a:r>
              <a:rPr lang="ko-KR" altLang="en-US" dirty="0"/>
              <a:t>논리 데이터 모델 개발 </a:t>
            </a:r>
            <a:r>
              <a:rPr lang="en-US" altLang="ko-KR" dirty="0"/>
              <a:t>–</a:t>
            </a:r>
            <a:r>
              <a:rPr lang="ko-KR" altLang="en-US" dirty="0"/>
              <a:t> 개념 모델을 상세화하고 </a:t>
            </a:r>
            <a:r>
              <a:rPr lang="en-US" altLang="ko-KR" dirty="0"/>
              <a:t>As-Is</a:t>
            </a:r>
            <a:r>
              <a:rPr lang="ko-KR" altLang="en-US" dirty="0"/>
              <a:t>모델을 통한 보완작업 과정을 거쳐 완성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</p:txBody>
      </p:sp>
      <p:sp>
        <p:nvSpPr>
          <p:cNvPr id="64518" name="오른쪽 화살표 104"/>
          <p:cNvSpPr>
            <a:spLocks noChangeArrowheads="1"/>
          </p:cNvSpPr>
          <p:nvPr/>
        </p:nvSpPr>
        <p:spPr bwMode="auto">
          <a:xfrm>
            <a:off x="3227535" y="2833665"/>
            <a:ext cx="936000" cy="486000"/>
          </a:xfrm>
          <a:prstGeom prst="rightArrow">
            <a:avLst>
              <a:gd name="adj1" fmla="val 100000"/>
              <a:gd name="adj2" fmla="val 23471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개념 정의</a:t>
            </a:r>
          </a:p>
        </p:txBody>
      </p:sp>
      <p:sp>
        <p:nvSpPr>
          <p:cNvPr id="64519" name="오른쪽 화살표 105"/>
          <p:cNvSpPr>
            <a:spLocks noChangeArrowheads="1"/>
          </p:cNvSpPr>
          <p:nvPr/>
        </p:nvSpPr>
        <p:spPr bwMode="auto">
          <a:xfrm>
            <a:off x="4387248" y="2833665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개념모델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64520" name="오른쪽 화살표 106"/>
          <p:cNvSpPr>
            <a:spLocks noChangeArrowheads="1"/>
          </p:cNvSpPr>
          <p:nvPr/>
        </p:nvSpPr>
        <p:spPr bwMode="auto">
          <a:xfrm>
            <a:off x="5546961" y="2833665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논리모델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64521" name="오른쪽 화살표 107"/>
          <p:cNvSpPr>
            <a:spLocks noChangeArrowheads="1"/>
          </p:cNvSpPr>
          <p:nvPr/>
        </p:nvSpPr>
        <p:spPr bwMode="auto">
          <a:xfrm>
            <a:off x="6706674" y="2833665"/>
            <a:ext cx="936000" cy="486000"/>
          </a:xfrm>
          <a:prstGeom prst="rightArrow">
            <a:avLst>
              <a:gd name="adj1" fmla="val 100000"/>
              <a:gd name="adj2" fmla="val 23471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업무논리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개발</a:t>
            </a:r>
          </a:p>
        </p:txBody>
      </p:sp>
      <p:sp>
        <p:nvSpPr>
          <p:cNvPr id="64522" name="오른쪽 화살표 108"/>
          <p:cNvSpPr>
            <a:spLocks noChangeArrowheads="1"/>
          </p:cNvSpPr>
          <p:nvPr/>
        </p:nvSpPr>
        <p:spPr bwMode="auto">
          <a:xfrm>
            <a:off x="7866387" y="2833665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물리모델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48" name="오른쪽 화살표 106"/>
          <p:cNvSpPr>
            <a:spLocks noChangeArrowheads="1"/>
          </p:cNvSpPr>
          <p:nvPr/>
        </p:nvSpPr>
        <p:spPr bwMode="auto">
          <a:xfrm>
            <a:off x="3498813" y="3743519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As-Is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 작성</a:t>
            </a:r>
          </a:p>
        </p:txBody>
      </p:sp>
      <p:sp>
        <p:nvSpPr>
          <p:cNvPr id="55" name="오른쪽 화살표 106"/>
          <p:cNvSpPr>
            <a:spLocks noChangeArrowheads="1"/>
          </p:cNvSpPr>
          <p:nvPr/>
        </p:nvSpPr>
        <p:spPr bwMode="auto">
          <a:xfrm>
            <a:off x="4653166" y="3743519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매핑 및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보완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3E64A12-6A8C-4D7C-BFF7-F385DADDE121}"/>
              </a:ext>
            </a:extLst>
          </p:cNvPr>
          <p:cNvCxnSpPr>
            <a:cxnSpLocks/>
            <a:stCxn id="64519" idx="1"/>
            <a:endCxn id="64518" idx="3"/>
          </p:cNvCxnSpPr>
          <p:nvPr/>
        </p:nvCxnSpPr>
        <p:spPr bwMode="auto">
          <a:xfrm flipH="1">
            <a:off x="4163535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67AD418-0BD2-4600-ACE7-213E371D0FB6}"/>
              </a:ext>
            </a:extLst>
          </p:cNvPr>
          <p:cNvCxnSpPr>
            <a:cxnSpLocks/>
            <a:stCxn id="64520" idx="1"/>
            <a:endCxn id="64519" idx="3"/>
          </p:cNvCxnSpPr>
          <p:nvPr/>
        </p:nvCxnSpPr>
        <p:spPr bwMode="auto">
          <a:xfrm flipH="1">
            <a:off x="5323248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122480B-1C50-4ADB-9B04-9A74111C858F}"/>
              </a:ext>
            </a:extLst>
          </p:cNvPr>
          <p:cNvCxnSpPr>
            <a:cxnSpLocks/>
            <a:stCxn id="64521" idx="1"/>
            <a:endCxn id="64520" idx="3"/>
          </p:cNvCxnSpPr>
          <p:nvPr/>
        </p:nvCxnSpPr>
        <p:spPr bwMode="auto">
          <a:xfrm flipH="1">
            <a:off x="6482961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CAC892-6440-4EB2-B298-03539DB2057F}"/>
              </a:ext>
            </a:extLst>
          </p:cNvPr>
          <p:cNvCxnSpPr>
            <a:cxnSpLocks/>
            <a:stCxn id="64522" idx="1"/>
            <a:endCxn id="64521" idx="3"/>
          </p:cNvCxnSpPr>
          <p:nvPr/>
        </p:nvCxnSpPr>
        <p:spPr bwMode="auto">
          <a:xfrm flipH="1">
            <a:off x="7642674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D3AEB31-9721-4D52-B878-1D20E9BF958A}"/>
              </a:ext>
            </a:extLst>
          </p:cNvPr>
          <p:cNvCxnSpPr>
            <a:cxnSpLocks/>
            <a:stCxn id="55" idx="1"/>
            <a:endCxn id="48" idx="3"/>
          </p:cNvCxnSpPr>
          <p:nvPr/>
        </p:nvCxnSpPr>
        <p:spPr bwMode="auto">
          <a:xfrm flipH="1">
            <a:off x="4434813" y="3986519"/>
            <a:ext cx="21835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B38779B-5B78-4F37-B773-D2EE3D993771}"/>
              </a:ext>
            </a:extLst>
          </p:cNvPr>
          <p:cNvCxnSpPr>
            <a:cxnSpLocks/>
            <a:endCxn id="55" idx="3"/>
          </p:cNvCxnSpPr>
          <p:nvPr/>
        </p:nvCxnSpPr>
        <p:spPr bwMode="auto">
          <a:xfrm rot="5400000">
            <a:off x="5460673" y="3457872"/>
            <a:ext cx="657140" cy="400154"/>
          </a:xfrm>
          <a:prstGeom prst="bentConnector2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091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8" grpId="0" animBg="1"/>
      <p:bldP spid="64519" grpId="0" animBg="1"/>
      <p:bldP spid="64520" grpId="0" animBg="1"/>
      <p:bldP spid="64521" grpId="0" animBg="1"/>
      <p:bldP spid="64522" grpId="0" animBg="1"/>
      <p:bldP spid="48" grpId="0" animBg="1"/>
      <p:bldP spid="5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인증제도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4912" y="2139702"/>
            <a:ext cx="994183" cy="258532"/>
          </a:xfrm>
        </p:spPr>
        <p:txBody>
          <a:bodyPr/>
          <a:lstStyle/>
          <a:p>
            <a:r>
              <a:rPr lang="en-US" altLang="ko-KR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758974943"/>
      </p:ext>
    </p:extLst>
  </p:cSld>
  <p:clrMapOvr>
    <a:masterClrMapping/>
  </p:clrMapOvr>
  <p:transition spd="slow">
    <p:wipe dir="r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94D606-FE6F-4519-860F-E8A3C4E1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데이터인증 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F3382-5233-473F-9C60-29588158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F2A467-B20B-4F76-A09E-CE2E80E394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한국데이터산업진흥원</a:t>
            </a:r>
            <a:r>
              <a:rPr lang="en-US" altLang="ko-KR" dirty="0"/>
              <a:t>(K-data)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시행</a:t>
            </a:r>
            <a:endParaRPr lang="en-US" altLang="ko-KR" dirty="0"/>
          </a:p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가치</a:t>
            </a:r>
            <a:r>
              <a:rPr lang="en-US" altLang="ko-KR" dirty="0"/>
              <a:t> </a:t>
            </a:r>
            <a:r>
              <a:rPr lang="ko-KR" altLang="en-US" dirty="0"/>
              <a:t>증대를</a:t>
            </a:r>
            <a:r>
              <a:rPr lang="en-US" altLang="ko-KR" dirty="0"/>
              <a:t> </a:t>
            </a:r>
            <a:r>
              <a:rPr lang="ko-KR" altLang="en-US" dirty="0"/>
              <a:t>위한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품질</a:t>
            </a:r>
            <a:r>
              <a:rPr lang="en-US" altLang="ko-KR" dirty="0"/>
              <a:t> / </a:t>
            </a:r>
            <a:r>
              <a:rPr lang="ko-KR" altLang="en-US" dirty="0"/>
              <a:t>관리</a:t>
            </a:r>
            <a:r>
              <a:rPr lang="en-US" altLang="ko-KR" dirty="0"/>
              <a:t> / </a:t>
            </a:r>
            <a:r>
              <a:rPr lang="ko-KR" altLang="en-US" dirty="0"/>
              <a:t>보안</a:t>
            </a:r>
            <a:r>
              <a:rPr lang="en-US" altLang="ko-KR" dirty="0"/>
              <a:t> </a:t>
            </a:r>
            <a:r>
              <a:rPr lang="ko-KR" altLang="en-US" dirty="0"/>
              <a:t>체계에</a:t>
            </a:r>
            <a:r>
              <a:rPr lang="en-US" altLang="ko-KR" dirty="0"/>
              <a:t> </a:t>
            </a:r>
            <a:r>
              <a:rPr lang="ko-KR" altLang="en-US" dirty="0"/>
              <a:t>대해</a:t>
            </a:r>
            <a:r>
              <a:rPr lang="en-US" altLang="ko-KR" dirty="0"/>
              <a:t> </a:t>
            </a:r>
            <a:r>
              <a:rPr lang="ko-KR" altLang="en-US" dirty="0"/>
              <a:t>심사</a:t>
            </a:r>
            <a:r>
              <a:rPr lang="en-US" altLang="ko-KR" dirty="0"/>
              <a:t>.</a:t>
            </a:r>
            <a:r>
              <a:rPr lang="ko-KR" altLang="en-US" dirty="0"/>
              <a:t>인증</a:t>
            </a:r>
            <a:r>
              <a:rPr lang="en-US" altLang="ko-KR" dirty="0"/>
              <a:t>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제도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1C109-5F55-4429-BB86-1767CE3E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" y="2136835"/>
            <a:ext cx="6492240" cy="1922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9825A-190C-4A02-81BD-A6573B0815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7"/>
          <a:stretch/>
        </p:blipFill>
        <p:spPr>
          <a:xfrm>
            <a:off x="5566268" y="2143213"/>
            <a:ext cx="1668908" cy="2464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5">
            <a:extLst>
              <a:ext uri="{FF2B5EF4-FFF2-40B4-BE49-F238E27FC236}">
                <a16:creationId xmlns:a16="http://schemas.microsoft.com/office/drawing/2014/main" id="{EC049D4F-A220-4DBF-A632-B9D05B5586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06" y="1558529"/>
            <a:ext cx="1755274" cy="2581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2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인증 종목">
            <a:extLst>
              <a:ext uri="{FF2B5EF4-FFF2-40B4-BE49-F238E27FC236}">
                <a16:creationId xmlns:a16="http://schemas.microsoft.com/office/drawing/2014/main" id="{E2A0FB70-3E70-46EF-A441-FD3269C2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68" y="1010058"/>
            <a:ext cx="6582758" cy="359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E94D606-FE6F-4519-860F-E8A3C4E1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데이터인증 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F3382-5233-473F-9C60-29588158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132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F2A467-B20B-4F76-A09E-CE2E80E394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인증대상</a:t>
            </a:r>
          </a:p>
        </p:txBody>
      </p:sp>
    </p:spTree>
    <p:extLst>
      <p:ext uri="{BB962C8B-B14F-4D97-AF65-F5344CB8AC3E}">
        <p14:creationId xmlns:p14="http://schemas.microsoft.com/office/powerpoint/2010/main" val="19670658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3CD44B8-7CB1-44CB-9634-D8379307C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" r="929"/>
          <a:stretch/>
        </p:blipFill>
        <p:spPr>
          <a:xfrm>
            <a:off x="322421" y="708253"/>
            <a:ext cx="8427720" cy="396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29CB638-DE69-4815-9BB9-0B6D1E87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데이터인증 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3D40D5-FBC7-4EEA-9176-34E2CD73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7358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001C67D-E8A1-7B4C-9E7A-91BD1CCD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데이터전문가</a:t>
            </a:r>
            <a:r>
              <a:rPr lang="en-US" altLang="ko-KR" dirty="0"/>
              <a:t> </a:t>
            </a:r>
            <a:r>
              <a:rPr lang="ko-KR" altLang="en-US" dirty="0"/>
              <a:t>자격검정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808BB7-588D-AA4B-8B09-5C7BF16D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134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FAF527-4939-9846-90F3-1544C456FC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한국데이터산업진흥원</a:t>
            </a:r>
            <a:r>
              <a:rPr lang="en-US" altLang="ko-KR" dirty="0"/>
              <a:t>(K-data)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시행</a:t>
            </a:r>
            <a:endParaRPr lang="en-US" altLang="ko-KR" dirty="0"/>
          </a:p>
          <a:p>
            <a:r>
              <a:rPr lang="ko-KR" altLang="en-US" dirty="0"/>
              <a:t>데이터 요건분석</a:t>
            </a:r>
            <a:r>
              <a:rPr lang="en-US" altLang="ko-KR" dirty="0"/>
              <a:t>, </a:t>
            </a:r>
            <a:r>
              <a:rPr lang="ko-KR" altLang="en-US" dirty="0"/>
              <a:t>데이터 표준화</a:t>
            </a:r>
            <a:r>
              <a:rPr lang="en-US" altLang="ko-KR" dirty="0"/>
              <a:t>, </a:t>
            </a:r>
            <a:r>
              <a:rPr lang="ko-KR" altLang="en-US" dirty="0"/>
              <a:t>데이터 모델링</a:t>
            </a:r>
            <a:r>
              <a:rPr lang="en-US" altLang="ko-KR" dirty="0"/>
              <a:t>, </a:t>
            </a:r>
            <a:r>
              <a:rPr lang="ko-KR" altLang="en-US" dirty="0"/>
              <a:t>데이터베이스 설계와 이용에 대한 전문지식 및 실무적 수행 능력 평가</a:t>
            </a:r>
            <a:endParaRPr lang="en-US" altLang="ko-KR" dirty="0"/>
          </a:p>
        </p:txBody>
      </p:sp>
      <p:pic>
        <p:nvPicPr>
          <p:cNvPr id="5" name="Picture 2" descr="ADP:국가공인 데이터 분석전문가(공인자격 제2015-12호), ADSP:국가공인 데이터 분석 준 전문가(공인자격 제2015-12호)">
            <a:extLst>
              <a:ext uri="{FF2B5EF4-FFF2-40B4-BE49-F238E27FC236}">
                <a16:creationId xmlns:a16="http://schemas.microsoft.com/office/drawing/2014/main" id="{1C81EA4C-88EF-4702-B618-C082FB25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1" y="1962864"/>
            <a:ext cx="4895376" cy="6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AP:국가공인 DA 전문가(공인자격 제2015-11호), DASP(민간자격 제2008-0037호)">
            <a:extLst>
              <a:ext uri="{FF2B5EF4-FFF2-40B4-BE49-F238E27FC236}">
                <a16:creationId xmlns:a16="http://schemas.microsoft.com/office/drawing/2014/main" id="{908508DE-429B-4DEC-A9AF-0CFAFE0C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1" y="2894814"/>
            <a:ext cx="4895376" cy="6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SQLD:국가공인 SQL 전문가(공인자격 제2013-02호), SQLP:국가공인 SQL 개발자(공인자격 제2015-02호)">
            <a:extLst>
              <a:ext uri="{FF2B5EF4-FFF2-40B4-BE49-F238E27FC236}">
                <a16:creationId xmlns:a16="http://schemas.microsoft.com/office/drawing/2014/main" id="{F3C7CD92-1932-4D77-929C-A02F9F33F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1" y="3826764"/>
            <a:ext cx="4895376" cy="6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9005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4250685099"/>
      </p:ext>
    </p:extLst>
  </p:cSld>
  <p:clrMapOvr>
    <a:masterClrMapping/>
  </p:clrMapOvr>
  <p:transition spd="slow">
    <p:wipe dir="r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4BEB9D2-F7A9-4952-9826-384B4DF3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2" y="809493"/>
            <a:ext cx="7023376" cy="395064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B41F-F4F6-4CF0-834C-4CD33A59C0BC}"/>
              </a:ext>
            </a:extLst>
          </p:cNvPr>
          <p:cNvSpPr/>
          <p:nvPr/>
        </p:nvSpPr>
        <p:spPr bwMode="gray">
          <a:xfrm>
            <a:off x="144780" y="538911"/>
            <a:ext cx="8892540" cy="4221231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41E11F-1E39-7547-95AE-28D9A7FF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요점정리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FFC8EA-BA04-E749-9DBF-4DE91EA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136</a:t>
            </a:fld>
            <a:endParaRPr lang="ko-KR" altLang="en-US" dirty="0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3512DD27-2093-40CC-B3C7-00CC1B34CF6A}"/>
              </a:ext>
            </a:extLst>
          </p:cNvPr>
          <p:cNvSpPr/>
          <p:nvPr/>
        </p:nvSpPr>
        <p:spPr bwMode="gray">
          <a:xfrm>
            <a:off x="214282" y="720664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역할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파악하기</a:t>
            </a: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C436E33F-27AD-4C85-A9AE-396EFD9A4407}"/>
              </a:ext>
            </a:extLst>
          </p:cNvPr>
          <p:cNvSpPr/>
          <p:nvPr/>
        </p:nvSpPr>
        <p:spPr bwMode="gray">
          <a:xfrm>
            <a:off x="877951" y="1551388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업무데이터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이해하기</a:t>
            </a:r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161C1AF2-B9F1-48C5-9A16-350876B1D506}"/>
              </a:ext>
            </a:extLst>
          </p:cNvPr>
          <p:cNvSpPr/>
          <p:nvPr/>
        </p:nvSpPr>
        <p:spPr bwMode="gray">
          <a:xfrm>
            <a:off x="1541621" y="2382112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식별 잘 하기</a:t>
            </a:r>
          </a:p>
        </p:txBody>
      </p:sp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127C0F9C-FC28-4447-8D88-76CD5E683BBE}"/>
              </a:ext>
            </a:extLst>
          </p:cNvPr>
          <p:cNvSpPr/>
          <p:nvPr/>
        </p:nvSpPr>
        <p:spPr bwMode="gray">
          <a:xfrm>
            <a:off x="2205291" y="3197523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활용 하기</a:t>
            </a:r>
          </a:p>
        </p:txBody>
      </p:sp>
      <p:sp>
        <p:nvSpPr>
          <p:cNvPr id="9" name="사각형: 모서리가 접힌 도형 8">
            <a:extLst>
              <a:ext uri="{FF2B5EF4-FFF2-40B4-BE49-F238E27FC236}">
                <a16:creationId xmlns:a16="http://schemas.microsoft.com/office/drawing/2014/main" id="{E86426CE-25E7-4F6F-A6DE-E49089CE2516}"/>
              </a:ext>
            </a:extLst>
          </p:cNvPr>
          <p:cNvSpPr/>
          <p:nvPr/>
        </p:nvSpPr>
        <p:spPr bwMode="gray">
          <a:xfrm>
            <a:off x="2868960" y="4028247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도구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인증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체계 활용하기</a:t>
            </a:r>
          </a:p>
        </p:txBody>
      </p:sp>
    </p:spTree>
    <p:extLst>
      <p:ext uri="{BB962C8B-B14F-4D97-AF65-F5344CB8AC3E}">
        <p14:creationId xmlns:p14="http://schemas.microsoft.com/office/powerpoint/2010/main" val="192598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0646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데이터모델 작성 실습</a:t>
            </a:r>
            <a:r>
              <a:rPr lang="en-US" altLang="ko-KR" dirty="0">
                <a:latin typeface="+mn-ea"/>
              </a:rPr>
              <a:t>2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161775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1.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기본기법 실습 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2.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작업절차 실습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139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299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데이터 모델링 작업 절차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FBB06F-FB5D-4E8C-8C01-890DF7A6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83" name="내용 개체 틀 8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작업 흐름 </a:t>
            </a:r>
          </a:p>
          <a:p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 bwMode="auto">
          <a:xfrm>
            <a:off x="607328" y="1582418"/>
            <a:ext cx="2621159" cy="25196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3" name="Text Box 7"/>
          <p:cNvSpPr txBox="1">
            <a:spLocks noChangeArrowheads="1"/>
          </p:cNvSpPr>
          <p:nvPr/>
        </p:nvSpPr>
        <p:spPr bwMode="gray">
          <a:xfrm>
            <a:off x="1549674" y="3209771"/>
            <a:ext cx="1485012" cy="2952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 ERD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작성</a:t>
            </a:r>
          </a:p>
        </p:txBody>
      </p:sp>
      <p:sp>
        <p:nvSpPr>
          <p:cNvPr id="494" name="Oval 8"/>
          <p:cNvSpPr>
            <a:spLocks noChangeArrowheads="1"/>
          </p:cNvSpPr>
          <p:nvPr/>
        </p:nvSpPr>
        <p:spPr bwMode="gray">
          <a:xfrm>
            <a:off x="1571846" y="4236565"/>
            <a:ext cx="1440669" cy="37115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논리데이터모델링</a:t>
            </a:r>
          </a:p>
        </p:txBody>
      </p:sp>
      <p:sp>
        <p:nvSpPr>
          <p:cNvPr id="495" name="Text Box 9"/>
          <p:cNvSpPr txBox="1">
            <a:spLocks noChangeArrowheads="1"/>
          </p:cNvSpPr>
          <p:nvPr/>
        </p:nvSpPr>
        <p:spPr bwMode="gray">
          <a:xfrm>
            <a:off x="1549674" y="2180594"/>
            <a:ext cx="1485012" cy="29646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핵심 엔티티 도출</a:t>
            </a:r>
          </a:p>
        </p:txBody>
      </p:sp>
      <p:sp>
        <p:nvSpPr>
          <p:cNvPr id="496" name="Text Box 10"/>
          <p:cNvSpPr txBox="1">
            <a:spLocks noChangeArrowheads="1"/>
          </p:cNvSpPr>
          <p:nvPr/>
        </p:nvSpPr>
        <p:spPr bwMode="gray">
          <a:xfrm>
            <a:off x="1549674" y="2695778"/>
            <a:ext cx="1485012" cy="2952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핵심 엔티티간</a:t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관계  정의</a:t>
            </a:r>
          </a:p>
        </p:txBody>
      </p:sp>
      <p:sp>
        <p:nvSpPr>
          <p:cNvPr id="65547" name="AutoShape 11"/>
          <p:cNvSpPr>
            <a:spLocks/>
          </p:cNvSpPr>
          <p:nvPr/>
        </p:nvSpPr>
        <p:spPr bwMode="gray">
          <a:xfrm>
            <a:off x="1018804" y="2294495"/>
            <a:ext cx="533847" cy="1544424"/>
          </a:xfrm>
          <a:prstGeom prst="leftBracket">
            <a:avLst>
              <a:gd name="adj" fmla="val 48546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 type="none" w="lg" len="med"/>
            <a:tailEnd type="triangle"/>
          </a:ln>
        </p:spPr>
        <p:txBody>
          <a:bodyPr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548" name="Rectangle 12"/>
          <p:cNvSpPr>
            <a:spLocks noChangeArrowheads="1"/>
          </p:cNvSpPr>
          <p:nvPr/>
        </p:nvSpPr>
        <p:spPr bwMode="gray">
          <a:xfrm>
            <a:off x="668014" y="2883946"/>
            <a:ext cx="699020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병합</a:t>
            </a:r>
          </a:p>
        </p:txBody>
      </p:sp>
      <p:cxnSp>
        <p:nvCxnSpPr>
          <p:cNvPr id="65550" name="AutoShape 14"/>
          <p:cNvCxnSpPr>
            <a:cxnSpLocks noChangeShapeType="1"/>
            <a:stCxn id="491" idx="2"/>
            <a:endCxn id="495" idx="0"/>
          </p:cNvCxnSpPr>
          <p:nvPr/>
        </p:nvCxnSpPr>
        <p:spPr bwMode="gray">
          <a:xfrm>
            <a:off x="2292180" y="1961876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65551" name="AutoShape 15"/>
          <p:cNvCxnSpPr>
            <a:cxnSpLocks noChangeShapeType="1"/>
            <a:stCxn id="495" idx="2"/>
            <a:endCxn id="496" idx="0"/>
          </p:cNvCxnSpPr>
          <p:nvPr/>
        </p:nvCxnSpPr>
        <p:spPr bwMode="gray">
          <a:xfrm>
            <a:off x="2292180" y="2477060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65552" name="AutoShape 16"/>
          <p:cNvCxnSpPr>
            <a:cxnSpLocks noChangeShapeType="1"/>
            <a:stCxn id="496" idx="2"/>
            <a:endCxn id="493" idx="0"/>
          </p:cNvCxnSpPr>
          <p:nvPr/>
        </p:nvCxnSpPr>
        <p:spPr bwMode="gray">
          <a:xfrm>
            <a:off x="2292180" y="2991053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65553" name="AutoShape 17"/>
          <p:cNvCxnSpPr>
            <a:cxnSpLocks noChangeShapeType="1"/>
            <a:stCxn id="493" idx="2"/>
            <a:endCxn id="509" idx="0"/>
          </p:cNvCxnSpPr>
          <p:nvPr/>
        </p:nvCxnSpPr>
        <p:spPr bwMode="gray">
          <a:xfrm>
            <a:off x="2292180" y="3505046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509" name="Text Box 7"/>
          <p:cNvSpPr txBox="1">
            <a:spLocks noChangeArrowheads="1"/>
          </p:cNvSpPr>
          <p:nvPr/>
        </p:nvSpPr>
        <p:spPr bwMode="gray">
          <a:xfrm>
            <a:off x="1549674" y="3723764"/>
            <a:ext cx="1485012" cy="29408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주요속성 도출 및</a:t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Entity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정제</a:t>
            </a:r>
          </a:p>
        </p:txBody>
      </p:sp>
      <p:cxnSp>
        <p:nvCxnSpPr>
          <p:cNvPr id="65558" name="AutoShape 17"/>
          <p:cNvCxnSpPr>
            <a:cxnSpLocks noChangeShapeType="1"/>
            <a:stCxn id="509" idx="2"/>
            <a:endCxn id="494" idx="0"/>
          </p:cNvCxnSpPr>
          <p:nvPr/>
        </p:nvCxnSpPr>
        <p:spPr bwMode="gray">
          <a:xfrm>
            <a:off x="2292180" y="4017848"/>
            <a:ext cx="1" cy="218717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514" name="Oval 8"/>
          <p:cNvSpPr>
            <a:spLocks noChangeArrowheads="1"/>
          </p:cNvSpPr>
          <p:nvPr/>
        </p:nvSpPr>
        <p:spPr bwMode="gray">
          <a:xfrm>
            <a:off x="1571846" y="1074599"/>
            <a:ext cx="1440669" cy="373284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개념</a:t>
            </a:r>
          </a:p>
        </p:txBody>
      </p:sp>
      <p:cxnSp>
        <p:nvCxnSpPr>
          <p:cNvPr id="65560" name="AutoShape 17"/>
          <p:cNvCxnSpPr>
            <a:cxnSpLocks noChangeShapeType="1"/>
            <a:endCxn id="491" idx="0"/>
          </p:cNvCxnSpPr>
          <p:nvPr/>
        </p:nvCxnSpPr>
        <p:spPr bwMode="gray">
          <a:xfrm flipH="1">
            <a:off x="2292180" y="1447883"/>
            <a:ext cx="1028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491" name="Text Box 5"/>
          <p:cNvSpPr txBox="1">
            <a:spLocks noChangeArrowheads="1"/>
          </p:cNvSpPr>
          <p:nvPr/>
        </p:nvSpPr>
        <p:spPr bwMode="gray">
          <a:xfrm>
            <a:off x="1549674" y="1666601"/>
            <a:ext cx="1485012" cy="2952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Sub-Type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도출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80122" y="817996"/>
            <a:ext cx="53094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1. Sub-Type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도출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개념별로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도출 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 Involved Party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으로 개인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법인을 도출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buAutoNum type="arabicPeriod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 도출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핵심 엔티티로 도출함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buAutoNum type="arabicPeriod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엔티티간 관계 정의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엔티티간 관계를 분석함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Relationship Entity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도출함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4. ERD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작성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개념별로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 Entity, Relationship Entity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간 </a:t>
            </a:r>
            <a:b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관계를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ERD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로 작성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buAutoNum type="arabicPeriod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주요속성 도출 및 </a:t>
            </a: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Entity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엔티티의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Key 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및 주요 속성을 정의함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속성형 엔티티를 도출 함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주요 속성형 엔티티로 한정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607056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0093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데이터 모델링 작업 절차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5ED8B1-586B-4835-A9B9-9F845DF7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83" name="내용 개체 틀 8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작업 흐름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640080" y="1672644"/>
            <a:ext cx="3050163" cy="24573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092120" y="1325543"/>
            <a:ext cx="459933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도출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상세 속성을 도출함 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속성형 엔티티를 도출함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정규화 검토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1, 2, 3 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정규화를 수행함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엔티티를 분리함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정의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속성의 의미를 정의하고 도메인을 지정 또는 생성함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현행 시스템 정보 분석</a:t>
            </a: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보완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현행 시스템 정보 반영 여부 검토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엔티티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보완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gray">
          <a:xfrm>
            <a:off x="1346850" y="1794931"/>
            <a:ext cx="1728000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속성도출</a:t>
            </a: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gray">
          <a:xfrm>
            <a:off x="1346850" y="3695021"/>
            <a:ext cx="1728000" cy="26908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현행 시스템 정보 분석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gray">
          <a:xfrm>
            <a:off x="1036350" y="2217049"/>
            <a:ext cx="2349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정규화 검토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gray">
          <a:xfrm>
            <a:off x="1036350" y="2946576"/>
            <a:ext cx="2349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속성정의</a:t>
            </a:r>
          </a:p>
        </p:txBody>
      </p:sp>
      <p:cxnSp>
        <p:nvCxnSpPr>
          <p:cNvPr id="27" name="AutoShape 10"/>
          <p:cNvCxnSpPr>
            <a:cxnSpLocks noChangeShapeType="1"/>
            <a:stCxn id="23" idx="2"/>
            <a:endCxn id="25" idx="0"/>
          </p:cNvCxnSpPr>
          <p:nvPr/>
        </p:nvCxnSpPr>
        <p:spPr bwMode="gray">
          <a:xfrm>
            <a:off x="2210850" y="2065203"/>
            <a:ext cx="0" cy="151846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28" name="AutoShape 11"/>
          <p:cNvCxnSpPr>
            <a:cxnSpLocks noChangeShapeType="1"/>
            <a:stCxn id="25" idx="2"/>
            <a:endCxn id="26" idx="0"/>
          </p:cNvCxnSpPr>
          <p:nvPr/>
        </p:nvCxnSpPr>
        <p:spPr bwMode="gray">
          <a:xfrm>
            <a:off x="2210850" y="2757049"/>
            <a:ext cx="0" cy="189527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29" name="AutoShape 12"/>
          <p:cNvCxnSpPr>
            <a:cxnSpLocks noChangeShapeType="1"/>
            <a:stCxn id="26" idx="2"/>
            <a:endCxn id="24" idx="0"/>
          </p:cNvCxnSpPr>
          <p:nvPr/>
        </p:nvCxnSpPr>
        <p:spPr bwMode="gray">
          <a:xfrm>
            <a:off x="2210850" y="3486576"/>
            <a:ext cx="0" cy="208445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30" name="Rectangle 13"/>
          <p:cNvSpPr>
            <a:spLocks noChangeArrowheads="1"/>
          </p:cNvSpPr>
          <p:nvPr/>
        </p:nvSpPr>
        <p:spPr bwMode="gray">
          <a:xfrm>
            <a:off x="1094274" y="2400103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27000" rIns="2700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정규화 검토</a:t>
            </a: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gray">
          <a:xfrm>
            <a:off x="1916803" y="2400103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27000" rIns="2700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엔티티 분할</a:t>
            </a: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gray">
          <a:xfrm>
            <a:off x="2680063" y="2400103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27000" rIns="2700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엔티티 재정의</a:t>
            </a:r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 bwMode="gray">
          <a:xfrm>
            <a:off x="1102741" y="3120997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속성 정의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gray">
          <a:xfrm>
            <a:off x="1905196" y="3120997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도메인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지정</a:t>
            </a:r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 bwMode="gray">
          <a:xfrm>
            <a:off x="2682251" y="3120997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속성 정비</a:t>
            </a:r>
          </a:p>
        </p:txBody>
      </p:sp>
      <p:cxnSp>
        <p:nvCxnSpPr>
          <p:cNvPr id="36" name="AutoShape 19"/>
          <p:cNvCxnSpPr>
            <a:cxnSpLocks noChangeShapeType="1"/>
            <a:stCxn id="24" idx="1"/>
            <a:endCxn id="23" idx="1"/>
          </p:cNvCxnSpPr>
          <p:nvPr/>
        </p:nvCxnSpPr>
        <p:spPr bwMode="gray">
          <a:xfrm rot="10800000">
            <a:off x="1346850" y="1930068"/>
            <a:ext cx="12700" cy="1899495"/>
          </a:xfrm>
          <a:prstGeom prst="bentConnector3">
            <a:avLst>
              <a:gd name="adj1" fmla="val 4020000"/>
            </a:avLst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7" name="AutoShape 20"/>
          <p:cNvCxnSpPr>
            <a:cxnSpLocks noChangeShapeType="1"/>
            <a:stCxn id="30" idx="3"/>
            <a:endCxn id="31" idx="1"/>
          </p:cNvCxnSpPr>
          <p:nvPr/>
        </p:nvCxnSpPr>
        <p:spPr bwMode="gray">
          <a:xfrm>
            <a:off x="1757225" y="2548603"/>
            <a:ext cx="15957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" name="AutoShape 21"/>
          <p:cNvCxnSpPr>
            <a:cxnSpLocks noChangeShapeType="1"/>
            <a:stCxn id="31" idx="3"/>
            <a:endCxn id="32" idx="1"/>
          </p:cNvCxnSpPr>
          <p:nvPr/>
        </p:nvCxnSpPr>
        <p:spPr bwMode="gray">
          <a:xfrm>
            <a:off x="2579754" y="2548603"/>
            <a:ext cx="10030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22"/>
          <p:cNvCxnSpPr>
            <a:cxnSpLocks noChangeShapeType="1"/>
            <a:stCxn id="33" idx="3"/>
            <a:endCxn id="34" idx="1"/>
          </p:cNvCxnSpPr>
          <p:nvPr/>
        </p:nvCxnSpPr>
        <p:spPr bwMode="gray">
          <a:xfrm>
            <a:off x="1765692" y="3269497"/>
            <a:ext cx="13950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AutoShape 23"/>
          <p:cNvCxnSpPr>
            <a:cxnSpLocks noChangeShapeType="1"/>
            <a:stCxn id="34" idx="3"/>
            <a:endCxn id="35" idx="1"/>
          </p:cNvCxnSpPr>
          <p:nvPr/>
        </p:nvCxnSpPr>
        <p:spPr bwMode="gray">
          <a:xfrm>
            <a:off x="2568147" y="3269497"/>
            <a:ext cx="11410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1" name="Oval 27"/>
          <p:cNvSpPr>
            <a:spLocks noChangeArrowheads="1"/>
          </p:cNvSpPr>
          <p:nvPr/>
        </p:nvSpPr>
        <p:spPr bwMode="gray">
          <a:xfrm>
            <a:off x="1477351" y="1211874"/>
            <a:ext cx="1466999" cy="363948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개념 데이터 모델</a:t>
            </a:r>
          </a:p>
        </p:txBody>
      </p:sp>
      <p:cxnSp>
        <p:nvCxnSpPr>
          <p:cNvPr id="42" name="AutoShape 28"/>
          <p:cNvCxnSpPr>
            <a:cxnSpLocks noChangeShapeType="1"/>
            <a:stCxn id="41" idx="2"/>
            <a:endCxn id="23" idx="0"/>
          </p:cNvCxnSpPr>
          <p:nvPr/>
        </p:nvCxnSpPr>
        <p:spPr bwMode="gray">
          <a:xfrm flipH="1">
            <a:off x="2210850" y="1575822"/>
            <a:ext cx="1" cy="219109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43" name="Oval 27"/>
          <p:cNvSpPr>
            <a:spLocks noChangeArrowheads="1"/>
          </p:cNvSpPr>
          <p:nvPr/>
        </p:nvSpPr>
        <p:spPr bwMode="gray">
          <a:xfrm>
            <a:off x="1477351" y="4242714"/>
            <a:ext cx="1466999" cy="363948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업무 데이터 모델</a:t>
            </a:r>
          </a:p>
        </p:txBody>
      </p:sp>
      <p:cxnSp>
        <p:nvCxnSpPr>
          <p:cNvPr id="44" name="AutoShape 12"/>
          <p:cNvCxnSpPr>
            <a:cxnSpLocks noChangeShapeType="1"/>
            <a:stCxn id="24" idx="2"/>
            <a:endCxn id="43" idx="0"/>
          </p:cNvCxnSpPr>
          <p:nvPr/>
        </p:nvCxnSpPr>
        <p:spPr bwMode="gray">
          <a:xfrm>
            <a:off x="2210850" y="3964102"/>
            <a:ext cx="1" cy="278612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8704405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198">
            <a:extLst>
              <a:ext uri="{FF2B5EF4-FFF2-40B4-BE49-F238E27FC236}">
                <a16:creationId xmlns:a16="http://schemas.microsoft.com/office/drawing/2014/main" id="{5444EBCF-0B1C-4E96-B8A0-888591CE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데이터모델링의 절차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D922D-A923-4E33-9B88-E6A769F8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cxnSp>
        <p:nvCxnSpPr>
          <p:cNvPr id="122" name="AutoShape 19">
            <a:extLst>
              <a:ext uri="{FF2B5EF4-FFF2-40B4-BE49-F238E27FC236}">
                <a16:creationId xmlns:a16="http://schemas.microsoft.com/office/drawing/2014/main" id="{C1DD1AE6-6AF5-4D85-9059-75AAE5223F98}"/>
              </a:ext>
            </a:extLst>
          </p:cNvPr>
          <p:cNvCxnSpPr>
            <a:cxnSpLocks noChangeShapeType="1"/>
            <a:stCxn id="148" idx="4"/>
            <a:endCxn id="112" idx="1"/>
          </p:cNvCxnSpPr>
          <p:nvPr/>
        </p:nvCxnSpPr>
        <p:spPr bwMode="auto">
          <a:xfrm rot="16200000" flipH="1">
            <a:off x="394235" y="1886330"/>
            <a:ext cx="650213" cy="120965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AutoShape 20">
            <a:extLst>
              <a:ext uri="{FF2B5EF4-FFF2-40B4-BE49-F238E27FC236}">
                <a16:creationId xmlns:a16="http://schemas.microsoft.com/office/drawing/2014/main" id="{952C8594-2455-4F2D-84CD-C971D97C3083}"/>
              </a:ext>
            </a:extLst>
          </p:cNvPr>
          <p:cNvCxnSpPr>
            <a:cxnSpLocks noChangeShapeType="1"/>
            <a:stCxn id="149" idx="4"/>
            <a:endCxn id="113" idx="1"/>
          </p:cNvCxnSpPr>
          <p:nvPr/>
        </p:nvCxnSpPr>
        <p:spPr bwMode="auto">
          <a:xfrm rot="16200000" flipH="1">
            <a:off x="1599761" y="1885718"/>
            <a:ext cx="650213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AutoShape 21">
            <a:extLst>
              <a:ext uri="{FF2B5EF4-FFF2-40B4-BE49-F238E27FC236}">
                <a16:creationId xmlns:a16="http://schemas.microsoft.com/office/drawing/2014/main" id="{8A235AF8-7E99-4C21-BD6C-8A63AE5CBB77}"/>
              </a:ext>
            </a:extLst>
          </p:cNvPr>
          <p:cNvCxnSpPr>
            <a:cxnSpLocks noChangeShapeType="1"/>
            <a:stCxn id="150" idx="4"/>
            <a:endCxn id="115" idx="1"/>
          </p:cNvCxnSpPr>
          <p:nvPr/>
        </p:nvCxnSpPr>
        <p:spPr bwMode="auto">
          <a:xfrm rot="16200000" flipH="1">
            <a:off x="2808551" y="1881839"/>
            <a:ext cx="650213" cy="129947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AutoShape 22">
            <a:extLst>
              <a:ext uri="{FF2B5EF4-FFF2-40B4-BE49-F238E27FC236}">
                <a16:creationId xmlns:a16="http://schemas.microsoft.com/office/drawing/2014/main" id="{4627F559-D70E-4354-AD74-4E9D1D8A3FDF}"/>
              </a:ext>
            </a:extLst>
          </p:cNvPr>
          <p:cNvCxnSpPr>
            <a:cxnSpLocks noChangeShapeType="1"/>
            <a:stCxn id="151" idx="4"/>
            <a:endCxn id="119" idx="1"/>
          </p:cNvCxnSpPr>
          <p:nvPr/>
        </p:nvCxnSpPr>
        <p:spPr bwMode="auto">
          <a:xfrm rot="16200000" flipH="1">
            <a:off x="4006863" y="1883677"/>
            <a:ext cx="650213" cy="126271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AutoShape 30">
            <a:extLst>
              <a:ext uri="{FF2B5EF4-FFF2-40B4-BE49-F238E27FC236}">
                <a16:creationId xmlns:a16="http://schemas.microsoft.com/office/drawing/2014/main" id="{1B8E2DA2-B6F6-431A-8934-4E0929A27FE6}"/>
              </a:ext>
            </a:extLst>
          </p:cNvPr>
          <p:cNvCxnSpPr>
            <a:cxnSpLocks noChangeShapeType="1"/>
            <a:stCxn id="152" idx="4"/>
            <a:endCxn id="126" idx="1"/>
          </p:cNvCxnSpPr>
          <p:nvPr/>
        </p:nvCxnSpPr>
        <p:spPr bwMode="auto">
          <a:xfrm rot="16200000" flipH="1">
            <a:off x="5220145" y="1889596"/>
            <a:ext cx="650213" cy="114434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AutoShape 31">
            <a:extLst>
              <a:ext uri="{FF2B5EF4-FFF2-40B4-BE49-F238E27FC236}">
                <a16:creationId xmlns:a16="http://schemas.microsoft.com/office/drawing/2014/main" id="{DFCFA648-550E-49E9-9CA3-8A9D9F7A6B5B}"/>
              </a:ext>
            </a:extLst>
          </p:cNvPr>
          <p:cNvCxnSpPr>
            <a:cxnSpLocks noChangeShapeType="1"/>
            <a:stCxn id="153" idx="4"/>
            <a:endCxn id="128" idx="1"/>
          </p:cNvCxnSpPr>
          <p:nvPr/>
        </p:nvCxnSpPr>
        <p:spPr bwMode="auto">
          <a:xfrm rot="16200000" flipH="1">
            <a:off x="6427710" y="1886943"/>
            <a:ext cx="650213" cy="119739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AutoShape 32">
            <a:extLst>
              <a:ext uri="{FF2B5EF4-FFF2-40B4-BE49-F238E27FC236}">
                <a16:creationId xmlns:a16="http://schemas.microsoft.com/office/drawing/2014/main" id="{1E3F69FA-A4F5-4CA9-A75B-2E78F1C4FAD4}"/>
              </a:ext>
            </a:extLst>
          </p:cNvPr>
          <p:cNvCxnSpPr>
            <a:cxnSpLocks noChangeShapeType="1"/>
            <a:stCxn id="154" idx="4"/>
            <a:endCxn id="130" idx="1"/>
          </p:cNvCxnSpPr>
          <p:nvPr/>
        </p:nvCxnSpPr>
        <p:spPr bwMode="auto">
          <a:xfrm rot="16200000" flipH="1">
            <a:off x="7619561" y="1885718"/>
            <a:ext cx="650213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AutoShape 33">
            <a:extLst>
              <a:ext uri="{FF2B5EF4-FFF2-40B4-BE49-F238E27FC236}">
                <a16:creationId xmlns:a16="http://schemas.microsoft.com/office/drawing/2014/main" id="{EB47B094-AAB9-4D47-A178-8EF9F3260396}"/>
              </a:ext>
            </a:extLst>
          </p:cNvPr>
          <p:cNvCxnSpPr>
            <a:cxnSpLocks noChangeShapeType="1"/>
            <a:stCxn id="149" idx="4"/>
            <a:endCxn id="114" idx="1"/>
          </p:cNvCxnSpPr>
          <p:nvPr/>
        </p:nvCxnSpPr>
        <p:spPr bwMode="auto">
          <a:xfrm rot="16200000" flipH="1">
            <a:off x="1124303" y="2361176"/>
            <a:ext cx="1601129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AutoShape 34">
            <a:extLst>
              <a:ext uri="{FF2B5EF4-FFF2-40B4-BE49-F238E27FC236}">
                <a16:creationId xmlns:a16="http://schemas.microsoft.com/office/drawing/2014/main" id="{725FA3F4-B76D-4709-93A8-328B89DA17A6}"/>
              </a:ext>
            </a:extLst>
          </p:cNvPr>
          <p:cNvCxnSpPr>
            <a:cxnSpLocks noChangeShapeType="1"/>
            <a:stCxn id="149" idx="4"/>
            <a:endCxn id="118" idx="1"/>
          </p:cNvCxnSpPr>
          <p:nvPr/>
        </p:nvCxnSpPr>
        <p:spPr bwMode="auto">
          <a:xfrm rot="16200000" flipH="1">
            <a:off x="648845" y="2836634"/>
            <a:ext cx="2552045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AutoShape 35">
            <a:extLst>
              <a:ext uri="{FF2B5EF4-FFF2-40B4-BE49-F238E27FC236}">
                <a16:creationId xmlns:a16="http://schemas.microsoft.com/office/drawing/2014/main" id="{66F0CB1D-6A7B-493D-9FA5-A1D85FB252D3}"/>
              </a:ext>
            </a:extLst>
          </p:cNvPr>
          <p:cNvCxnSpPr>
            <a:cxnSpLocks noChangeShapeType="1"/>
            <a:stCxn id="150" idx="4"/>
            <a:endCxn id="116" idx="1"/>
          </p:cNvCxnSpPr>
          <p:nvPr/>
        </p:nvCxnSpPr>
        <p:spPr bwMode="auto">
          <a:xfrm rot="16200000" flipH="1">
            <a:off x="2333093" y="2357297"/>
            <a:ext cx="1601129" cy="129947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AutoShape 36">
            <a:extLst>
              <a:ext uri="{FF2B5EF4-FFF2-40B4-BE49-F238E27FC236}">
                <a16:creationId xmlns:a16="http://schemas.microsoft.com/office/drawing/2014/main" id="{D2C4EF9B-ABEA-4888-B628-3DEBFF857D55}"/>
              </a:ext>
            </a:extLst>
          </p:cNvPr>
          <p:cNvCxnSpPr>
            <a:cxnSpLocks noChangeShapeType="1"/>
            <a:stCxn id="150" idx="4"/>
            <a:endCxn id="117" idx="1"/>
          </p:cNvCxnSpPr>
          <p:nvPr/>
        </p:nvCxnSpPr>
        <p:spPr bwMode="auto">
          <a:xfrm rot="16200000" flipH="1">
            <a:off x="1857635" y="2832755"/>
            <a:ext cx="2552045" cy="129947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AutoShape 37">
            <a:extLst>
              <a:ext uri="{FF2B5EF4-FFF2-40B4-BE49-F238E27FC236}">
                <a16:creationId xmlns:a16="http://schemas.microsoft.com/office/drawing/2014/main" id="{E619761A-38CE-42CE-9B39-DAF513F549CC}"/>
              </a:ext>
            </a:extLst>
          </p:cNvPr>
          <p:cNvCxnSpPr>
            <a:cxnSpLocks noChangeShapeType="1"/>
            <a:stCxn id="151" idx="4"/>
            <a:endCxn id="120" idx="1"/>
          </p:cNvCxnSpPr>
          <p:nvPr/>
        </p:nvCxnSpPr>
        <p:spPr bwMode="auto">
          <a:xfrm rot="16200000" flipH="1">
            <a:off x="3531405" y="2359135"/>
            <a:ext cx="1601129" cy="126271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AutoShape 38">
            <a:extLst>
              <a:ext uri="{FF2B5EF4-FFF2-40B4-BE49-F238E27FC236}">
                <a16:creationId xmlns:a16="http://schemas.microsoft.com/office/drawing/2014/main" id="{A86E1E75-E459-4B04-BA68-22C86A6FB64C}"/>
              </a:ext>
            </a:extLst>
          </p:cNvPr>
          <p:cNvCxnSpPr>
            <a:cxnSpLocks noChangeShapeType="1"/>
            <a:stCxn id="151" idx="4"/>
            <a:endCxn id="121" idx="1"/>
          </p:cNvCxnSpPr>
          <p:nvPr/>
        </p:nvCxnSpPr>
        <p:spPr bwMode="auto">
          <a:xfrm rot="16200000" flipH="1">
            <a:off x="3055947" y="2834593"/>
            <a:ext cx="2552045" cy="126271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AutoShape 39">
            <a:extLst>
              <a:ext uri="{FF2B5EF4-FFF2-40B4-BE49-F238E27FC236}">
                <a16:creationId xmlns:a16="http://schemas.microsoft.com/office/drawing/2014/main" id="{EB7EB7EA-DE40-4E0F-A587-8EA423D8B5B7}"/>
              </a:ext>
            </a:extLst>
          </p:cNvPr>
          <p:cNvCxnSpPr>
            <a:cxnSpLocks noChangeShapeType="1"/>
            <a:stCxn id="152" idx="4"/>
            <a:endCxn id="127" idx="1"/>
          </p:cNvCxnSpPr>
          <p:nvPr/>
        </p:nvCxnSpPr>
        <p:spPr bwMode="auto">
          <a:xfrm rot="16200000" flipH="1">
            <a:off x="4744687" y="2365054"/>
            <a:ext cx="1601129" cy="114434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AutoShape 40">
            <a:extLst>
              <a:ext uri="{FF2B5EF4-FFF2-40B4-BE49-F238E27FC236}">
                <a16:creationId xmlns:a16="http://schemas.microsoft.com/office/drawing/2014/main" id="{24AD29EB-0A22-4F46-BDDD-7306FB1C501A}"/>
              </a:ext>
            </a:extLst>
          </p:cNvPr>
          <p:cNvCxnSpPr>
            <a:cxnSpLocks noChangeShapeType="1"/>
            <a:stCxn id="153" idx="4"/>
            <a:endCxn id="129" idx="1"/>
          </p:cNvCxnSpPr>
          <p:nvPr/>
        </p:nvCxnSpPr>
        <p:spPr bwMode="auto">
          <a:xfrm rot="16200000" flipH="1">
            <a:off x="5952252" y="2362401"/>
            <a:ext cx="1601129" cy="119739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AutoShape 41">
            <a:extLst>
              <a:ext uri="{FF2B5EF4-FFF2-40B4-BE49-F238E27FC236}">
                <a16:creationId xmlns:a16="http://schemas.microsoft.com/office/drawing/2014/main" id="{4F595907-58F9-4DFC-B3D5-2ED839A489F6}"/>
              </a:ext>
            </a:extLst>
          </p:cNvPr>
          <p:cNvCxnSpPr>
            <a:cxnSpLocks noChangeShapeType="1"/>
            <a:stCxn id="154" idx="4"/>
            <a:endCxn id="131" idx="1"/>
          </p:cNvCxnSpPr>
          <p:nvPr/>
        </p:nvCxnSpPr>
        <p:spPr bwMode="auto">
          <a:xfrm rot="16200000" flipH="1">
            <a:off x="7144103" y="2361176"/>
            <a:ext cx="1601129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AutoShape 42">
            <a:extLst>
              <a:ext uri="{FF2B5EF4-FFF2-40B4-BE49-F238E27FC236}">
                <a16:creationId xmlns:a16="http://schemas.microsoft.com/office/drawing/2014/main" id="{D32B8628-7687-498F-939E-D12A79FC3B90}"/>
              </a:ext>
            </a:extLst>
          </p:cNvPr>
          <p:cNvCxnSpPr>
            <a:cxnSpLocks noChangeShapeType="1"/>
            <a:stCxn id="154" idx="4"/>
            <a:endCxn id="132" idx="1"/>
          </p:cNvCxnSpPr>
          <p:nvPr/>
        </p:nvCxnSpPr>
        <p:spPr bwMode="auto">
          <a:xfrm rot="16200000" flipH="1">
            <a:off x="6668645" y="2836634"/>
            <a:ext cx="2552045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AutoShape 44">
            <a:extLst>
              <a:ext uri="{FF2B5EF4-FFF2-40B4-BE49-F238E27FC236}">
                <a16:creationId xmlns:a16="http://schemas.microsoft.com/office/drawing/2014/main" id="{C83067CE-3CA1-40AF-985B-EF7582E693AE}"/>
              </a:ext>
            </a:extLst>
          </p:cNvPr>
          <p:cNvCxnSpPr>
            <a:cxnSpLocks noChangeShapeType="1"/>
            <a:stCxn id="148" idx="4"/>
            <a:endCxn id="146" idx="1"/>
          </p:cNvCxnSpPr>
          <p:nvPr/>
        </p:nvCxnSpPr>
        <p:spPr bwMode="auto">
          <a:xfrm rot="16200000" flipH="1">
            <a:off x="-81223" y="2361788"/>
            <a:ext cx="1601129" cy="120965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" name="Oval 45">
            <a:extLst>
              <a:ext uri="{FF2B5EF4-FFF2-40B4-BE49-F238E27FC236}">
                <a16:creationId xmlns:a16="http://schemas.microsoft.com/office/drawing/2014/main" id="{3083C88D-0AB4-40E8-8C3C-0B954B684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주제영역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49" name="Oval 46">
            <a:extLst>
              <a:ext uri="{FF2B5EF4-FFF2-40B4-BE49-F238E27FC236}">
                <a16:creationId xmlns:a16="http://schemas.microsoft.com/office/drawing/2014/main" id="{C0D2A07C-6B97-4DBC-BF3B-613E78B06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0" name="Oval 47">
            <a:extLst>
              <a:ext uri="{FF2B5EF4-FFF2-40B4-BE49-F238E27FC236}">
                <a16:creationId xmlns:a16="http://schemas.microsoft.com/office/drawing/2014/main" id="{B0AA7814-D13A-46D1-908B-94C6C2007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37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1" name="Oval 48">
            <a:extLst>
              <a:ext uri="{FF2B5EF4-FFF2-40B4-BE49-F238E27FC236}">
                <a16:creationId xmlns:a16="http://schemas.microsoft.com/office/drawing/2014/main" id="{8766A2AD-8175-4043-9CA3-D592BFC6C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287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2" name="Oval 49">
            <a:extLst>
              <a:ext uri="{FF2B5EF4-FFF2-40B4-BE49-F238E27FC236}">
                <a16:creationId xmlns:a16="http://schemas.microsoft.com/office/drawing/2014/main" id="{9DB0901F-B902-4D83-BC9B-C5AB939F5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7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업무규칙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3" name="Oval 50">
            <a:extLst>
              <a:ext uri="{FF2B5EF4-FFF2-40B4-BE49-F238E27FC236}">
                <a16:creationId xmlns:a16="http://schemas.microsoft.com/office/drawing/2014/main" id="{005E9554-FE03-478B-BAD8-925E705E9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이력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154" name="Oval 51">
            <a:extLst>
              <a:ext uri="{FF2B5EF4-FFF2-40B4-BE49-F238E27FC236}">
                <a16:creationId xmlns:a16="http://schemas.microsoft.com/office/drawing/2014/main" id="{537E874F-5AA6-4AE4-95AE-43D008DD9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320" name="화살표: 갈매기형 수장 319">
            <a:extLst>
              <a:ext uri="{FF2B5EF4-FFF2-40B4-BE49-F238E27FC236}">
                <a16:creationId xmlns:a16="http://schemas.microsoft.com/office/drawing/2014/main" id="{5B72DB35-B0F3-4A66-BD59-CA129574F3C3}"/>
              </a:ext>
            </a:extLst>
          </p:cNvPr>
          <p:cNvSpPr/>
          <p:nvPr/>
        </p:nvSpPr>
        <p:spPr bwMode="gray">
          <a:xfrm>
            <a:off x="1193037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1" name="화살표: 갈매기형 수장 320">
            <a:extLst>
              <a:ext uri="{FF2B5EF4-FFF2-40B4-BE49-F238E27FC236}">
                <a16:creationId xmlns:a16="http://schemas.microsoft.com/office/drawing/2014/main" id="{8FC5C8E5-E24C-41AA-B31D-D4084C989D95}"/>
              </a:ext>
            </a:extLst>
          </p:cNvPr>
          <p:cNvSpPr/>
          <p:nvPr/>
        </p:nvSpPr>
        <p:spPr bwMode="gray">
          <a:xfrm>
            <a:off x="2395599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2" name="화살표: 갈매기형 수장 321">
            <a:extLst>
              <a:ext uri="{FF2B5EF4-FFF2-40B4-BE49-F238E27FC236}">
                <a16:creationId xmlns:a16="http://schemas.microsoft.com/office/drawing/2014/main" id="{19CF42FA-E2ED-4F85-82DC-68A9B0305F43}"/>
              </a:ext>
            </a:extLst>
          </p:cNvPr>
          <p:cNvSpPr/>
          <p:nvPr/>
        </p:nvSpPr>
        <p:spPr bwMode="gray">
          <a:xfrm>
            <a:off x="3615180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3" name="화살표: 갈매기형 수장 322">
            <a:extLst>
              <a:ext uri="{FF2B5EF4-FFF2-40B4-BE49-F238E27FC236}">
                <a16:creationId xmlns:a16="http://schemas.microsoft.com/office/drawing/2014/main" id="{22077E15-4F9F-4AF0-AA6A-E6B7C9D65F7B}"/>
              </a:ext>
            </a:extLst>
          </p:cNvPr>
          <p:cNvSpPr/>
          <p:nvPr/>
        </p:nvSpPr>
        <p:spPr bwMode="gray">
          <a:xfrm>
            <a:off x="4822046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4" name="화살표: 갈매기형 수장 323">
            <a:extLst>
              <a:ext uri="{FF2B5EF4-FFF2-40B4-BE49-F238E27FC236}">
                <a16:creationId xmlns:a16="http://schemas.microsoft.com/office/drawing/2014/main" id="{C76CDDCB-D275-4EFE-8690-BAC03A68B4B9}"/>
              </a:ext>
            </a:extLst>
          </p:cNvPr>
          <p:cNvSpPr/>
          <p:nvPr/>
        </p:nvSpPr>
        <p:spPr bwMode="gray">
          <a:xfrm>
            <a:off x="6032149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5" name="화살표: 갈매기형 수장 324">
            <a:extLst>
              <a:ext uri="{FF2B5EF4-FFF2-40B4-BE49-F238E27FC236}">
                <a16:creationId xmlns:a16="http://schemas.microsoft.com/office/drawing/2014/main" id="{D33FEC30-0A15-4ACE-B674-0A4DC569D9C1}"/>
              </a:ext>
            </a:extLst>
          </p:cNvPr>
          <p:cNvSpPr/>
          <p:nvPr/>
        </p:nvSpPr>
        <p:spPr bwMode="gray">
          <a:xfrm>
            <a:off x="7225966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AutoShape 9">
            <a:extLst>
              <a:ext uri="{FF2B5EF4-FFF2-40B4-BE49-F238E27FC236}">
                <a16:creationId xmlns:a16="http://schemas.microsoft.com/office/drawing/2014/main" id="{54EC63CF-67A7-4A58-9432-982E50675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24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주제영역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13" name="AutoShape 10">
            <a:extLst>
              <a:ext uri="{FF2B5EF4-FFF2-40B4-BE49-F238E27FC236}">
                <a16:creationId xmlns:a16="http://schemas.microsoft.com/office/drawing/2014/main" id="{7B2685FC-AF51-4FCC-B02C-DE154C6A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2" y="1901026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14" name="AutoShape 11">
            <a:extLst>
              <a:ext uri="{FF2B5EF4-FFF2-40B4-BE49-F238E27FC236}">
                <a16:creationId xmlns:a16="http://schemas.microsoft.com/office/drawing/2014/main" id="{1CA10343-1A3E-4F90-86C4-E5D0D1CBA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2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  <p:sp>
        <p:nvSpPr>
          <p:cNvPr id="115" name="AutoShape 12">
            <a:extLst>
              <a:ext uri="{FF2B5EF4-FFF2-40B4-BE49-F238E27FC236}">
                <a16:creationId xmlns:a16="http://schemas.microsoft.com/office/drawing/2014/main" id="{4EDD5C13-D975-42B0-A388-D79933553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631" y="1901026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16" name="AutoShape 13">
            <a:extLst>
              <a:ext uri="{FF2B5EF4-FFF2-40B4-BE49-F238E27FC236}">
                <a16:creationId xmlns:a16="http://schemas.microsoft.com/office/drawing/2014/main" id="{544CFFA0-5FE2-4939-936D-C327B5CD6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631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  <p:sp>
        <p:nvSpPr>
          <p:cNvPr id="117" name="AutoShape 14">
            <a:extLst>
              <a:ext uri="{FF2B5EF4-FFF2-40B4-BE49-F238E27FC236}">
                <a16:creationId xmlns:a16="http://schemas.microsoft.com/office/drawing/2014/main" id="{D0CC7C0E-BFEF-49A3-A1A5-60CD16141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631" y="3802858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118" name="AutoShape 15">
            <a:extLst>
              <a:ext uri="{FF2B5EF4-FFF2-40B4-BE49-F238E27FC236}">
                <a16:creationId xmlns:a16="http://schemas.microsoft.com/office/drawing/2014/main" id="{78080174-3428-4E28-97F5-BCA2AEFA7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2" y="3802858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19" name="AutoShape 16">
            <a:extLst>
              <a:ext uri="{FF2B5EF4-FFF2-40B4-BE49-F238E27FC236}">
                <a16:creationId xmlns:a16="http://schemas.microsoft.com/office/drawing/2014/main" id="{E0C28ED5-7745-49E6-8BF1-6EED4B1D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105" y="1901026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20" name="AutoShape 17">
            <a:extLst>
              <a:ext uri="{FF2B5EF4-FFF2-40B4-BE49-F238E27FC236}">
                <a16:creationId xmlns:a16="http://schemas.microsoft.com/office/drawing/2014/main" id="{12487395-D819-4072-BB1E-01F5B83BA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105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  <p:sp>
        <p:nvSpPr>
          <p:cNvPr id="121" name="AutoShape 18">
            <a:extLst>
              <a:ext uri="{FF2B5EF4-FFF2-40B4-BE49-F238E27FC236}">
                <a16:creationId xmlns:a16="http://schemas.microsoft.com/office/drawing/2014/main" id="{53F095B4-C937-4B10-A32E-F3D7B677F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105" y="3802858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특수유형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26" name="AutoShape 23">
            <a:extLst>
              <a:ext uri="{FF2B5EF4-FFF2-40B4-BE49-F238E27FC236}">
                <a16:creationId xmlns:a16="http://schemas.microsoft.com/office/drawing/2014/main" id="{02E0D539-02DF-44F3-A636-F9BE04444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468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업무규칙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27" name="AutoShape 24">
            <a:extLst>
              <a:ext uri="{FF2B5EF4-FFF2-40B4-BE49-F238E27FC236}">
                <a16:creationId xmlns:a16="http://schemas.microsoft.com/office/drawing/2014/main" id="{F0A24A1A-91F8-4320-A2EA-3019528F3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468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업무규칙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28" name="AutoShape 25">
            <a:extLst>
              <a:ext uri="{FF2B5EF4-FFF2-40B4-BE49-F238E27FC236}">
                <a16:creationId xmlns:a16="http://schemas.microsoft.com/office/drawing/2014/main" id="{3979CA6E-A014-4157-AEC4-77E44C9FB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686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129" name="AutoShape 26">
            <a:extLst>
              <a:ext uri="{FF2B5EF4-FFF2-40B4-BE49-F238E27FC236}">
                <a16:creationId xmlns:a16="http://schemas.microsoft.com/office/drawing/2014/main" id="{AB367F8C-9076-4FCC-BDB7-6C2865F99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686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130" name="AutoShape 27">
            <a:extLst>
              <a:ext uri="{FF2B5EF4-FFF2-40B4-BE49-F238E27FC236}">
                <a16:creationId xmlns:a16="http://schemas.microsoft.com/office/drawing/2014/main" id="{35E771C4-8451-4B43-979F-8725AEDD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2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수평적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131" name="AutoShape 28">
            <a:extLst>
              <a:ext uri="{FF2B5EF4-FFF2-40B4-BE49-F238E27FC236}">
                <a16:creationId xmlns:a16="http://schemas.microsoft.com/office/drawing/2014/main" id="{43FB8ECD-5AED-4511-B91C-2E50651C4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2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수직적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132" name="AutoShape 29">
            <a:extLst>
              <a:ext uri="{FF2B5EF4-FFF2-40B4-BE49-F238E27FC236}">
                <a16:creationId xmlns:a16="http://schemas.microsoft.com/office/drawing/2014/main" id="{83F1237B-4E96-47A1-AD65-39B86A07D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2" y="3802858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146" name="AutoShape 43">
            <a:extLst>
              <a:ext uri="{FF2B5EF4-FFF2-40B4-BE49-F238E27FC236}">
                <a16:creationId xmlns:a16="http://schemas.microsoft.com/office/drawing/2014/main" id="{D879905F-5062-4AAE-A6ED-87FBFC202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24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주제영역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</p:spTree>
    <p:extLst>
      <p:ext uri="{BB962C8B-B14F-4D97-AF65-F5344CB8AC3E}">
        <p14:creationId xmlns:p14="http://schemas.microsoft.com/office/powerpoint/2010/main" val="373019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202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구성요소 및 개념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2048959" cy="16619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</a:t>
            </a:r>
            <a:r>
              <a:rPr kumimoji="0"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</a:t>
            </a:r>
            <a:r>
              <a:rPr kumimoji="0" lang="en-US" altLang="ko-KR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(Entity)</a:t>
            </a:r>
            <a:endParaRPr kumimoji="0" lang="ko-KR" altLang="en-US" sz="1200" b="1" i="0" u="none" strike="noStrike" kern="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2.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관계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(Relationship)</a:t>
            </a:r>
            <a:endParaRPr kumimoji="0" lang="en-US" altLang="ko-KR" sz="1200" b="1" i="0" u="none" strike="noStrike" kern="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3.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속성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(Attribute)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4.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식별자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(key)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5.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주제영역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(Subject Area)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6.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표현방법 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(Notation)</a:t>
            </a:r>
          </a:p>
        </p:txBody>
      </p:sp>
    </p:spTree>
    <p:extLst>
      <p:ext uri="{BB962C8B-B14F-4D97-AF65-F5344CB8AC3E}">
        <p14:creationId xmlns:p14="http://schemas.microsoft.com/office/powerpoint/2010/main" val="351934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dirty="0"/>
              <a:t>(Entity)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119938839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D2CE9260-E8D8-430B-9325-1814CC3AA00F}"/>
              </a:ext>
            </a:extLst>
          </p:cNvPr>
          <p:cNvSpPr txBox="1">
            <a:spLocks/>
          </p:cNvSpPr>
          <p:nvPr/>
        </p:nvSpPr>
        <p:spPr>
          <a:xfrm>
            <a:off x="2961112" y="2571750"/>
            <a:ext cx="3995948" cy="1226554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작업절차 및 기본기법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5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en-US" altLang="ko-KR" sz="2000" dirty="0">
                <a:latin typeface="+mn-ea"/>
                <a:ea typeface="+mn-ea"/>
              </a:rPr>
              <a:t>2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(4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D8912A-4AB7-432F-A9E0-A186355E8593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(2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559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7460AC-2549-4A1E-A358-7F736470DECC}"/>
              </a:ext>
            </a:extLst>
          </p:cNvPr>
          <p:cNvGrpSpPr/>
          <p:nvPr/>
        </p:nvGrpSpPr>
        <p:grpSpPr>
          <a:xfrm>
            <a:off x="3459126" y="1227470"/>
            <a:ext cx="5543107" cy="3365823"/>
            <a:chOff x="4161772" y="1594883"/>
            <a:chExt cx="4841358" cy="301283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C1A4D8-49EE-4781-A1FB-E5554F614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0" t="6891" r="2016" b="1326"/>
            <a:stretch/>
          </p:blipFill>
          <p:spPr>
            <a:xfrm>
              <a:off x="4610456" y="1594883"/>
              <a:ext cx="4247824" cy="3012833"/>
            </a:xfrm>
            <a:prstGeom prst="rect">
              <a:avLst/>
            </a:prstGeom>
            <a:effectLst>
              <a:softEdge rad="635000"/>
            </a:effec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747A556-F685-40D0-9A56-BA3B305C8694}"/>
                </a:ext>
              </a:extLst>
            </p:cNvPr>
            <p:cNvSpPr/>
            <p:nvPr/>
          </p:nvSpPr>
          <p:spPr bwMode="gray">
            <a:xfrm>
              <a:off x="4161772" y="2777865"/>
              <a:ext cx="4841358" cy="3036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 rtlCol="0" anchor="ctr">
              <a:sp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7615A370-F8B2-4833-9782-F552B830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- Relationship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D266-6788-41F8-93DF-7B8BF624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D1AD3C-B3DB-456F-B494-72C9D87F32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개체들을 관계 중심으로 기술하는 이론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709F4-A349-487B-B0E5-1C0C13623F52}"/>
              </a:ext>
            </a:extLst>
          </p:cNvPr>
          <p:cNvSpPr txBox="1"/>
          <p:nvPr/>
        </p:nvSpPr>
        <p:spPr>
          <a:xfrm>
            <a:off x="214282" y="1519897"/>
            <a:ext cx="6191693" cy="171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marR="0" lvl="0" indent="-269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맑은 고딕" panose="020B0503020000020004" pitchFamily="50" charset="-127"/>
              <a:buChar char="■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關係</a:t>
            </a: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688975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둘 이상의 사람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사물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현상 따위가 서로 관련을 맺거나 관련이 있음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또는 그런 관련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688975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어떤 방면이나 영역에 관련을 맺고 있음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또는 그 방면이나 영역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688975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남녀 간에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035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446161-CB30-4CBF-8010-14F0CAE7A4D6}"/>
              </a:ext>
            </a:extLst>
          </p:cNvPr>
          <p:cNvGrpSpPr/>
          <p:nvPr/>
        </p:nvGrpSpPr>
        <p:grpSpPr>
          <a:xfrm>
            <a:off x="4954774" y="1026831"/>
            <a:ext cx="4026194" cy="3703983"/>
            <a:chOff x="5117806" y="1259259"/>
            <a:chExt cx="4026194" cy="37039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55BCC9-4292-4EF9-8577-71AA26F90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4" t="7044" r="6516"/>
            <a:stretch/>
          </p:blipFill>
          <p:spPr>
            <a:xfrm>
              <a:off x="6639619" y="1650950"/>
              <a:ext cx="2218661" cy="295676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F300C70-91C7-43A6-A5ED-87CAF2916827}"/>
                </a:ext>
              </a:extLst>
            </p:cNvPr>
            <p:cNvGrpSpPr/>
            <p:nvPr/>
          </p:nvGrpSpPr>
          <p:grpSpPr>
            <a:xfrm>
              <a:off x="5117806" y="1259259"/>
              <a:ext cx="4026194" cy="3703983"/>
              <a:chOff x="2877881" y="1616562"/>
              <a:chExt cx="4026194" cy="3703983"/>
            </a:xfrm>
          </p:grpSpPr>
          <p:pic>
            <p:nvPicPr>
              <p:cNvPr id="6146" name="Picture 2" descr="Peter Chen">
                <a:extLst>
                  <a:ext uri="{FF2B5EF4-FFF2-40B4-BE49-F238E27FC236}">
                    <a16:creationId xmlns:a16="http://schemas.microsoft.com/office/drawing/2014/main" id="{C712A1FA-C144-4AA0-9205-789FBA691A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7858" y="2454127"/>
                <a:ext cx="1000789" cy="100078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4429999-C9B7-46BC-889F-27DE4632674F}"/>
                  </a:ext>
                </a:extLst>
              </p:cNvPr>
              <p:cNvSpPr/>
              <p:nvPr/>
            </p:nvSpPr>
            <p:spPr bwMode="gray">
              <a:xfrm>
                <a:off x="2877881" y="1616562"/>
                <a:ext cx="4026194" cy="3703983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ED35EAD8-5C73-487C-AB5C-861ABF8B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- Relationship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12A48-9A79-420D-8BF2-5DE63BD9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5D584B61-8D7C-4E58-A49E-24BFAEB9F723}" type="slidenum">
              <a:rPr lang="en-US" altLang="ko-KR" smtClean="0"/>
              <a:pPr>
                <a:defRPr/>
              </a:pPr>
              <a:t>21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5FAEF6A-0BDF-4201-8371-8163727394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피터 첸 </a:t>
            </a:r>
            <a:r>
              <a:rPr lang="en-US" altLang="ko-KR" dirty="0"/>
              <a:t>(</a:t>
            </a:r>
            <a:r>
              <a:rPr lang="en-US" altLang="ko-KR" spc="-150" dirty="0"/>
              <a:t>Dr. Peter Pin-Shan Chen, </a:t>
            </a:r>
            <a:r>
              <a:rPr lang="ko-KR" altLang="en-US" spc="-150" dirty="0"/>
              <a:t>陳品山</a:t>
            </a:r>
            <a:r>
              <a:rPr lang="en-US" altLang="ko-KR" spc="-150" dirty="0"/>
              <a:t>, 1947</a:t>
            </a:r>
            <a:r>
              <a:rPr lang="ko-KR" altLang="en-US" spc="-150" dirty="0"/>
              <a:t>년 </a:t>
            </a:r>
            <a:r>
              <a:rPr lang="en-US" altLang="ko-KR" spc="-150" dirty="0"/>
              <a:t>1</a:t>
            </a:r>
            <a:r>
              <a:rPr lang="ko-KR" altLang="en-US" spc="-150" dirty="0"/>
              <a:t>월 </a:t>
            </a:r>
            <a:r>
              <a:rPr lang="en-US" altLang="ko-KR" spc="-150" dirty="0"/>
              <a:t>3</a:t>
            </a:r>
            <a:r>
              <a:rPr lang="ko-KR" altLang="en-US" spc="-150" dirty="0"/>
              <a:t>일</a:t>
            </a:r>
            <a:r>
              <a:rPr lang="en-US" altLang="ko-KR" spc="-150" dirty="0"/>
              <a:t>~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분야 </a:t>
            </a:r>
            <a:r>
              <a:rPr lang="en-US" altLang="ko-KR" dirty="0"/>
              <a:t>: </a:t>
            </a:r>
            <a:r>
              <a:rPr lang="ko-KR" altLang="en-US" dirty="0"/>
              <a:t>컴퓨터 과학</a:t>
            </a:r>
          </a:p>
          <a:p>
            <a:pPr lvl="1"/>
            <a:r>
              <a:rPr lang="ko-KR" altLang="en-US" dirty="0"/>
              <a:t>수상 </a:t>
            </a:r>
            <a:r>
              <a:rPr lang="en-US" altLang="ko-KR" dirty="0"/>
              <a:t>: ACM - AAAI Allen Newell Award, </a:t>
            </a:r>
            <a:r>
              <a:rPr lang="ko-KR" altLang="en-US" dirty="0"/>
              <a:t>해리 </a:t>
            </a:r>
            <a:r>
              <a:rPr lang="en-US" altLang="ko-KR" dirty="0"/>
              <a:t>H. </a:t>
            </a:r>
            <a:r>
              <a:rPr lang="ko-KR" altLang="en-US" dirty="0"/>
              <a:t>구드 기념상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  <a:p>
            <a:pPr lvl="1"/>
            <a:r>
              <a:rPr lang="ko-KR" altLang="en-US" dirty="0"/>
              <a:t>엔티티 관계 모델의 창작자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 루이지애나 주립 대학교 컴퓨터 과학과의 </a:t>
            </a:r>
            <a:r>
              <a:rPr lang="en-US" altLang="ko-KR" dirty="0"/>
              <a:t>M. J. Foster Distinguished Chair </a:t>
            </a:r>
            <a:r>
              <a:rPr lang="ko-KR" altLang="en-US" dirty="0"/>
              <a:t>교수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1976</a:t>
            </a:r>
            <a:r>
              <a:rPr lang="ko-KR" altLang="en-US" dirty="0"/>
              <a:t>년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   『The Entity Relationship Model – Toward A Unified View of Data』</a:t>
            </a:r>
          </a:p>
          <a:p>
            <a:pPr lvl="1"/>
            <a:r>
              <a:rPr lang="ko-KR" altLang="en-US" dirty="0"/>
              <a:t>컴퓨터 소프트웨어 분야에서 가장 많이 인용되는 논문 중 하나</a:t>
            </a:r>
            <a:endParaRPr lang="en-US" altLang="ko-KR" dirty="0"/>
          </a:p>
          <a:p>
            <a:pPr lvl="1"/>
            <a:r>
              <a:rPr lang="ko-KR" altLang="en-US" dirty="0"/>
              <a:t>컴퓨터과학 분야에서 가장 많은 영향을 미친 </a:t>
            </a:r>
            <a:r>
              <a:rPr lang="en-US" altLang="ko-KR" dirty="0"/>
              <a:t>38</a:t>
            </a:r>
            <a:r>
              <a:rPr lang="ko-KR" altLang="en-US" dirty="0"/>
              <a:t>개의 논문에 선정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B0F871-07E4-4729-ACB7-1BD97E706708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A5C2B7-C98B-4E28-B79C-4555B9644F78}"/>
              </a:ext>
            </a:extLst>
          </p:cNvPr>
          <p:cNvGrpSpPr/>
          <p:nvPr/>
        </p:nvGrpSpPr>
        <p:grpSpPr>
          <a:xfrm>
            <a:off x="1886333" y="768211"/>
            <a:ext cx="5406376" cy="4326856"/>
            <a:chOff x="1886333" y="768211"/>
            <a:chExt cx="5406376" cy="43268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A86950-266A-497A-BBC9-51A4D0123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4" t="7044" r="6517" b="32651"/>
            <a:stretch/>
          </p:blipFill>
          <p:spPr>
            <a:xfrm>
              <a:off x="1886333" y="768211"/>
              <a:ext cx="5004627" cy="4326856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7" name="Picture 2" descr="Peter Chen">
              <a:extLst>
                <a:ext uri="{FF2B5EF4-FFF2-40B4-BE49-F238E27FC236}">
                  <a16:creationId xmlns:a16="http://schemas.microsoft.com/office/drawing/2014/main" id="{A809AFD6-171A-406C-97CD-897D5E33A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920" y="999748"/>
              <a:ext cx="1000789" cy="100078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871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357A25B-DA49-984A-93D3-9185830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전문용어의</a:t>
            </a:r>
            <a:r>
              <a:rPr lang="en-US" altLang="ko-KR" dirty="0"/>
              <a:t> </a:t>
            </a:r>
            <a:r>
              <a:rPr lang="ko-KR" altLang="en-US" dirty="0"/>
              <a:t>필요성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04AA1-449E-BC40-96D2-B521A1E1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56C3EBE-B833-8F42-BA5C-4C8189A29E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Entity, Entity Occurrence, Attribute, Cardinality, Relation, Normalization, Sub-Type</a:t>
            </a:r>
          </a:p>
          <a:p>
            <a:pPr marL="0" indent="0">
              <a:buNone/>
            </a:pPr>
            <a:r>
              <a:rPr lang="ko-KR" altLang="en-US" dirty="0"/>
              <a:t>    엔티티</a:t>
            </a:r>
            <a:r>
              <a:rPr lang="en-US" altLang="ko-KR" dirty="0"/>
              <a:t>, </a:t>
            </a:r>
            <a:r>
              <a:rPr lang="ko-KR" altLang="en-US" dirty="0"/>
              <a:t>엔티티 어커런스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기수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정규화</a:t>
            </a:r>
            <a:r>
              <a:rPr lang="en-US" altLang="ko-KR" dirty="0"/>
              <a:t>, </a:t>
            </a:r>
            <a:r>
              <a:rPr lang="ko-KR" altLang="en-US" dirty="0"/>
              <a:t>하위유형</a:t>
            </a:r>
            <a:r>
              <a:rPr lang="en-US" altLang="ko-KR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D6B2E-4C40-4DC3-BD47-AD8DC0E15F24}"/>
              </a:ext>
            </a:extLst>
          </p:cNvPr>
          <p:cNvSpPr txBox="1"/>
          <p:nvPr/>
        </p:nvSpPr>
        <p:spPr>
          <a:xfrm>
            <a:off x="4036802" y="3324245"/>
            <a:ext cx="5127979" cy="115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720000" anchor="ctr">
            <a:noAutofit/>
          </a:bodyPr>
          <a:lstStyle/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en-US" altLang="ko-KR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“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내가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단어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를 사용할 때</a:t>
            </a:r>
            <a:r>
              <a:rPr kumimoji="0" lang="en-US" altLang="ko-KR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그 단어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는 더도 덜도 아닌</a:t>
            </a:r>
            <a:endParaRPr kumimoji="0" lang="en-US" altLang="ko-KR" sz="2000" b="1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딱 내가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선택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한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의미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만을 뜻하는 거야“</a:t>
            </a:r>
            <a:endParaRPr kumimoji="0" lang="en-US" altLang="ko-KR" sz="2000" b="1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marR="0" lv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endParaRPr kumimoji="0" lang="en-US" altLang="ko-KR" sz="1000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R="0" lv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en-US" altLang="ko-KR" sz="100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- &lt;</a:t>
            </a:r>
            <a:r>
              <a:rPr kumimoji="0" lang="ko-KR" altLang="en-US" sz="1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거울 나라의 앨리스</a:t>
            </a:r>
            <a:r>
              <a:rPr kumimoji="0" lang="en-US" altLang="ko-KR" sz="100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</a:t>
            </a:r>
            <a:r>
              <a:rPr kumimoji="0" lang="ko-KR" altLang="en-US" sz="100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험프티 덤프티의 대사</a:t>
            </a:r>
            <a:r>
              <a:rPr kumimoji="0" lang="ko-KR" altLang="en-US" sz="105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中</a:t>
            </a:r>
            <a:endParaRPr lang="ko-KR" altLang="en-US" sz="105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AB1FD-6DA5-460C-A04A-A42D5D48B36C}"/>
              </a:ext>
            </a:extLst>
          </p:cNvPr>
          <p:cNvSpPr txBox="1"/>
          <p:nvPr/>
        </p:nvSpPr>
        <p:spPr>
          <a:xfrm>
            <a:off x="212097" y="1581378"/>
            <a:ext cx="5465689" cy="138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marR="0" lvl="0" indent="-269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맑은 고딕" panose="020B0503020000020004" pitchFamily="50" charset="-127"/>
              <a:buChar char="■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알쓸신잡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아두면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쓸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비한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잡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학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marR="0" lvl="1" indent="-2143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모델에 대한 개념과 의견들을 정의하고 표현할 수 있다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560388" marR="0" lvl="1" indent="-2143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설계 프로세스 자체를 정의하고 표현할 수 있다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560388" marR="0" lvl="1" indent="-2143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논리영역은 물론 물리영역의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DBMS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까지 언제나 사용된다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82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F8739E-7F36-404B-AE6E-D1CC288F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모델의</a:t>
            </a:r>
            <a:r>
              <a:rPr lang="en-US" altLang="ko-KR" dirty="0"/>
              <a:t> 3</a:t>
            </a:r>
            <a:r>
              <a:rPr lang="ko-KR" altLang="en-US" dirty="0"/>
              <a:t>요소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94C8CB-2639-7A4D-8D1F-6C44A31C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9E173CC-35F0-4984-A656-67FEB93CA7C5}"/>
              </a:ext>
            </a:extLst>
          </p:cNvPr>
          <p:cNvSpPr/>
          <p:nvPr/>
        </p:nvSpPr>
        <p:spPr bwMode="gray">
          <a:xfrm>
            <a:off x="3126595" y="963463"/>
            <a:ext cx="2819372" cy="20728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5B8EC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endParaRPr lang="ko-KR" altLang="en-US" sz="2400" b="1" dirty="0">
              <a:solidFill>
                <a:srgbClr val="5B8EC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3CE2300-A6A6-4932-A37D-AF0BDEEEF178}"/>
              </a:ext>
            </a:extLst>
          </p:cNvPr>
          <p:cNvSpPr/>
          <p:nvPr/>
        </p:nvSpPr>
        <p:spPr bwMode="gray">
          <a:xfrm>
            <a:off x="1935977" y="2276149"/>
            <a:ext cx="2819372" cy="20728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accent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endParaRPr lang="ko-KR" altLang="en-US" sz="2400" b="1" dirty="0">
              <a:solidFill>
                <a:schemeClr val="accent2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B794E9-6D44-4C21-803C-01AF0CC53DEA}"/>
              </a:ext>
            </a:extLst>
          </p:cNvPr>
          <p:cNvSpPr/>
          <p:nvPr/>
        </p:nvSpPr>
        <p:spPr bwMode="gray">
          <a:xfrm>
            <a:off x="4317213" y="2345650"/>
            <a:ext cx="2819372" cy="20728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accent3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Attribute</a:t>
            </a:r>
            <a:endParaRPr lang="ko-KR" altLang="en-US" sz="2400" b="1" dirty="0">
              <a:solidFill>
                <a:schemeClr val="accent3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72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8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정의 </a:t>
            </a:r>
            <a:r>
              <a:rPr lang="en-US" altLang="ko-KR" b="0" dirty="0"/>
              <a:t>(1/3)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BCAA91-30CE-4899-BE74-470DE379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100" name="내용 개체 틀 9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</a:p>
          <a:p>
            <a:pPr lvl="1"/>
            <a:r>
              <a:rPr lang="ko-KR" altLang="en-US" dirty="0"/>
              <a:t>해당 조직이 업무를 수행하는데 있어 기록관리가 요구되는 유형 무형의 것</a:t>
            </a:r>
            <a:r>
              <a:rPr lang="en-US" altLang="ko-KR" dirty="0"/>
              <a:t>(</a:t>
            </a:r>
            <a:r>
              <a:rPr lang="ko-KR" altLang="en-US" dirty="0"/>
              <a:t>사물</a:t>
            </a:r>
            <a:r>
              <a:rPr lang="en-US" altLang="ko-KR" dirty="0"/>
              <a:t>)</a:t>
            </a:r>
            <a:r>
              <a:rPr lang="ko-KR" altLang="en-US" dirty="0"/>
              <a:t>의 종류</a:t>
            </a:r>
            <a:r>
              <a:rPr lang="en-US" altLang="ko-KR" dirty="0"/>
              <a:t>(</a:t>
            </a:r>
            <a:r>
              <a:rPr lang="ko-KR" altLang="en-US" dirty="0"/>
              <a:t>유형</a:t>
            </a:r>
            <a:r>
              <a:rPr lang="en-US" altLang="ko-KR" dirty="0"/>
              <a:t>)</a:t>
            </a:r>
            <a:r>
              <a:rPr lang="ko-KR" altLang="en-US" dirty="0"/>
              <a:t>를 의미함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EC6092-4199-4DC6-A3A6-27165CC8EE51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B9E4830-BE9E-436C-8411-BF44FD46B252}"/>
              </a:ext>
            </a:extLst>
          </p:cNvPr>
          <p:cNvGrpSpPr/>
          <p:nvPr/>
        </p:nvGrpSpPr>
        <p:grpSpPr>
          <a:xfrm>
            <a:off x="1140250" y="998186"/>
            <a:ext cx="6034004" cy="3147128"/>
            <a:chOff x="1140250" y="998186"/>
            <a:chExt cx="6034004" cy="3147128"/>
          </a:xfrm>
        </p:grpSpPr>
        <p:pic>
          <p:nvPicPr>
            <p:cNvPr id="33" name="그림 8">
              <a:extLst>
                <a:ext uri="{FF2B5EF4-FFF2-40B4-BE49-F238E27FC236}">
                  <a16:creationId xmlns:a16="http://schemas.microsoft.com/office/drawing/2014/main" id="{0CE49463-F231-4190-AB47-10B472009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" t="18547" r="224" b="3670"/>
            <a:stretch/>
          </p:blipFill>
          <p:spPr>
            <a:xfrm>
              <a:off x="1969746" y="998186"/>
              <a:ext cx="5204508" cy="31471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C4CE93-02F4-4123-9FCF-E415D8F199D6}"/>
                </a:ext>
              </a:extLst>
            </p:cNvPr>
            <p:cNvSpPr/>
            <p:nvPr/>
          </p:nvSpPr>
          <p:spPr>
            <a:xfrm>
              <a:off x="1140250" y="130692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개념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46FCB26-EFB1-431C-BCC8-196746FF2148}"/>
              </a:ext>
            </a:extLst>
          </p:cNvPr>
          <p:cNvGrpSpPr/>
          <p:nvPr/>
        </p:nvGrpSpPr>
        <p:grpSpPr>
          <a:xfrm>
            <a:off x="1292650" y="997613"/>
            <a:ext cx="6203525" cy="3148274"/>
            <a:chOff x="1292650" y="997613"/>
            <a:chExt cx="6203525" cy="314827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C806C65C-4093-48D2-884B-846C26D523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" t="8682" r="539" b="11644"/>
            <a:stretch/>
          </p:blipFill>
          <p:spPr bwMode="auto">
            <a:xfrm>
              <a:off x="1647825" y="997613"/>
              <a:ext cx="5848350" cy="31482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0049AA1-5735-43F8-B015-261F6C0DED7D}"/>
                </a:ext>
              </a:extLst>
            </p:cNvPr>
            <p:cNvSpPr/>
            <p:nvPr/>
          </p:nvSpPr>
          <p:spPr>
            <a:xfrm>
              <a:off x="1292650" y="145932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F27A6A-CAC6-47D5-B458-7FFD98484177}"/>
              </a:ext>
            </a:extLst>
          </p:cNvPr>
          <p:cNvGrpSpPr/>
          <p:nvPr/>
        </p:nvGrpSpPr>
        <p:grpSpPr>
          <a:xfrm>
            <a:off x="1216450" y="700719"/>
            <a:ext cx="5957804" cy="3906998"/>
            <a:chOff x="1216450" y="700719"/>
            <a:chExt cx="5957804" cy="3906998"/>
          </a:xfrm>
        </p:grpSpPr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BA12E8B6-F650-4A6E-AD08-75B35EFD3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746" y="700719"/>
              <a:ext cx="5204508" cy="39069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E0559DF-3D2F-4AA3-932F-FF5DF3DC90DB}"/>
                </a:ext>
              </a:extLst>
            </p:cNvPr>
            <p:cNvSpPr/>
            <p:nvPr/>
          </p:nvSpPr>
          <p:spPr>
            <a:xfrm>
              <a:off x="1216450" y="1252149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사람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6A5A661-303E-4795-8A89-E542122BEC84}"/>
              </a:ext>
            </a:extLst>
          </p:cNvPr>
          <p:cNvGrpSpPr/>
          <p:nvPr/>
        </p:nvGrpSpPr>
        <p:grpSpPr>
          <a:xfrm>
            <a:off x="2141556" y="765736"/>
            <a:ext cx="3834633" cy="3776964"/>
            <a:chOff x="2141556" y="765736"/>
            <a:chExt cx="3834633" cy="377696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5972A57-3B82-4C51-BD48-705E7C99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9061" y="765736"/>
              <a:ext cx="2757128" cy="37769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12CF974-BC22-4458-B047-77A64A973712}"/>
                </a:ext>
              </a:extLst>
            </p:cNvPr>
            <p:cNvSpPr/>
            <p:nvPr/>
          </p:nvSpPr>
          <p:spPr>
            <a:xfrm>
              <a:off x="2141556" y="956458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장소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A83750B-F32F-4B11-A104-0242B7777902}"/>
              </a:ext>
            </a:extLst>
          </p:cNvPr>
          <p:cNvGrpSpPr/>
          <p:nvPr/>
        </p:nvGrpSpPr>
        <p:grpSpPr>
          <a:xfrm>
            <a:off x="1689121" y="610224"/>
            <a:ext cx="4931578" cy="4046148"/>
            <a:chOff x="1689121" y="610224"/>
            <a:chExt cx="4931578" cy="4046148"/>
          </a:xfrm>
        </p:grpSpPr>
        <p:pic>
          <p:nvPicPr>
            <p:cNvPr id="45" name="그림 5">
              <a:extLst>
                <a:ext uri="{FF2B5EF4-FFF2-40B4-BE49-F238E27FC236}">
                  <a16:creationId xmlns:a16="http://schemas.microsoft.com/office/drawing/2014/main" id="{E590EE86-D9F0-4FC3-B4A9-0655CB2E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551" y="610224"/>
              <a:ext cx="4046148" cy="40461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DC156A-43B1-4485-9CB2-94714436D36F}"/>
                </a:ext>
              </a:extLst>
            </p:cNvPr>
            <p:cNvSpPr/>
            <p:nvPr/>
          </p:nvSpPr>
          <p:spPr>
            <a:xfrm>
              <a:off x="1689121" y="99708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이벤트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432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정의 </a:t>
            </a:r>
            <a:r>
              <a:rPr lang="en-US" altLang="ko-KR" b="0" dirty="0"/>
              <a:t>(2/3)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59FBC2-135E-4097-AC57-D610D375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D208B8-2584-49AA-BF05-287A5909E2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엔티티를</a:t>
            </a:r>
            <a:r>
              <a:rPr lang="en-US" altLang="ko-KR" dirty="0"/>
              <a:t> </a:t>
            </a:r>
            <a:r>
              <a:rPr lang="ko-KR" altLang="en-US" dirty="0"/>
              <a:t>정의한다는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</a:p>
          <a:p>
            <a:pPr lvl="1"/>
            <a:r>
              <a:rPr lang="ko-KR" altLang="en-US" dirty="0"/>
              <a:t>데이터 관리 대상이 되는 것</a:t>
            </a:r>
            <a:r>
              <a:rPr lang="en-US" altLang="ko-KR" dirty="0"/>
              <a:t>(</a:t>
            </a:r>
            <a:r>
              <a:rPr lang="ko-KR" altLang="en-US" dirty="0"/>
              <a:t>사물</a:t>
            </a:r>
            <a:r>
              <a:rPr lang="en-US" altLang="ko-KR" dirty="0"/>
              <a:t>)</a:t>
            </a:r>
            <a:r>
              <a:rPr lang="ko-KR" altLang="en-US" dirty="0"/>
              <a:t>의 종류</a:t>
            </a:r>
            <a:r>
              <a:rPr lang="en-US" altLang="ko-KR" dirty="0"/>
              <a:t>(</a:t>
            </a:r>
            <a:r>
              <a:rPr lang="ko-KR" altLang="en-US" dirty="0"/>
              <a:t>유형</a:t>
            </a:r>
            <a:r>
              <a:rPr lang="en-US" altLang="ko-KR" dirty="0"/>
              <a:t>)</a:t>
            </a:r>
            <a:r>
              <a:rPr lang="ko-KR" altLang="en-US" dirty="0"/>
              <a:t>를 도출하는 작업 </a:t>
            </a:r>
          </a:p>
          <a:p>
            <a:endParaRPr lang="en-US" altLang="ko-KR" dirty="0"/>
          </a:p>
          <a:p>
            <a:r>
              <a:rPr lang="ko-KR" altLang="en-US" dirty="0"/>
              <a:t>것</a:t>
            </a:r>
            <a:r>
              <a:rPr lang="en-US" altLang="ko-KR" dirty="0"/>
              <a:t>(</a:t>
            </a:r>
            <a:r>
              <a:rPr lang="ko-KR" altLang="en-US" dirty="0"/>
              <a:t>사물</a:t>
            </a:r>
            <a:r>
              <a:rPr lang="en-US" altLang="ko-KR" dirty="0"/>
              <a:t>)</a:t>
            </a:r>
            <a:r>
              <a:rPr lang="ko-KR" altLang="en-US" dirty="0"/>
              <a:t>의 종류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Entity</a:t>
            </a:r>
            <a:r>
              <a:rPr lang="ko-KR" altLang="en-US" dirty="0"/>
              <a:t>의 원래 용어는 </a:t>
            </a:r>
            <a:r>
              <a:rPr lang="en-US" altLang="ko-KR" dirty="0"/>
              <a:t>Entity Type</a:t>
            </a:r>
            <a:r>
              <a:rPr lang="ko-KR" altLang="en-US" dirty="0"/>
              <a:t>이었음</a:t>
            </a:r>
          </a:p>
          <a:p>
            <a:pPr lvl="1"/>
            <a:r>
              <a:rPr lang="en-US" altLang="ko-KR" dirty="0"/>
              <a:t>Entity Type</a:t>
            </a:r>
            <a:r>
              <a:rPr lang="ko-KR" altLang="en-US" dirty="0"/>
              <a:t>이란 </a:t>
            </a:r>
            <a:r>
              <a:rPr lang="en-US" altLang="ko-KR" dirty="0"/>
              <a:t>Entity</a:t>
            </a:r>
            <a:r>
              <a:rPr lang="ko-KR" altLang="en-US" dirty="0"/>
              <a:t>를 분류하는 작업을 통해 도출 됨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정의 </a:t>
            </a:r>
            <a:r>
              <a:rPr lang="en-US" altLang="ko-KR" b="0" dirty="0"/>
              <a:t>(3/3)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45F035-61B0-42E3-B498-7F174BCE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D208B8-2584-49AA-BF05-287A5909E2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사물의 종류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101-111-12345(A</a:t>
            </a:r>
            <a:r>
              <a:rPr lang="ko-KR" altLang="en-US" dirty="0"/>
              <a:t>고객의 예금계좌</a:t>
            </a:r>
            <a:r>
              <a:rPr lang="en-US" altLang="ko-KR" dirty="0"/>
              <a:t>), 100-112-12346(B</a:t>
            </a:r>
            <a:r>
              <a:rPr lang="ko-KR" altLang="en-US" dirty="0"/>
              <a:t>고객의 적금계좌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ko-KR" altLang="en-US" dirty="0"/>
              <a:t>⇒ 수신계좌</a:t>
            </a:r>
          </a:p>
          <a:p>
            <a:pPr lvl="1"/>
            <a:r>
              <a:rPr lang="ko-KR" altLang="en-US" dirty="0"/>
              <a:t>요구불예금 상품</a:t>
            </a:r>
            <a:r>
              <a:rPr lang="en-US" altLang="ko-KR" dirty="0"/>
              <a:t>A, </a:t>
            </a:r>
            <a:r>
              <a:rPr lang="ko-KR" altLang="en-US" dirty="0"/>
              <a:t>요구불예금 상품</a:t>
            </a:r>
            <a:r>
              <a:rPr lang="en-US" altLang="ko-KR" dirty="0"/>
              <a:t>B, </a:t>
            </a:r>
            <a:r>
              <a:rPr lang="ko-KR" altLang="en-US" dirty="0"/>
              <a:t>신용카드 상품</a:t>
            </a:r>
            <a:r>
              <a:rPr lang="en-US" altLang="ko-KR" dirty="0"/>
              <a:t>C, </a:t>
            </a:r>
            <a:r>
              <a:rPr lang="ko-KR" altLang="en-US" dirty="0"/>
              <a:t>신용대출 상품</a:t>
            </a:r>
            <a:r>
              <a:rPr lang="en-US" altLang="ko-KR" dirty="0"/>
              <a:t>D</a:t>
            </a:r>
            <a:br>
              <a:rPr lang="en-US" altLang="ko-KR" dirty="0"/>
            </a:br>
            <a:r>
              <a:rPr lang="ko-KR" altLang="en-US" dirty="0"/>
              <a:t>⇒ 상품</a:t>
            </a:r>
          </a:p>
          <a:p>
            <a:r>
              <a:rPr lang="en-US" altLang="ko-KR" dirty="0"/>
              <a:t>Entity</a:t>
            </a:r>
            <a:r>
              <a:rPr lang="ko-KR" altLang="en-US" dirty="0"/>
              <a:t>를 얼마나 추상화 하여 보느냐에 따라서</a:t>
            </a:r>
            <a:r>
              <a:rPr lang="en-US" altLang="ko-KR" dirty="0"/>
              <a:t>,</a:t>
            </a:r>
            <a:r>
              <a:rPr lang="ko-KR" altLang="en-US" dirty="0"/>
              <a:t> 같은 </a:t>
            </a:r>
            <a:r>
              <a:rPr lang="en-US" altLang="ko-KR" dirty="0"/>
              <a:t>Entity Type</a:t>
            </a:r>
            <a:r>
              <a:rPr lang="ko-KR" altLang="en-US" dirty="0"/>
              <a:t>이 되기도 하고</a:t>
            </a:r>
            <a:r>
              <a:rPr lang="en-US" altLang="ko-KR" dirty="0"/>
              <a:t>,</a:t>
            </a:r>
            <a:r>
              <a:rPr lang="ko-KR" altLang="en-US" dirty="0"/>
              <a:t> 다른 </a:t>
            </a:r>
            <a:r>
              <a:rPr lang="en-US" altLang="ko-KR" dirty="0"/>
              <a:t>Entity Type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되기도 함 </a:t>
            </a:r>
          </a:p>
          <a:p>
            <a:pPr lvl="1"/>
            <a:r>
              <a:rPr lang="ko-KR" altLang="en-US" dirty="0"/>
              <a:t>예금계좌</a:t>
            </a:r>
            <a:r>
              <a:rPr lang="en-US" altLang="ko-KR" dirty="0"/>
              <a:t>, </a:t>
            </a:r>
            <a:r>
              <a:rPr lang="ko-KR" altLang="en-US" dirty="0"/>
              <a:t>적금계좌 </a:t>
            </a:r>
            <a:r>
              <a:rPr lang="en-US" altLang="ko-KR" dirty="0"/>
              <a:t>/ </a:t>
            </a:r>
            <a:r>
              <a:rPr lang="ko-KR" altLang="en-US" dirty="0"/>
              <a:t>수신계좌 </a:t>
            </a:r>
          </a:p>
        </p:txBody>
      </p:sp>
    </p:spTree>
    <p:extLst>
      <p:ext uri="{BB962C8B-B14F-4D97-AF65-F5344CB8AC3E}">
        <p14:creationId xmlns:p14="http://schemas.microsoft.com/office/powerpoint/2010/main" val="2692446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특징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E5A347-E790-43FF-8596-5E71207A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27</a:t>
            </a:fld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</a:p>
          <a:p>
            <a:pPr lvl="1"/>
            <a:r>
              <a:rPr lang="ko-KR" altLang="en-US" dirty="0"/>
              <a:t>엔티티는 다음과 같은 특징이 있으며</a:t>
            </a:r>
            <a:r>
              <a:rPr lang="en-US" altLang="ko-KR" dirty="0"/>
              <a:t>, </a:t>
            </a:r>
            <a:r>
              <a:rPr lang="ko-KR" altLang="en-US" dirty="0"/>
              <a:t>만약 도출된 엔티티가 다음의 성질을 만족하지 못하면 부적절한 엔티티일 확률이 높음  </a:t>
            </a:r>
          </a:p>
          <a:p>
            <a:pPr lvl="2"/>
            <a:r>
              <a:rPr lang="ko-KR" altLang="en-US" dirty="0"/>
              <a:t>업무에서 필요한 정보를 갖는 것이어야 함</a:t>
            </a:r>
          </a:p>
          <a:p>
            <a:pPr lvl="2"/>
            <a:r>
              <a:rPr lang="ko-KR" altLang="en-US" dirty="0"/>
              <a:t>업무를 수행함에 있어서 지속적으로 중요한 의미를 가진 것이어야 함</a:t>
            </a:r>
          </a:p>
          <a:p>
            <a:pPr lvl="2"/>
            <a:r>
              <a:rPr lang="ko-KR" altLang="en-US" dirty="0"/>
              <a:t>구성 엔티티 어커런스를 식별자에 의해 유일하게 구별</a:t>
            </a:r>
            <a:r>
              <a:rPr lang="en-US" altLang="ko-KR" dirty="0"/>
              <a:t>(Uniquely Identified)</a:t>
            </a:r>
            <a:r>
              <a:rPr lang="ko-KR" altLang="en-US" dirty="0"/>
              <a:t>할 수 있어야 함</a:t>
            </a:r>
          </a:p>
          <a:p>
            <a:pPr lvl="2"/>
            <a:r>
              <a:rPr lang="ko-KR" altLang="en-US" dirty="0"/>
              <a:t>궁극적으로 속성 값으로 표현되는 관찰 가능한 특성을 갖고 있어야 함</a:t>
            </a:r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식별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2A6FCC-DB91-41D2-900F-3B3D436C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28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엔티티는 어디에</a:t>
            </a:r>
            <a:r>
              <a:rPr lang="en-US" altLang="ko-KR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3472D3-7C96-4A9A-8DB6-452C22C1FCE4}"/>
              </a:ext>
            </a:extLst>
          </p:cNvPr>
          <p:cNvSpPr txBox="1"/>
          <p:nvPr/>
        </p:nvSpPr>
        <p:spPr>
          <a:xfrm>
            <a:off x="390495" y="1117917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업무기술서</a:t>
            </a:r>
          </a:p>
        </p:txBody>
      </p:sp>
      <p:pic>
        <p:nvPicPr>
          <p:cNvPr id="14" name="그림 3">
            <a:extLst>
              <a:ext uri="{FF2B5EF4-FFF2-40B4-BE49-F238E27FC236}">
                <a16:creationId xmlns:a16="http://schemas.microsoft.com/office/drawing/2014/main" id="{282A63BC-1DBC-4935-8FF5-502034C72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01" y="714131"/>
            <a:ext cx="3008739" cy="200833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5" name="그림 4">
            <a:extLst>
              <a:ext uri="{FF2B5EF4-FFF2-40B4-BE49-F238E27FC236}">
                <a16:creationId xmlns:a16="http://schemas.microsoft.com/office/drawing/2014/main" id="{C02D0037-51EF-419B-A7B8-C29991FD2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2981"/>
            <a:ext cx="3587449" cy="212637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7" name="그림 6">
            <a:extLst>
              <a:ext uri="{FF2B5EF4-FFF2-40B4-BE49-F238E27FC236}">
                <a16:creationId xmlns:a16="http://schemas.microsoft.com/office/drawing/2014/main" id="{239EF2BA-CF26-4140-9864-36AD09A1DF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46" y="2438893"/>
            <a:ext cx="3336365" cy="222424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6" name="그림 5">
            <a:extLst>
              <a:ext uri="{FF2B5EF4-FFF2-40B4-BE49-F238E27FC236}">
                <a16:creationId xmlns:a16="http://schemas.microsoft.com/office/drawing/2014/main" id="{1AC7BA3E-FE60-4589-A5B7-D856E8547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63" y="1801732"/>
            <a:ext cx="2611468" cy="27987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FE50F3-4FC0-4C4C-A95F-61E2D7165B1C}"/>
              </a:ext>
            </a:extLst>
          </p:cNvPr>
          <p:cNvSpPr txBox="1"/>
          <p:nvPr/>
        </p:nvSpPr>
        <p:spPr>
          <a:xfrm>
            <a:off x="390495" y="1645903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규정집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A8E881-321B-480F-93CF-F0B630C06C91}"/>
              </a:ext>
            </a:extLst>
          </p:cNvPr>
          <p:cNvSpPr txBox="1"/>
          <p:nvPr/>
        </p:nvSpPr>
        <p:spPr>
          <a:xfrm>
            <a:off x="390495" y="2701875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 전산시스템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679B44-041A-44F5-A666-9B21AEF0745B}"/>
              </a:ext>
            </a:extLst>
          </p:cNvPr>
          <p:cNvSpPr txBox="1"/>
          <p:nvPr/>
        </p:nvSpPr>
        <p:spPr>
          <a:xfrm>
            <a:off x="390495" y="3229861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Use Case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110849-AF4F-4141-A43F-FF57C73E7E79}"/>
              </a:ext>
            </a:extLst>
          </p:cNvPr>
          <p:cNvSpPr txBox="1"/>
          <p:nvPr/>
        </p:nvSpPr>
        <p:spPr>
          <a:xfrm>
            <a:off x="390495" y="3757849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회의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F6648-3DDC-4551-A8D2-7E3AEE5DB0E1}"/>
              </a:ext>
            </a:extLst>
          </p:cNvPr>
          <p:cNvSpPr txBox="1"/>
          <p:nvPr/>
        </p:nvSpPr>
        <p:spPr>
          <a:xfrm>
            <a:off x="390495" y="2173889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업무관련 장표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9753BE-57B1-4CE6-A791-C2E0842E5420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D30D44-5FE0-4C59-9CC0-186911ECF854}"/>
              </a:ext>
            </a:extLst>
          </p:cNvPr>
          <p:cNvSpPr txBox="1"/>
          <p:nvPr/>
        </p:nvSpPr>
        <p:spPr>
          <a:xfrm>
            <a:off x="611652" y="618882"/>
            <a:ext cx="7604352" cy="534459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810000" tIns="766800" rIns="810000" bIns="406800" rtlCol="0" anchor="ctr"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우리회사는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중견 업체이며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수주한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성공적으로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완수하기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방법의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하나로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요구사항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전산화하기로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했다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통해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업무수행을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돕고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전사적인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요구사항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수준을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향상시키고자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0" marR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0" marR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수주하면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프로젝트명과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발주처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시작일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종료일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수주금액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저장하며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해당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대한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ID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자동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생성되도록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등록된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대해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영업사원은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팀장과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상의하여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적당한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PM(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매니저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선정하여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등록하고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PM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계속해서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PL(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프로젝트리더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팀원을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선정하여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등록한다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선정된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인원들은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가급적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기간동안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유지되지만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여러가지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사정으로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불가피하게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중간에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교체되거나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추가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또는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중간에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투입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완료될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있어서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투입기간을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관리해야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인원들은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임의의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시점에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하나의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프로젝트에만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투입된다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00BF1F-732B-43B1-B54D-DAA549C8B12E}"/>
              </a:ext>
            </a:extLst>
          </p:cNvPr>
          <p:cNvGrpSpPr/>
          <p:nvPr/>
        </p:nvGrpSpPr>
        <p:grpSpPr>
          <a:xfrm>
            <a:off x="1322276" y="1757755"/>
            <a:ext cx="5843948" cy="2541357"/>
            <a:chOff x="1322276" y="1853005"/>
            <a:chExt cx="5843948" cy="25413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BC7BE9-4DFA-4B87-A6B5-FA4C6F871C0F}"/>
                </a:ext>
              </a:extLst>
            </p:cNvPr>
            <p:cNvSpPr txBox="1"/>
            <p:nvPr/>
          </p:nvSpPr>
          <p:spPr>
            <a:xfrm>
              <a:off x="2516076" y="1853005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요구사항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EB7F67-E0D5-4EE1-B662-3CF9DA5184EC}"/>
                </a:ext>
              </a:extLst>
            </p:cNvPr>
            <p:cNvSpPr txBox="1"/>
            <p:nvPr/>
          </p:nvSpPr>
          <p:spPr>
            <a:xfrm>
              <a:off x="1322276" y="2806195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D3C430-0F06-47D8-81A8-78EF3E6E8D52}"/>
                </a:ext>
              </a:extLst>
            </p:cNvPr>
            <p:cNvSpPr txBox="1"/>
            <p:nvPr/>
          </p:nvSpPr>
          <p:spPr>
            <a:xfrm>
              <a:off x="3045290" y="2806195"/>
              <a:ext cx="108234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프로젝트명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2CEA8F-05D7-4053-9BB2-C93703C2888E}"/>
                </a:ext>
              </a:extLst>
            </p:cNvPr>
            <p:cNvSpPr txBox="1"/>
            <p:nvPr/>
          </p:nvSpPr>
          <p:spPr>
            <a:xfrm>
              <a:off x="4177416" y="2806195"/>
              <a:ext cx="72327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발주처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CB62C1-1A2C-47E1-A439-4B3C7D4AF364}"/>
                </a:ext>
              </a:extLst>
            </p:cNvPr>
            <p:cNvSpPr txBox="1"/>
            <p:nvPr/>
          </p:nvSpPr>
          <p:spPr>
            <a:xfrm>
              <a:off x="4817136" y="2806195"/>
              <a:ext cx="132440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 기간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3B5CA8-4B99-4340-B6E9-465A219BEEC5}"/>
                </a:ext>
              </a:extLst>
            </p:cNvPr>
            <p:cNvSpPr txBox="1"/>
            <p:nvPr/>
          </p:nvSpPr>
          <p:spPr>
            <a:xfrm>
              <a:off x="1322276" y="3120266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수주금액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3102AB-5309-44DD-87C5-7186C46FD6E3}"/>
                </a:ext>
              </a:extLst>
            </p:cNvPr>
            <p:cNvSpPr txBox="1"/>
            <p:nvPr/>
          </p:nvSpPr>
          <p:spPr>
            <a:xfrm>
              <a:off x="2143733" y="3120266"/>
              <a:ext cx="132440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 개요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A7B5D1-35D7-4AF3-BC0B-E76E7C5B1C7F}"/>
                </a:ext>
              </a:extLst>
            </p:cNvPr>
            <p:cNvSpPr txBox="1"/>
            <p:nvPr/>
          </p:nvSpPr>
          <p:spPr>
            <a:xfrm>
              <a:off x="1329716" y="3446136"/>
              <a:ext cx="109356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</a:t>
              </a:r>
              <a:r>
                <a:rPr kumimoji="0" lang="en-US" altLang="ko-KR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ID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07A7B5-67EE-4EAA-AD8B-18BB67218994}"/>
                </a:ext>
              </a:extLst>
            </p:cNvPr>
            <p:cNvSpPr txBox="1"/>
            <p:nvPr/>
          </p:nvSpPr>
          <p:spPr>
            <a:xfrm>
              <a:off x="6263413" y="3446136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영업사원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E46BCA-E9D2-445D-BA93-22142250F065}"/>
                </a:ext>
              </a:extLst>
            </p:cNvPr>
            <p:cNvSpPr txBox="1"/>
            <p:nvPr/>
          </p:nvSpPr>
          <p:spPr>
            <a:xfrm>
              <a:off x="3292086" y="3765173"/>
              <a:ext cx="46839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en-US" altLang="ko-KR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PM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824798-F3C7-462C-ACE0-3F10CE31D408}"/>
                </a:ext>
              </a:extLst>
            </p:cNvPr>
            <p:cNvSpPr txBox="1"/>
            <p:nvPr/>
          </p:nvSpPr>
          <p:spPr>
            <a:xfrm>
              <a:off x="2618509" y="4086585"/>
              <a:ext cx="38664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en-US" altLang="ko-KR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PL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04B74-6923-41AE-A2A6-375CC6393E1A}"/>
                </a:ext>
              </a:extLst>
            </p:cNvPr>
            <p:cNvSpPr txBox="1"/>
            <p:nvPr/>
          </p:nvSpPr>
          <p:spPr>
            <a:xfrm>
              <a:off x="4258608" y="4086585"/>
              <a:ext cx="132440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 팀원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8" grpId="0" build="p"/>
      <p:bldP spid="19" grpId="0" build="p"/>
      <p:bldP spid="20" grpId="0" build="p"/>
      <p:bldP spid="21" grpId="0" build="p"/>
      <p:bldP spid="23" grpId="0" build="p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명명규칙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89992B-9284-4265-A498-4077EB8C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명명규칙</a:t>
            </a:r>
          </a:p>
          <a:p>
            <a:pPr lvl="1"/>
            <a:r>
              <a:rPr lang="ko-KR" altLang="en-US" dirty="0"/>
              <a:t>현장에서 보편적으로 사용하는 업무용어를 사용함</a:t>
            </a:r>
          </a:p>
          <a:p>
            <a:pPr lvl="1"/>
            <a:r>
              <a:rPr lang="ko-KR" altLang="en-US" dirty="0"/>
              <a:t>명사 또는 명사구를 사용함</a:t>
            </a:r>
          </a:p>
          <a:p>
            <a:pPr lvl="1"/>
            <a:r>
              <a:rPr lang="ko-KR" altLang="en-US" dirty="0"/>
              <a:t>모델에서 유일한 이름이어야 함</a:t>
            </a:r>
          </a:p>
          <a:p>
            <a:pPr lvl="1"/>
            <a:r>
              <a:rPr lang="ko-KR" altLang="en-US" dirty="0"/>
              <a:t>뜻이 보존되는 한 이름을 짧게 해야 함</a:t>
            </a:r>
          </a:p>
          <a:p>
            <a:pPr lvl="1"/>
            <a:r>
              <a:rPr lang="ko-KR" altLang="en-US" dirty="0"/>
              <a:t>“</a:t>
            </a:r>
            <a:r>
              <a:rPr lang="en-US" altLang="ko-KR" dirty="0"/>
              <a:t>~ </a:t>
            </a:r>
            <a:r>
              <a:rPr lang="ko-KR" altLang="en-US" dirty="0"/>
              <a:t>기본</a:t>
            </a:r>
            <a:r>
              <a:rPr lang="en-US" altLang="ko-KR" dirty="0"/>
              <a:t>(</a:t>
            </a:r>
            <a:r>
              <a:rPr lang="ko-KR" altLang="en-US" dirty="0"/>
              <a:t>원장</a:t>
            </a:r>
            <a:r>
              <a:rPr lang="en-US" altLang="ko-KR" dirty="0"/>
              <a:t>)/</a:t>
            </a:r>
            <a:r>
              <a:rPr lang="ko-KR" altLang="en-US" dirty="0"/>
              <a:t>상세</a:t>
            </a:r>
            <a:r>
              <a:rPr lang="en-US" altLang="ko-KR" dirty="0"/>
              <a:t>/</a:t>
            </a:r>
            <a:r>
              <a:rPr lang="ko-KR" altLang="en-US" dirty="0"/>
              <a:t>내역</a:t>
            </a:r>
            <a:r>
              <a:rPr lang="en-US" altLang="ko-KR" dirty="0"/>
              <a:t>/</a:t>
            </a:r>
            <a:r>
              <a:rPr lang="ko-KR" altLang="en-US" dirty="0"/>
              <a:t>이력</a:t>
            </a:r>
            <a:r>
              <a:rPr lang="en-US" altLang="ko-KR" dirty="0"/>
              <a:t>/</a:t>
            </a:r>
            <a:r>
              <a:rPr lang="ko-KR" altLang="en-US" dirty="0"/>
              <a:t>관계</a:t>
            </a:r>
            <a:r>
              <a:rPr lang="en-US" altLang="ko-KR" dirty="0"/>
              <a:t>/</a:t>
            </a:r>
            <a:r>
              <a:rPr lang="ko-KR" altLang="en-US" dirty="0"/>
              <a:t>목록” 등으로 엔티티의 성격에 따라 명칭을 통일하는 경우도 있음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D2CE9260-E8D8-430B-9325-1814CC3AA00F}"/>
              </a:ext>
            </a:extLst>
          </p:cNvPr>
          <p:cNvSpPr txBox="1">
            <a:spLocks/>
          </p:cNvSpPr>
          <p:nvPr/>
        </p:nvSpPr>
        <p:spPr>
          <a:xfrm>
            <a:off x="2961112" y="2089959"/>
            <a:ext cx="3995948" cy="2457660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0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en-US" altLang="ko-KR" sz="2000" dirty="0">
                <a:latin typeface="+mn-ea"/>
                <a:ea typeface="+mn-ea"/>
              </a:rPr>
              <a:t>Introduction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(5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 모델링의 정의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(20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구성요소 및 개념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(1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0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en-US" altLang="ko-KR" dirty="0"/>
              <a:t> </a:t>
            </a:r>
            <a:r>
              <a:rPr lang="ko-KR" altLang="en-US" dirty="0"/>
              <a:t>관련용어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0E8991-823F-434E-99D8-672045A3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7A0C35F-C680-4B64-BC99-8D1ABB9BF9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엔티티 어커런스 </a:t>
            </a:r>
            <a:r>
              <a:rPr lang="en-US" altLang="ko-KR" b="0" dirty="0"/>
              <a:t>(Entity Occurrence)</a:t>
            </a:r>
          </a:p>
          <a:p>
            <a:pPr lvl="1"/>
            <a:r>
              <a:rPr lang="ko-KR" altLang="en-US" dirty="0"/>
              <a:t>엔티티 어커런스</a:t>
            </a:r>
          </a:p>
          <a:p>
            <a:pPr lvl="2"/>
            <a:r>
              <a:rPr lang="ko-KR" altLang="en-US" dirty="0"/>
              <a:t>엔티티에 소속된 사물의 예를 의미 함</a:t>
            </a:r>
          </a:p>
          <a:p>
            <a:pPr lvl="2"/>
            <a:r>
              <a:rPr lang="ko-KR" altLang="en-US" dirty="0"/>
              <a:t>엔티티 인스턴스</a:t>
            </a:r>
            <a:r>
              <a:rPr lang="en-US" altLang="ko-KR" dirty="0"/>
              <a:t>(Entity Instance)</a:t>
            </a:r>
            <a:r>
              <a:rPr lang="ko-KR" altLang="en-US" dirty="0"/>
              <a:t>라고도 함</a:t>
            </a:r>
          </a:p>
          <a:p>
            <a:pPr lvl="2"/>
            <a:r>
              <a:rPr lang="ko-KR" altLang="en-US" dirty="0"/>
              <a:t>간혹 </a:t>
            </a:r>
            <a:r>
              <a:rPr lang="en-US" altLang="ko-KR" dirty="0"/>
              <a:t>Entity</a:t>
            </a:r>
            <a:r>
              <a:rPr lang="ko-KR" altLang="en-US" dirty="0"/>
              <a:t>라고도 함</a:t>
            </a:r>
            <a:r>
              <a:rPr lang="en-US" altLang="ko-KR" dirty="0"/>
              <a:t>. </a:t>
            </a:r>
            <a:r>
              <a:rPr lang="ko-KR" altLang="en-US" dirty="0"/>
              <a:t>이 경우에는 </a:t>
            </a:r>
            <a:r>
              <a:rPr lang="en-US" altLang="ko-KR" dirty="0"/>
              <a:t>Entity Type</a:t>
            </a:r>
            <a:r>
              <a:rPr lang="ko-KR" altLang="en-US" dirty="0"/>
              <a:t>이 엔티티이고 </a:t>
            </a:r>
            <a:r>
              <a:rPr lang="en-US" altLang="ko-KR" dirty="0"/>
              <a:t>Entity</a:t>
            </a:r>
            <a:r>
              <a:rPr lang="ko-KR" altLang="en-US" dirty="0"/>
              <a:t>는 엔티티 어커런스를 의미함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홍길동 </a:t>
            </a:r>
          </a:p>
          <a:p>
            <a:pPr lvl="2"/>
            <a:r>
              <a:rPr lang="ko-KR" altLang="en-US" dirty="0"/>
              <a:t>고객이라는 엔티티에 속하는 하나의 엔티티 어커런스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C4C942A-397F-421F-8868-CE307D3CE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021220"/>
              </p:ext>
            </p:extLst>
          </p:nvPr>
        </p:nvGraphicFramePr>
        <p:xfrm>
          <a:off x="990600" y="3162846"/>
          <a:ext cx="5707380" cy="1561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75">
                  <a:extLst>
                    <a:ext uri="{9D8B030D-6E8A-4147-A177-3AD203B41FA5}">
                      <a16:colId xmlns:a16="http://schemas.microsoft.com/office/drawing/2014/main" val="1687328729"/>
                    </a:ext>
                  </a:extLst>
                </a:gridCol>
                <a:gridCol w="3774005">
                  <a:extLst>
                    <a:ext uri="{9D8B030D-6E8A-4147-A177-3AD203B41FA5}">
                      <a16:colId xmlns:a16="http://schemas.microsoft.com/office/drawing/2014/main" val="3330656200"/>
                    </a:ext>
                  </a:extLst>
                </a:gridCol>
              </a:tblGrid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엔티티 타입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(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엔티티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)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엔티티 어커런스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2410010062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업무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수신</a:t>
                      </a: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490575875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자동차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서울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22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1234</a:t>
                      </a: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3995233366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사람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홍 길동</a:t>
                      </a: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804555563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수신계좌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itchFamily="50" charset="-127"/>
                        </a:rPr>
                        <a:t>101-111-12345</a:t>
                      </a:r>
                      <a:r>
                        <a:rPr kumimoji="1"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맑은 고딕" pitchFamily="50" charset="-127"/>
                        </a:rPr>
                        <a:t>(A</a:t>
                      </a:r>
                      <a:r>
                        <a:rPr kumimoji="1"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맑은 고딕" pitchFamily="50" charset="-127"/>
                        </a:rPr>
                        <a:t>고객의 예금계좌</a:t>
                      </a:r>
                      <a:r>
                        <a:rPr kumimoji="1"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32740933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en-US" altLang="ko-KR" dirty="0"/>
              <a:t> </a:t>
            </a:r>
            <a:r>
              <a:rPr lang="ko-KR" altLang="en-US" dirty="0"/>
              <a:t>관련용어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37BD19-F039-4500-AE56-448432CB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27" name="내용 개체 틀 2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Super Type </a:t>
            </a:r>
            <a:r>
              <a:rPr lang="ko-KR" altLang="en-US" dirty="0"/>
              <a:t>엔티티와</a:t>
            </a:r>
            <a:r>
              <a:rPr lang="en-US" altLang="ko-KR" dirty="0"/>
              <a:t> Sub Type </a:t>
            </a:r>
            <a:r>
              <a:rPr lang="ko-KR" altLang="en-US" dirty="0"/>
              <a:t>엔티티</a:t>
            </a:r>
            <a:endParaRPr lang="en-US" altLang="ko-KR" b="0" dirty="0"/>
          </a:p>
          <a:p>
            <a:pPr lvl="1"/>
            <a:r>
              <a:rPr lang="ko-KR" altLang="en-US" dirty="0"/>
              <a:t>여러 개의 엔티티가 공통 속성이 있고 일부의 속성이나 관계만 다를 경우</a:t>
            </a:r>
            <a:r>
              <a:rPr lang="en-US" altLang="ko-KR" dirty="0"/>
              <a:t>, </a:t>
            </a:r>
            <a:r>
              <a:rPr lang="ko-KR" altLang="en-US" dirty="0"/>
              <a:t>공통 속성을 위한 하나의 엔티티</a:t>
            </a:r>
            <a:r>
              <a:rPr lang="en-US" altLang="ko-KR" dirty="0"/>
              <a:t>(Super Type)</a:t>
            </a:r>
            <a:r>
              <a:rPr lang="ko-KR" altLang="en-US" dirty="0"/>
              <a:t>와 개별 속성을 위한 복수개의 엔티티</a:t>
            </a:r>
            <a:r>
              <a:rPr lang="en-US" altLang="ko-KR" dirty="0"/>
              <a:t>(Sub Type)</a:t>
            </a:r>
            <a:r>
              <a:rPr lang="ko-KR" altLang="en-US" dirty="0"/>
              <a:t>를 정의 함</a:t>
            </a:r>
            <a:endParaRPr lang="en-US" altLang="ko-KR" dirty="0"/>
          </a:p>
          <a:p>
            <a:pPr lvl="2"/>
            <a:r>
              <a:rPr lang="en-US" altLang="ko-KR" dirty="0"/>
              <a:t>Super type Key</a:t>
            </a:r>
            <a:r>
              <a:rPr lang="ko-KR" altLang="en-US" dirty="0"/>
              <a:t>와 </a:t>
            </a:r>
            <a:r>
              <a:rPr lang="en-US" altLang="ko-KR" dirty="0"/>
              <a:t>Sub type Key</a:t>
            </a:r>
            <a:r>
              <a:rPr lang="ko-KR" altLang="en-US" dirty="0"/>
              <a:t>는 동일 함</a:t>
            </a:r>
            <a:endParaRPr lang="en-US" altLang="ko-KR" dirty="0"/>
          </a:p>
          <a:p>
            <a:pPr lvl="2"/>
            <a:r>
              <a:rPr lang="en-US" altLang="ko-KR" dirty="0"/>
              <a:t>Sub type</a:t>
            </a:r>
            <a:r>
              <a:rPr lang="ko-KR" altLang="en-US" dirty="0"/>
              <a:t>의 엔티티 어커런스는 반드시 </a:t>
            </a:r>
            <a:r>
              <a:rPr lang="en-US" altLang="ko-KR" dirty="0"/>
              <a:t>Super type</a:t>
            </a:r>
            <a:r>
              <a:rPr lang="ko-KR" altLang="en-US" dirty="0"/>
              <a:t>에 속하여야 함</a:t>
            </a:r>
            <a:endParaRPr lang="en-US" altLang="ko-KR" dirty="0"/>
          </a:p>
          <a:p>
            <a:pPr lvl="2"/>
            <a:r>
              <a:rPr lang="ko-KR" altLang="en-US" dirty="0"/>
              <a:t>잠재적으로 </a:t>
            </a:r>
            <a:r>
              <a:rPr lang="en-US" altLang="ko-KR" dirty="0"/>
              <a:t>null</a:t>
            </a:r>
            <a:r>
              <a:rPr lang="ko-KR" altLang="en-US" dirty="0"/>
              <a:t>값을 가지는 속성은 </a:t>
            </a:r>
            <a:r>
              <a:rPr lang="en-US" altLang="ko-KR" dirty="0"/>
              <a:t>Sub type</a:t>
            </a:r>
            <a:r>
              <a:rPr lang="ko-KR" altLang="en-US" dirty="0"/>
              <a:t>으로 정의됨</a:t>
            </a:r>
          </a:p>
        </p:txBody>
      </p:sp>
      <p:sp>
        <p:nvSpPr>
          <p:cNvPr id="31755" name="Rectangle 5"/>
          <p:cNvSpPr>
            <a:spLocks noChangeArrowheads="1"/>
          </p:cNvSpPr>
          <p:nvPr/>
        </p:nvSpPr>
        <p:spPr bwMode="auto">
          <a:xfrm>
            <a:off x="3659809" y="2931098"/>
            <a:ext cx="1304673" cy="6155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종료일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rgbClr val="E54E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endParaRPr lang="en-US" altLang="ko-KR" sz="800" b="1" dirty="0">
              <a:solidFill>
                <a:srgbClr val="E54E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고유번호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1756" name="Line 6"/>
          <p:cNvSpPr>
            <a:spLocks noChangeShapeType="1"/>
          </p:cNvSpPr>
          <p:nvPr/>
        </p:nvSpPr>
        <p:spPr bwMode="auto">
          <a:xfrm flipH="1" flipV="1">
            <a:off x="4024139" y="3350857"/>
            <a:ext cx="1105022" cy="112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757" name="Text Box 7"/>
          <p:cNvSpPr txBox="1">
            <a:spLocks noChangeArrowheads="1"/>
          </p:cNvSpPr>
          <p:nvPr/>
        </p:nvSpPr>
        <p:spPr bwMode="auto">
          <a:xfrm>
            <a:off x="4656483" y="3238874"/>
            <a:ext cx="1748926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Subtype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(Disclaim)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758" name="Rectangle 8"/>
          <p:cNvSpPr>
            <a:spLocks noChangeArrowheads="1"/>
          </p:cNvSpPr>
          <p:nvPr/>
        </p:nvSpPr>
        <p:spPr bwMode="auto">
          <a:xfrm>
            <a:off x="5033843" y="4107679"/>
            <a:ext cx="137156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결산월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6640" name="Rectangle 10"/>
          <p:cNvSpPr>
            <a:spLocks noChangeArrowheads="1"/>
          </p:cNvSpPr>
          <p:nvPr/>
        </p:nvSpPr>
        <p:spPr bwMode="auto">
          <a:xfrm>
            <a:off x="2823470" y="2973430"/>
            <a:ext cx="728663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</a:p>
        </p:txBody>
      </p:sp>
      <p:sp>
        <p:nvSpPr>
          <p:cNvPr id="26644" name="Rectangle 14"/>
          <p:cNvSpPr>
            <a:spLocks noChangeArrowheads="1"/>
          </p:cNvSpPr>
          <p:nvPr/>
        </p:nvSpPr>
        <p:spPr bwMode="auto">
          <a:xfrm>
            <a:off x="1379567" y="4089939"/>
            <a:ext cx="728663" cy="4048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</a:t>
            </a:r>
          </a:p>
        </p:txBody>
      </p:sp>
      <p:sp>
        <p:nvSpPr>
          <p:cNvPr id="26646" name="Rectangle 16"/>
          <p:cNvSpPr>
            <a:spLocks noChangeArrowheads="1"/>
          </p:cNvSpPr>
          <p:nvPr/>
        </p:nvSpPr>
        <p:spPr bwMode="auto">
          <a:xfrm>
            <a:off x="4207073" y="4089939"/>
            <a:ext cx="729854" cy="4048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</a:p>
        </p:txBody>
      </p:sp>
      <p:sp>
        <p:nvSpPr>
          <p:cNvPr id="31764" name="Rectangle 8"/>
          <p:cNvSpPr>
            <a:spLocks noChangeArrowheads="1"/>
          </p:cNvSpPr>
          <p:nvPr/>
        </p:nvSpPr>
        <p:spPr bwMode="auto">
          <a:xfrm>
            <a:off x="2214657" y="4046124"/>
            <a:ext cx="1098718" cy="4924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성별구분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취미코드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766" name="꺾인 연결선 31"/>
          <p:cNvCxnSpPr>
            <a:cxnSpLocks noChangeShapeType="1"/>
            <a:stCxn id="26640" idx="2"/>
            <a:endCxn id="26644" idx="0"/>
          </p:cNvCxnSpPr>
          <p:nvPr/>
        </p:nvCxnSpPr>
        <p:spPr bwMode="auto">
          <a:xfrm rot="5400000">
            <a:off x="2096311" y="2998448"/>
            <a:ext cx="739080" cy="144390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768" name="꺾인 연결선 40"/>
          <p:cNvCxnSpPr>
            <a:cxnSpLocks noChangeShapeType="1"/>
            <a:stCxn id="26640" idx="2"/>
            <a:endCxn id="26646" idx="0"/>
          </p:cNvCxnSpPr>
          <p:nvPr/>
        </p:nvCxnSpPr>
        <p:spPr bwMode="auto">
          <a:xfrm rot="16200000" flipH="1">
            <a:off x="3510361" y="3028300"/>
            <a:ext cx="739080" cy="138419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4" name="직사각형 43"/>
          <p:cNvSpPr/>
          <p:nvPr/>
        </p:nvSpPr>
        <p:spPr>
          <a:xfrm>
            <a:off x="1277173" y="2871036"/>
            <a:ext cx="3754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dirty="0"/>
              <a:t>(Relationship)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1049985553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정의 </a:t>
            </a:r>
            <a:r>
              <a:rPr lang="en-US" altLang="ko-KR" b="0" dirty="0"/>
              <a:t>(1/2)</a:t>
            </a:r>
            <a:endParaRPr lang="ko-KR" altLang="en-US" b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8AC03E5-5D4C-43D9-8E66-7971C901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36" name="내용 개체 틀 3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엔티티 간에 존재하는 상호간의 연관성을 </a:t>
            </a:r>
            <a:r>
              <a:rPr lang="en-US" altLang="ko-KR" dirty="0"/>
              <a:t>“Cardinality”</a:t>
            </a:r>
            <a:r>
              <a:rPr lang="ko-KR" altLang="en-US" dirty="0"/>
              <a:t>와 </a:t>
            </a:r>
            <a:r>
              <a:rPr lang="en-US" altLang="ko-KR" dirty="0"/>
              <a:t>“Relationship Name”</a:t>
            </a:r>
            <a:r>
              <a:rPr lang="ko-KR" altLang="en-US" dirty="0"/>
              <a:t>으로 표기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관계는 업무규칙</a:t>
            </a:r>
            <a:r>
              <a:rPr lang="en-US" altLang="ko-KR" b="0" dirty="0"/>
              <a:t>(Business Rule)</a:t>
            </a:r>
            <a:r>
              <a:rPr lang="ko-KR" altLang="en-US" dirty="0"/>
              <a:t>을 기술함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1</a:t>
            </a:r>
            <a:r>
              <a:rPr lang="ko-KR" altLang="en-US" dirty="0"/>
              <a:t>명의 고객은 계약을 신규하거나 안하고</a:t>
            </a:r>
            <a:r>
              <a:rPr lang="en-US" altLang="ko-KR" dirty="0"/>
              <a:t>, 1</a:t>
            </a:r>
            <a:r>
              <a:rPr lang="ko-KR" altLang="en-US" dirty="0"/>
              <a:t>개의 계좌는 </a:t>
            </a:r>
            <a:r>
              <a:rPr lang="en-US" altLang="ko-KR" dirty="0"/>
              <a:t>1</a:t>
            </a:r>
            <a:r>
              <a:rPr lang="ko-KR" altLang="en-US" dirty="0"/>
              <a:t>명의 고객에 의해서 소유됨</a:t>
            </a:r>
            <a:endParaRPr lang="en-US" altLang="ko-KR" dirty="0"/>
          </a:p>
          <a:p>
            <a:pPr marL="682625" lvl="2" indent="0">
              <a:buNone/>
            </a:pPr>
            <a:r>
              <a:rPr lang="en-US" altLang="ko-KR" dirty="0"/>
              <a:t>       1</a:t>
            </a:r>
            <a:r>
              <a:rPr lang="ko-KR" altLang="en-US" dirty="0"/>
              <a:t>개의 상품은 조건을 </a:t>
            </a:r>
            <a:r>
              <a:rPr lang="en-US" altLang="ko-KR" dirty="0"/>
              <a:t>1</a:t>
            </a:r>
            <a:r>
              <a:rPr lang="ko-KR" altLang="en-US" dirty="0"/>
              <a:t>개 이상 가지며</a:t>
            </a:r>
            <a:r>
              <a:rPr lang="en-US" altLang="ko-KR" dirty="0"/>
              <a:t>, </a:t>
            </a:r>
            <a:r>
              <a:rPr lang="ko-KR" altLang="en-US" dirty="0"/>
              <a:t>하나의 조건은 반드시 어떤 하나의 상품에 관한 것 임</a:t>
            </a:r>
            <a:endParaRPr lang="en-US" altLang="ko-KR" dirty="0"/>
          </a:p>
          <a:p>
            <a:pPr lvl="1"/>
            <a:r>
              <a:rPr lang="ko-KR" altLang="en-US" dirty="0"/>
              <a:t>관계는 데이터 상으로 관리 대상이 되는 관계를 의미 함</a:t>
            </a:r>
            <a:endParaRPr lang="en-US" altLang="ko-KR" dirty="0"/>
          </a:p>
          <a:p>
            <a:pPr lvl="1"/>
            <a:r>
              <a:rPr lang="ko-KR" altLang="en-US" dirty="0"/>
              <a:t>두 엔티티 간의 관계는</a:t>
            </a:r>
            <a:r>
              <a:rPr lang="en-US" altLang="ko-KR" dirty="0"/>
              <a:t> 2</a:t>
            </a:r>
            <a:r>
              <a:rPr lang="ko-KR" altLang="en-US" dirty="0"/>
              <a:t>개 이상일 수 있음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E73F4D-8A4B-4083-B86E-1A55355AED17}"/>
              </a:ext>
            </a:extLst>
          </p:cNvPr>
          <p:cNvGrpSpPr/>
          <p:nvPr/>
        </p:nvGrpSpPr>
        <p:grpSpPr>
          <a:xfrm>
            <a:off x="1290737" y="1449991"/>
            <a:ext cx="2991349" cy="1186680"/>
            <a:chOff x="4859535" y="3946936"/>
            <a:chExt cx="2991349" cy="118668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8D94ACC-B61B-4AAD-8D1E-8AA284C18A14}"/>
                </a:ext>
              </a:extLst>
            </p:cNvPr>
            <p:cNvSpPr/>
            <p:nvPr/>
          </p:nvSpPr>
          <p:spPr bwMode="gray">
            <a:xfrm>
              <a:off x="4859535" y="4036722"/>
              <a:ext cx="2991349" cy="10968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Box 3">
              <a:extLst>
                <a:ext uri="{FF2B5EF4-FFF2-40B4-BE49-F238E27FC236}">
                  <a16:creationId xmlns:a16="http://schemas.microsoft.com/office/drawing/2014/main" id="{A492B90B-FEF4-43C0-BD41-64837FA35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3136" y="3946936"/>
              <a:ext cx="1673305" cy="2462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latinLnBrk="1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행위에 의한 관계</a:t>
              </a:r>
            </a:p>
          </p:txBody>
        </p:sp>
        <p:sp>
          <p:nvSpPr>
            <p:cNvPr id="47" name="Text Box 23">
              <a:extLst>
                <a:ext uri="{FF2B5EF4-FFF2-40B4-BE49-F238E27FC236}">
                  <a16:creationId xmlns:a16="http://schemas.microsoft.com/office/drawing/2014/main" id="{8DD662D9-8F6B-4B5D-90A0-AA9822017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5697" y="4476586"/>
              <a:ext cx="410369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2684D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신규한다</a:t>
              </a:r>
            </a:p>
          </p:txBody>
        </p:sp>
        <p:sp>
          <p:nvSpPr>
            <p:cNvPr id="48" name="Text Box 24">
              <a:extLst>
                <a:ext uri="{FF2B5EF4-FFF2-40B4-BE49-F238E27FC236}">
                  <a16:creationId xmlns:a16="http://schemas.microsoft.com/office/drawing/2014/main" id="{C1A6359D-2FF2-45AE-BCF2-F44D78C19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1148" y="4691156"/>
              <a:ext cx="410369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2684D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신규된다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093BCA-4860-47C7-9E35-913B65B6A072}"/>
                </a:ext>
              </a:extLst>
            </p:cNvPr>
            <p:cNvGrpSpPr/>
            <p:nvPr/>
          </p:nvGrpSpPr>
          <p:grpSpPr>
            <a:xfrm>
              <a:off x="5845621" y="4598462"/>
              <a:ext cx="1026319" cy="107156"/>
              <a:chOff x="5845621" y="4621083"/>
              <a:chExt cx="1026319" cy="107156"/>
            </a:xfrm>
          </p:grpSpPr>
          <p:sp>
            <p:nvSpPr>
              <p:cNvPr id="45" name="Line 20">
                <a:extLst>
                  <a:ext uri="{FF2B5EF4-FFF2-40B4-BE49-F238E27FC236}">
                    <a16:creationId xmlns:a16="http://schemas.microsoft.com/office/drawing/2014/main" id="{F8550760-9227-4576-A2BB-99ACAEC6F5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45621" y="4674661"/>
                <a:ext cx="102631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Line 21">
                <a:extLst>
                  <a:ext uri="{FF2B5EF4-FFF2-40B4-BE49-F238E27FC236}">
                    <a16:creationId xmlns:a16="http://schemas.microsoft.com/office/drawing/2014/main" id="{8498FD03-E32C-4987-A871-3048AFB3E1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0390" y="4621083"/>
                <a:ext cx="0" cy="107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6711F97-3B09-4AF6-96DD-ACB1B9A2C677}"/>
                  </a:ext>
                </a:extLst>
              </p:cNvPr>
              <p:cNvGrpSpPr/>
              <p:nvPr/>
            </p:nvGrpSpPr>
            <p:grpSpPr>
              <a:xfrm>
                <a:off x="6817171" y="4621083"/>
                <a:ext cx="54769" cy="107156"/>
                <a:chOff x="6763939" y="4621083"/>
                <a:chExt cx="54769" cy="107156"/>
              </a:xfrm>
            </p:grpSpPr>
            <p:sp>
              <p:nvSpPr>
                <p:cNvPr id="49" name="Line 13">
                  <a:extLst>
                    <a:ext uri="{FF2B5EF4-FFF2-40B4-BE49-F238E27FC236}">
                      <a16:creationId xmlns:a16="http://schemas.microsoft.com/office/drawing/2014/main" id="{454192AD-DAFB-42C5-8B61-5432F5EF53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63939" y="4621083"/>
                  <a:ext cx="0" cy="107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80E2EE41-6284-4B95-9DF9-097E7C6728EA}"/>
                    </a:ext>
                  </a:extLst>
                </p:cNvPr>
                <p:cNvGrpSpPr/>
                <p:nvPr/>
              </p:nvGrpSpPr>
              <p:grpSpPr>
                <a:xfrm>
                  <a:off x="6763939" y="4623464"/>
                  <a:ext cx="54769" cy="102394"/>
                  <a:chOff x="6731446" y="4320000"/>
                  <a:chExt cx="54769" cy="102394"/>
                </a:xfrm>
              </p:grpSpPr>
              <p:sp>
                <p:nvSpPr>
                  <p:cNvPr id="50" name="Line 14">
                    <a:extLst>
                      <a:ext uri="{FF2B5EF4-FFF2-40B4-BE49-F238E27FC236}">
                        <a16:creationId xmlns:a16="http://schemas.microsoft.com/office/drawing/2014/main" id="{82986CE8-3A4F-4E70-9D1B-39400E9D85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731446" y="4320000"/>
                    <a:ext cx="53579" cy="5357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51" name="Line 15">
                    <a:extLst>
                      <a:ext uri="{FF2B5EF4-FFF2-40B4-BE49-F238E27FC236}">
                        <a16:creationId xmlns:a16="http://schemas.microsoft.com/office/drawing/2014/main" id="{899DD163-0BFC-42A1-8E7A-CDC17A5729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32637" y="4368815"/>
                    <a:ext cx="53578" cy="5357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  <p:sp>
          <p:nvSpPr>
            <p:cNvPr id="43" name="Rectangle 18">
              <a:extLst>
                <a:ext uri="{FF2B5EF4-FFF2-40B4-BE49-F238E27FC236}">
                  <a16:creationId xmlns:a16="http://schemas.microsoft.com/office/drawing/2014/main" id="{19D1EEF8-8B98-4EB2-AD2E-84816E73D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593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</a:t>
              </a:r>
            </a:p>
          </p:txBody>
        </p:sp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3694302B-EAC8-4486-B778-D4F2D06F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321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2DDDD33-572A-4974-BED7-1526E604E65A}"/>
              </a:ext>
            </a:extLst>
          </p:cNvPr>
          <p:cNvGrpSpPr/>
          <p:nvPr/>
        </p:nvGrpSpPr>
        <p:grpSpPr>
          <a:xfrm>
            <a:off x="4615207" y="1449991"/>
            <a:ext cx="2991349" cy="1186680"/>
            <a:chOff x="4859535" y="3946936"/>
            <a:chExt cx="2991349" cy="118668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6BF2017-AB83-4023-86FE-2692AA6C3ABB}"/>
                </a:ext>
              </a:extLst>
            </p:cNvPr>
            <p:cNvSpPr/>
            <p:nvPr/>
          </p:nvSpPr>
          <p:spPr bwMode="gray">
            <a:xfrm>
              <a:off x="4859535" y="4036722"/>
              <a:ext cx="2991349" cy="1096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Text Box 3">
              <a:extLst>
                <a:ext uri="{FF2B5EF4-FFF2-40B4-BE49-F238E27FC236}">
                  <a16:creationId xmlns:a16="http://schemas.microsoft.com/office/drawing/2014/main" id="{282CFD0E-40CD-44ED-9F9A-54FE46A6B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3136" y="3946936"/>
              <a:ext cx="1673305" cy="2462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latinLnBrk="1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소유에 의한 관계</a:t>
              </a:r>
            </a:p>
          </p:txBody>
        </p:sp>
        <p:sp>
          <p:nvSpPr>
            <p:cNvPr id="73" name="Text Box 23">
              <a:extLst>
                <a:ext uri="{FF2B5EF4-FFF2-40B4-BE49-F238E27FC236}">
                  <a16:creationId xmlns:a16="http://schemas.microsoft.com/office/drawing/2014/main" id="{C0DCAF5A-CE49-4887-A57B-B12E3BF97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5697" y="4476586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갖는다</a:t>
              </a:r>
            </a:p>
          </p:txBody>
        </p:sp>
        <p:sp>
          <p:nvSpPr>
            <p:cNvPr id="74" name="Text Box 24">
              <a:extLst>
                <a:ext uri="{FF2B5EF4-FFF2-40B4-BE49-F238E27FC236}">
                  <a16:creationId xmlns:a16="http://schemas.microsoft.com/office/drawing/2014/main" id="{559F94A5-A784-4359-BBF9-3755636A7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5650" y="4691156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속한다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CC580BE-7CA2-4E14-88A8-B4C84949867B}"/>
                </a:ext>
              </a:extLst>
            </p:cNvPr>
            <p:cNvGrpSpPr/>
            <p:nvPr/>
          </p:nvGrpSpPr>
          <p:grpSpPr>
            <a:xfrm>
              <a:off x="5845621" y="4598462"/>
              <a:ext cx="1026319" cy="107156"/>
              <a:chOff x="5845621" y="4621083"/>
              <a:chExt cx="1026319" cy="107156"/>
            </a:xfrm>
          </p:grpSpPr>
          <p:sp>
            <p:nvSpPr>
              <p:cNvPr id="78" name="Line 20">
                <a:extLst>
                  <a:ext uri="{FF2B5EF4-FFF2-40B4-BE49-F238E27FC236}">
                    <a16:creationId xmlns:a16="http://schemas.microsoft.com/office/drawing/2014/main" id="{47BB46BE-D19F-48F9-B3AF-23645E4D4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45621" y="4674661"/>
                <a:ext cx="102631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Line 21">
                <a:extLst>
                  <a:ext uri="{FF2B5EF4-FFF2-40B4-BE49-F238E27FC236}">
                    <a16:creationId xmlns:a16="http://schemas.microsoft.com/office/drawing/2014/main" id="{D59C4408-A6EE-417A-A3BA-2EA723EA9E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0390" y="4621083"/>
                <a:ext cx="0" cy="107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5C75A46-9B62-479C-89D6-72E73521B444}"/>
                  </a:ext>
                </a:extLst>
              </p:cNvPr>
              <p:cNvGrpSpPr/>
              <p:nvPr/>
            </p:nvGrpSpPr>
            <p:grpSpPr>
              <a:xfrm>
                <a:off x="6817171" y="4621083"/>
                <a:ext cx="54769" cy="107156"/>
                <a:chOff x="6763939" y="4621083"/>
                <a:chExt cx="54769" cy="107156"/>
              </a:xfrm>
            </p:grpSpPr>
            <p:sp>
              <p:nvSpPr>
                <p:cNvPr id="81" name="Line 13">
                  <a:extLst>
                    <a:ext uri="{FF2B5EF4-FFF2-40B4-BE49-F238E27FC236}">
                      <a16:creationId xmlns:a16="http://schemas.microsoft.com/office/drawing/2014/main" id="{0F93D270-C5DA-4039-91DC-19845DC2A0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63939" y="4621083"/>
                  <a:ext cx="0" cy="107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6B987A61-111E-4180-8EC4-759EE13C90F7}"/>
                    </a:ext>
                  </a:extLst>
                </p:cNvPr>
                <p:cNvGrpSpPr/>
                <p:nvPr/>
              </p:nvGrpSpPr>
              <p:grpSpPr>
                <a:xfrm>
                  <a:off x="6763939" y="4623464"/>
                  <a:ext cx="54769" cy="102394"/>
                  <a:chOff x="6731446" y="4320000"/>
                  <a:chExt cx="54769" cy="102394"/>
                </a:xfrm>
              </p:grpSpPr>
              <p:sp>
                <p:nvSpPr>
                  <p:cNvPr id="83" name="Line 14">
                    <a:extLst>
                      <a:ext uri="{FF2B5EF4-FFF2-40B4-BE49-F238E27FC236}">
                        <a16:creationId xmlns:a16="http://schemas.microsoft.com/office/drawing/2014/main" id="{EAF45A74-EFC6-4815-9201-5AA7B424D9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731446" y="4320000"/>
                    <a:ext cx="53579" cy="5357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84" name="Line 15">
                    <a:extLst>
                      <a:ext uri="{FF2B5EF4-FFF2-40B4-BE49-F238E27FC236}">
                        <a16:creationId xmlns:a16="http://schemas.microsoft.com/office/drawing/2014/main" id="{5B7455E4-D7BA-4B6A-904E-5EEC88E6A01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32637" y="4368815"/>
                    <a:ext cx="53578" cy="5357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  <p:sp>
          <p:nvSpPr>
            <p:cNvPr id="76" name="Rectangle 18">
              <a:extLst>
                <a:ext uri="{FF2B5EF4-FFF2-40B4-BE49-F238E27FC236}">
                  <a16:creationId xmlns:a16="http://schemas.microsoft.com/office/drawing/2014/main" id="{04CBBC8C-D968-469E-88D3-F67BC7015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593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</a:t>
              </a:r>
            </a:p>
          </p:txBody>
        </p:sp>
        <p:sp>
          <p:nvSpPr>
            <p:cNvPr id="77" name="Rectangle 19">
              <a:extLst>
                <a:ext uri="{FF2B5EF4-FFF2-40B4-BE49-F238E27FC236}">
                  <a16:creationId xmlns:a16="http://schemas.microsoft.com/office/drawing/2014/main" id="{8BE538F2-4760-4D7A-A82F-0F0BEE7BF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321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정의 </a:t>
            </a:r>
            <a:r>
              <a:rPr lang="en-US" altLang="ko-KR" b="0" dirty="0"/>
              <a:t>(2/2)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4E2A20-3DEF-4083-A190-CC021056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관계명</a:t>
            </a:r>
            <a:r>
              <a:rPr lang="en-US" altLang="ko-KR" b="0" dirty="0"/>
              <a:t>(Relationship Name)</a:t>
            </a:r>
          </a:p>
          <a:p>
            <a:pPr lvl="1"/>
            <a:r>
              <a:rPr lang="ko-KR" altLang="en-US" dirty="0"/>
              <a:t>두 엔티티 사이의 관계는 선으로 표시 함</a:t>
            </a:r>
          </a:p>
          <a:p>
            <a:pPr lvl="1"/>
            <a:r>
              <a:rPr lang="ko-KR" altLang="en-US" dirty="0"/>
              <a:t>관계선의 좌우 또는 상하에 관계명을 기록함 </a:t>
            </a:r>
            <a:r>
              <a:rPr lang="en-US" altLang="ko-KR" dirty="0"/>
              <a:t>(</a:t>
            </a:r>
            <a:r>
              <a:rPr lang="ko-KR" altLang="en-US" dirty="0"/>
              <a:t>시계 방향으로 기록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통상 </a:t>
            </a:r>
            <a:r>
              <a:rPr lang="en-US" altLang="ko-KR" dirty="0"/>
              <a:t>Application </a:t>
            </a:r>
            <a:r>
              <a:rPr lang="ko-KR" altLang="en-US" dirty="0"/>
              <a:t>데이터 모델</a:t>
            </a:r>
            <a:r>
              <a:rPr lang="en-US" altLang="ko-KR" dirty="0"/>
              <a:t>(C’ Level) </a:t>
            </a:r>
            <a:r>
              <a:rPr lang="ko-KR" altLang="en-US" dirty="0"/>
              <a:t>이하 단계에서는 크게 의미가 없어 표기하지 않음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엔티티 관계가 관계명 없이도 명확하게 파악되는 경우 관계명을 기술할 필요는 없으므로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관계명</a:t>
            </a:r>
            <a:r>
              <a:rPr lang="en-US" altLang="ko-KR" b="0" dirty="0"/>
              <a:t>(Relationship Name)</a:t>
            </a:r>
            <a:r>
              <a:rPr lang="ko-KR" altLang="en-US" dirty="0"/>
              <a:t>의 명명규칙</a:t>
            </a:r>
            <a:endParaRPr lang="en-US" altLang="ko-KR" dirty="0"/>
          </a:p>
          <a:p>
            <a:pPr lvl="1"/>
            <a:r>
              <a:rPr lang="ko-KR" altLang="en-US" dirty="0"/>
              <a:t>애매한 동사는 사용하지 않아야 함</a:t>
            </a:r>
            <a:r>
              <a:rPr lang="en-US" altLang="ko-KR" dirty="0"/>
              <a:t>.   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관계된다</a:t>
            </a:r>
            <a:r>
              <a:rPr lang="en-US" altLang="ko-KR" dirty="0"/>
              <a:t>, </a:t>
            </a:r>
            <a:r>
              <a:rPr lang="ko-KR" altLang="en-US" dirty="0"/>
              <a:t>관련있다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현재형으로 표현 함</a:t>
            </a:r>
            <a:r>
              <a:rPr lang="en-US" altLang="ko-KR" dirty="0"/>
              <a:t>.    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신청한다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0F8CC5-225B-4759-BF7F-EC5D33BD4478}"/>
              </a:ext>
            </a:extLst>
          </p:cNvPr>
          <p:cNvGrpSpPr/>
          <p:nvPr/>
        </p:nvGrpSpPr>
        <p:grpSpPr>
          <a:xfrm>
            <a:off x="975869" y="2376616"/>
            <a:ext cx="3811667" cy="1255132"/>
            <a:chOff x="975869" y="2365730"/>
            <a:chExt cx="3811667" cy="125513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2C7D559-BD34-4BFF-BFD8-3F32A77A813F}"/>
                </a:ext>
              </a:extLst>
            </p:cNvPr>
            <p:cNvSpPr/>
            <p:nvPr/>
          </p:nvSpPr>
          <p:spPr bwMode="gray">
            <a:xfrm>
              <a:off x="975869" y="2365730"/>
              <a:ext cx="3811667" cy="1255132"/>
            </a:xfrm>
            <a:prstGeom prst="roundRect">
              <a:avLst>
                <a:gd name="adj" fmla="val 3567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A2C25E-861D-464C-BC72-42F84E2A0BE7}"/>
                </a:ext>
              </a:extLst>
            </p:cNvPr>
            <p:cNvGrpSpPr/>
            <p:nvPr/>
          </p:nvGrpSpPr>
          <p:grpSpPr>
            <a:xfrm>
              <a:off x="1338540" y="2780208"/>
              <a:ext cx="2974181" cy="385534"/>
              <a:chOff x="1828831" y="2709427"/>
              <a:chExt cx="2974181" cy="385534"/>
            </a:xfrm>
          </p:grpSpPr>
          <p:sp>
            <p:nvSpPr>
              <p:cNvPr id="2537480" name="Rectangle 8"/>
              <p:cNvSpPr>
                <a:spLocks noChangeArrowheads="1"/>
              </p:cNvSpPr>
              <p:nvPr/>
            </p:nvSpPr>
            <p:spPr bwMode="auto">
              <a:xfrm>
                <a:off x="1828831" y="2716931"/>
                <a:ext cx="916781" cy="37742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537481" name="Rectangle 9"/>
              <p:cNvSpPr>
                <a:spLocks noChangeArrowheads="1"/>
              </p:cNvSpPr>
              <p:nvPr/>
            </p:nvSpPr>
            <p:spPr bwMode="auto">
              <a:xfrm>
                <a:off x="3886231" y="2716808"/>
                <a:ext cx="916781" cy="37742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8695" name="Text Box 13"/>
              <p:cNvSpPr txBox="1">
                <a:spLocks noChangeArrowheads="1"/>
              </p:cNvSpPr>
              <p:nvPr/>
            </p:nvSpPr>
            <p:spPr bwMode="auto">
              <a:xfrm>
                <a:off x="3302479" y="2709429"/>
                <a:ext cx="308372" cy="12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AutoShape 14"/>
              <p:cNvSpPr>
                <a:spLocks noChangeArrowheads="1"/>
              </p:cNvSpPr>
              <p:nvPr/>
            </p:nvSpPr>
            <p:spPr bwMode="auto">
              <a:xfrm rot="10800000" flipH="1">
                <a:off x="3655249" y="2709427"/>
                <a:ext cx="188120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693" name="Text Box 16"/>
              <p:cNvSpPr txBox="1">
                <a:spLocks noChangeArrowheads="1"/>
              </p:cNvSpPr>
              <p:nvPr/>
            </p:nvSpPr>
            <p:spPr bwMode="auto">
              <a:xfrm>
                <a:off x="3014869" y="2972325"/>
                <a:ext cx="307602" cy="12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BB833A41-DB4C-4425-89A6-262F86E2FC5C}"/>
                  </a:ext>
                </a:extLst>
              </p:cNvPr>
              <p:cNvCxnSpPr>
                <a:cxnSpLocks/>
                <a:stCxn id="2537480" idx="3"/>
                <a:endCxn id="2537481" idx="1"/>
              </p:cNvCxnSpPr>
              <p:nvPr/>
            </p:nvCxnSpPr>
            <p:spPr>
              <a:xfrm flipV="1">
                <a:off x="2745612" y="2905522"/>
                <a:ext cx="1140619" cy="12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AutoShape 14">
                <a:extLst>
                  <a:ext uri="{FF2B5EF4-FFF2-40B4-BE49-F238E27FC236}">
                    <a16:creationId xmlns:a16="http://schemas.microsoft.com/office/drawing/2014/main" id="{D388AF54-195A-4C7F-A4BD-94685249C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789665" y="2972324"/>
                <a:ext cx="188120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EC75BB-4B07-4694-B2E5-F431481C7478}"/>
              </a:ext>
            </a:extLst>
          </p:cNvPr>
          <p:cNvGrpSpPr/>
          <p:nvPr/>
        </p:nvGrpSpPr>
        <p:grpSpPr>
          <a:xfrm>
            <a:off x="5344403" y="2361103"/>
            <a:ext cx="1632221" cy="1255132"/>
            <a:chOff x="5344403" y="2350217"/>
            <a:chExt cx="1632221" cy="125513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2667A420-137B-40CE-AD56-309F3F4B29B7}"/>
                </a:ext>
              </a:extLst>
            </p:cNvPr>
            <p:cNvSpPr/>
            <p:nvPr/>
          </p:nvSpPr>
          <p:spPr bwMode="gray">
            <a:xfrm>
              <a:off x="5344403" y="2350217"/>
              <a:ext cx="1632221" cy="1255132"/>
            </a:xfrm>
            <a:prstGeom prst="roundRect">
              <a:avLst>
                <a:gd name="adj" fmla="val 3567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5C94D0A-C38F-4D84-81A7-98BFE9FAE1ED}"/>
                </a:ext>
              </a:extLst>
            </p:cNvPr>
            <p:cNvGrpSpPr/>
            <p:nvPr/>
          </p:nvGrpSpPr>
          <p:grpSpPr>
            <a:xfrm>
              <a:off x="5703123" y="2437987"/>
              <a:ext cx="916785" cy="1065198"/>
              <a:chOff x="5703123" y="2447656"/>
              <a:chExt cx="916785" cy="1065198"/>
            </a:xfrm>
          </p:grpSpPr>
          <p:sp>
            <p:nvSpPr>
              <p:cNvPr id="26" name="Rectangle 8"/>
              <p:cNvSpPr>
                <a:spLocks noChangeArrowheads="1"/>
              </p:cNvSpPr>
              <p:nvPr/>
            </p:nvSpPr>
            <p:spPr bwMode="auto">
              <a:xfrm>
                <a:off x="5703124" y="2447656"/>
                <a:ext cx="916781" cy="252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5703124" y="3260854"/>
                <a:ext cx="916781" cy="252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30" name="Text Box 13"/>
              <p:cNvSpPr txBox="1">
                <a:spLocks noChangeArrowheads="1"/>
              </p:cNvSpPr>
              <p:nvPr/>
            </p:nvSpPr>
            <p:spPr bwMode="auto">
              <a:xfrm rot="16200000">
                <a:off x="6281826" y="3019689"/>
                <a:ext cx="307777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Text Box 16"/>
              <p:cNvSpPr txBox="1">
                <a:spLocks noChangeArrowheads="1"/>
              </p:cNvSpPr>
              <p:nvPr/>
            </p:nvSpPr>
            <p:spPr bwMode="auto">
              <a:xfrm rot="5400000">
                <a:off x="5737272" y="2840571"/>
                <a:ext cx="307777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4122652-B380-49D4-A3C9-C52F447F8BA1}"/>
                  </a:ext>
                </a:extLst>
              </p:cNvPr>
              <p:cNvCxnSpPr>
                <a:cxnSpLocks/>
                <a:stCxn id="27" idx="0"/>
                <a:endCxn id="26" idx="2"/>
              </p:cNvCxnSpPr>
              <p:nvPr/>
            </p:nvCxnSpPr>
            <p:spPr>
              <a:xfrm flipV="1">
                <a:off x="6161515" y="2699656"/>
                <a:ext cx="0" cy="56119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AutoShape 14">
                <a:extLst>
                  <a:ext uri="{FF2B5EF4-FFF2-40B4-BE49-F238E27FC236}">
                    <a16:creationId xmlns:a16="http://schemas.microsoft.com/office/drawing/2014/main" id="{0D97206E-3003-44FC-B89C-0D4843459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5699536" y="2756691"/>
                <a:ext cx="129812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AutoShape 14">
                <a:extLst>
                  <a:ext uri="{FF2B5EF4-FFF2-40B4-BE49-F238E27FC236}">
                    <a16:creationId xmlns:a16="http://schemas.microsoft.com/office/drawing/2014/main" id="{E067F51C-1862-4292-B380-D2A04AD0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6493684" y="3099358"/>
                <a:ext cx="129811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(1/4)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E759C5-80AB-4BF3-A505-500165A0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75" name="내용 개체 틀 7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기수</a:t>
            </a:r>
            <a:r>
              <a:rPr lang="en-US" altLang="ko-KR" b="0" dirty="0"/>
              <a:t>(Cardinality)</a:t>
            </a:r>
            <a:r>
              <a:rPr lang="ko-KR" altLang="en-US" dirty="0"/>
              <a:t>의 발생 유형</a:t>
            </a:r>
          </a:p>
        </p:txBody>
      </p:sp>
      <p:graphicFrame>
        <p:nvGraphicFramePr>
          <p:cNvPr id="2543627" name="Group 11"/>
          <p:cNvGraphicFramePr>
            <a:graphicFrameLocks noGrp="1"/>
          </p:cNvGraphicFramePr>
          <p:nvPr/>
        </p:nvGraphicFramePr>
        <p:xfrm>
          <a:off x="1760252" y="1979548"/>
          <a:ext cx="5897814" cy="2546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7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5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7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1:M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1:1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</a:rPr>
                        <a:t>검토필요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</a:rPr>
                        <a:t>)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M:M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해결필요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9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9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1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7" name="그룹 76"/>
          <p:cNvGrpSpPr/>
          <p:nvPr/>
        </p:nvGrpSpPr>
        <p:grpSpPr>
          <a:xfrm>
            <a:off x="2507825" y="2459604"/>
            <a:ext cx="4983724" cy="1883465"/>
            <a:chOff x="2063750" y="2915856"/>
            <a:chExt cx="6002338" cy="2634968"/>
          </a:xfrm>
        </p:grpSpPr>
        <p:sp>
          <p:nvSpPr>
            <p:cNvPr id="34857" name="Line 43"/>
            <p:cNvSpPr>
              <a:spLocks noChangeShapeType="1"/>
            </p:cNvSpPr>
            <p:nvPr/>
          </p:nvSpPr>
          <p:spPr bwMode="auto">
            <a:xfrm>
              <a:off x="4140200" y="302828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58" name="Line 44"/>
            <p:cNvSpPr>
              <a:spLocks noChangeShapeType="1"/>
            </p:cNvSpPr>
            <p:nvPr/>
          </p:nvSpPr>
          <p:spPr bwMode="auto">
            <a:xfrm>
              <a:off x="4370388" y="29203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59" name="Line 45"/>
            <p:cNvSpPr>
              <a:spLocks noChangeShapeType="1"/>
            </p:cNvSpPr>
            <p:nvPr/>
          </p:nvSpPr>
          <p:spPr bwMode="auto">
            <a:xfrm>
              <a:off x="5661025" y="29203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0" name="Line 46"/>
            <p:cNvSpPr>
              <a:spLocks noChangeShapeType="1"/>
            </p:cNvSpPr>
            <p:nvPr/>
          </p:nvSpPr>
          <p:spPr bwMode="auto">
            <a:xfrm>
              <a:off x="4152900" y="3856962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1" name="Line 47"/>
            <p:cNvSpPr>
              <a:spLocks noChangeShapeType="1"/>
            </p:cNvSpPr>
            <p:nvPr/>
          </p:nvSpPr>
          <p:spPr bwMode="auto">
            <a:xfrm>
              <a:off x="4152900" y="5439699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2" name="Line 48"/>
            <p:cNvSpPr>
              <a:spLocks noChangeShapeType="1"/>
            </p:cNvSpPr>
            <p:nvPr/>
          </p:nvSpPr>
          <p:spPr bwMode="auto">
            <a:xfrm>
              <a:off x="2063750" y="302828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3" name="Line 49"/>
            <p:cNvSpPr>
              <a:spLocks noChangeShapeType="1"/>
            </p:cNvSpPr>
            <p:nvPr/>
          </p:nvSpPr>
          <p:spPr bwMode="auto">
            <a:xfrm>
              <a:off x="2063750" y="3856962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4" name="Line 50"/>
            <p:cNvSpPr>
              <a:spLocks noChangeShapeType="1"/>
            </p:cNvSpPr>
            <p:nvPr/>
          </p:nvSpPr>
          <p:spPr bwMode="auto">
            <a:xfrm>
              <a:off x="2063750" y="464753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5" name="Line 51"/>
            <p:cNvSpPr>
              <a:spLocks noChangeShapeType="1"/>
            </p:cNvSpPr>
            <p:nvPr/>
          </p:nvSpPr>
          <p:spPr bwMode="auto">
            <a:xfrm>
              <a:off x="2063750" y="5439699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6" name="Line 52"/>
            <p:cNvSpPr>
              <a:spLocks noChangeShapeType="1"/>
            </p:cNvSpPr>
            <p:nvPr/>
          </p:nvSpPr>
          <p:spPr bwMode="auto">
            <a:xfrm>
              <a:off x="6350000" y="302828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7" name="Line 53"/>
            <p:cNvSpPr>
              <a:spLocks noChangeShapeType="1"/>
            </p:cNvSpPr>
            <p:nvPr/>
          </p:nvSpPr>
          <p:spPr bwMode="auto">
            <a:xfrm>
              <a:off x="6337300" y="3856962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8" name="Line 54"/>
            <p:cNvSpPr>
              <a:spLocks noChangeShapeType="1"/>
            </p:cNvSpPr>
            <p:nvPr/>
          </p:nvSpPr>
          <p:spPr bwMode="auto">
            <a:xfrm>
              <a:off x="6346825" y="5439699"/>
              <a:ext cx="1714500" cy="0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9" name="Line 55"/>
            <p:cNvSpPr>
              <a:spLocks noChangeShapeType="1"/>
            </p:cNvSpPr>
            <p:nvPr/>
          </p:nvSpPr>
          <p:spPr bwMode="auto">
            <a:xfrm>
              <a:off x="2200275" y="29203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0" name="Line 56"/>
            <p:cNvSpPr>
              <a:spLocks noChangeShapeType="1"/>
            </p:cNvSpPr>
            <p:nvPr/>
          </p:nvSpPr>
          <p:spPr bwMode="auto">
            <a:xfrm>
              <a:off x="2200275" y="37458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1" name="Line 57"/>
            <p:cNvSpPr>
              <a:spLocks noChangeShapeType="1"/>
            </p:cNvSpPr>
            <p:nvPr/>
          </p:nvSpPr>
          <p:spPr bwMode="auto">
            <a:xfrm>
              <a:off x="2200275" y="453799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2" name="Line 58"/>
            <p:cNvSpPr>
              <a:spLocks noChangeShapeType="1"/>
            </p:cNvSpPr>
            <p:nvPr/>
          </p:nvSpPr>
          <p:spPr bwMode="auto">
            <a:xfrm>
              <a:off x="2200275" y="5330162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8" name="Line 60"/>
            <p:cNvSpPr>
              <a:spLocks noChangeShapeType="1"/>
            </p:cNvSpPr>
            <p:nvPr/>
          </p:nvSpPr>
          <p:spPr bwMode="auto">
            <a:xfrm flipV="1">
              <a:off x="3624263" y="2920337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9" name="Line 61"/>
            <p:cNvSpPr>
              <a:spLocks noChangeShapeType="1"/>
            </p:cNvSpPr>
            <p:nvPr/>
          </p:nvSpPr>
          <p:spPr bwMode="auto">
            <a:xfrm>
              <a:off x="3606800" y="3029874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6" name="Line 63"/>
            <p:cNvSpPr>
              <a:spLocks noChangeShapeType="1"/>
            </p:cNvSpPr>
            <p:nvPr/>
          </p:nvSpPr>
          <p:spPr bwMode="auto">
            <a:xfrm flipV="1">
              <a:off x="3624263" y="3737899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7" name="Line 64"/>
            <p:cNvSpPr>
              <a:spLocks noChangeShapeType="1"/>
            </p:cNvSpPr>
            <p:nvPr/>
          </p:nvSpPr>
          <p:spPr bwMode="auto">
            <a:xfrm>
              <a:off x="3606800" y="3847437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4" name="Line 66"/>
            <p:cNvSpPr>
              <a:spLocks noChangeShapeType="1"/>
            </p:cNvSpPr>
            <p:nvPr/>
          </p:nvSpPr>
          <p:spPr bwMode="auto">
            <a:xfrm flipV="1">
              <a:off x="3624263" y="4542762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5" name="Line 67"/>
            <p:cNvSpPr>
              <a:spLocks noChangeShapeType="1"/>
            </p:cNvSpPr>
            <p:nvPr/>
          </p:nvSpPr>
          <p:spPr bwMode="auto">
            <a:xfrm>
              <a:off x="3606800" y="4652299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2" name="Line 69"/>
            <p:cNvSpPr>
              <a:spLocks noChangeShapeType="1"/>
            </p:cNvSpPr>
            <p:nvPr/>
          </p:nvSpPr>
          <p:spPr bwMode="auto">
            <a:xfrm flipV="1">
              <a:off x="3624263" y="5322224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3" name="Line 70"/>
            <p:cNvSpPr>
              <a:spLocks noChangeShapeType="1"/>
            </p:cNvSpPr>
            <p:nvPr/>
          </p:nvSpPr>
          <p:spPr bwMode="auto">
            <a:xfrm>
              <a:off x="3606800" y="5431762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7" name="Oval 71"/>
            <p:cNvSpPr>
              <a:spLocks noChangeArrowheads="1"/>
            </p:cNvSpPr>
            <p:nvPr/>
          </p:nvSpPr>
          <p:spPr bwMode="auto">
            <a:xfrm>
              <a:off x="3533775" y="3745837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8" name="Oval 72"/>
            <p:cNvSpPr>
              <a:spLocks noChangeArrowheads="1"/>
            </p:cNvSpPr>
            <p:nvPr/>
          </p:nvSpPr>
          <p:spPr bwMode="auto">
            <a:xfrm>
              <a:off x="2270125" y="4550699"/>
              <a:ext cx="73025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9" name="Oval 73"/>
            <p:cNvSpPr>
              <a:spLocks noChangeArrowheads="1"/>
            </p:cNvSpPr>
            <p:nvPr/>
          </p:nvSpPr>
          <p:spPr bwMode="auto">
            <a:xfrm>
              <a:off x="2270125" y="5330162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0" name="Oval 74"/>
            <p:cNvSpPr>
              <a:spLocks noChangeArrowheads="1"/>
            </p:cNvSpPr>
            <p:nvPr/>
          </p:nvSpPr>
          <p:spPr bwMode="auto">
            <a:xfrm>
              <a:off x="3533775" y="5330162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1" name="Line 75"/>
            <p:cNvSpPr>
              <a:spLocks noChangeShapeType="1"/>
            </p:cNvSpPr>
            <p:nvPr/>
          </p:nvSpPr>
          <p:spPr bwMode="auto">
            <a:xfrm>
              <a:off x="4376738" y="375059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2" name="Line 76"/>
            <p:cNvSpPr>
              <a:spLocks noChangeShapeType="1"/>
            </p:cNvSpPr>
            <p:nvPr/>
          </p:nvSpPr>
          <p:spPr bwMode="auto">
            <a:xfrm>
              <a:off x="4376738" y="5334924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3" name="Line 77"/>
            <p:cNvSpPr>
              <a:spLocks noChangeShapeType="1"/>
            </p:cNvSpPr>
            <p:nvPr/>
          </p:nvSpPr>
          <p:spPr bwMode="auto">
            <a:xfrm>
              <a:off x="5661025" y="5334924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4" name="Oval 78"/>
            <p:cNvSpPr>
              <a:spLocks noChangeArrowheads="1"/>
            </p:cNvSpPr>
            <p:nvPr/>
          </p:nvSpPr>
          <p:spPr bwMode="auto">
            <a:xfrm>
              <a:off x="4448175" y="5330162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5" name="Oval 79"/>
            <p:cNvSpPr>
              <a:spLocks noChangeArrowheads="1"/>
            </p:cNvSpPr>
            <p:nvPr/>
          </p:nvSpPr>
          <p:spPr bwMode="auto">
            <a:xfrm>
              <a:off x="5529263" y="5338099"/>
              <a:ext cx="74612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6" name="Oval 80"/>
            <p:cNvSpPr>
              <a:spLocks noChangeArrowheads="1"/>
            </p:cNvSpPr>
            <p:nvPr/>
          </p:nvSpPr>
          <p:spPr bwMode="auto">
            <a:xfrm>
              <a:off x="5502275" y="3745837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7" name="Line 81"/>
            <p:cNvSpPr>
              <a:spLocks noChangeShapeType="1"/>
            </p:cNvSpPr>
            <p:nvPr/>
          </p:nvSpPr>
          <p:spPr bwMode="auto">
            <a:xfrm>
              <a:off x="5661025" y="373789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0" name="Line 83"/>
            <p:cNvSpPr>
              <a:spLocks noChangeShapeType="1"/>
            </p:cNvSpPr>
            <p:nvPr/>
          </p:nvSpPr>
          <p:spPr bwMode="auto">
            <a:xfrm flipV="1">
              <a:off x="7885113" y="2920337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1" name="Line 84"/>
            <p:cNvSpPr>
              <a:spLocks noChangeShapeType="1"/>
            </p:cNvSpPr>
            <p:nvPr/>
          </p:nvSpPr>
          <p:spPr bwMode="auto">
            <a:xfrm>
              <a:off x="7867650" y="3029874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8" name="Line 86"/>
            <p:cNvSpPr>
              <a:spLocks noChangeShapeType="1"/>
            </p:cNvSpPr>
            <p:nvPr/>
          </p:nvSpPr>
          <p:spPr bwMode="auto">
            <a:xfrm flipV="1">
              <a:off x="7885113" y="3736312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9" name="Line 87"/>
            <p:cNvSpPr>
              <a:spLocks noChangeShapeType="1"/>
            </p:cNvSpPr>
            <p:nvPr/>
          </p:nvSpPr>
          <p:spPr bwMode="auto">
            <a:xfrm>
              <a:off x="7867650" y="3845849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6" name="Line 89"/>
            <p:cNvSpPr>
              <a:spLocks noChangeShapeType="1"/>
            </p:cNvSpPr>
            <p:nvPr/>
          </p:nvSpPr>
          <p:spPr bwMode="auto">
            <a:xfrm flipV="1">
              <a:off x="7885113" y="5322224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7" name="Line 90"/>
            <p:cNvSpPr>
              <a:spLocks noChangeShapeType="1"/>
            </p:cNvSpPr>
            <p:nvPr/>
          </p:nvSpPr>
          <p:spPr bwMode="auto">
            <a:xfrm>
              <a:off x="7867650" y="5431762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4" name="Line 92"/>
            <p:cNvSpPr>
              <a:spLocks noChangeShapeType="1"/>
            </p:cNvSpPr>
            <p:nvPr/>
          </p:nvSpPr>
          <p:spPr bwMode="auto">
            <a:xfrm flipH="1" flipV="1">
              <a:off x="6372225" y="2920337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5" name="Line 93"/>
            <p:cNvSpPr>
              <a:spLocks noChangeShapeType="1"/>
            </p:cNvSpPr>
            <p:nvPr/>
          </p:nvSpPr>
          <p:spPr bwMode="auto">
            <a:xfrm flipH="1">
              <a:off x="6372225" y="3029874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2" name="Line 95"/>
            <p:cNvSpPr>
              <a:spLocks noChangeShapeType="1"/>
            </p:cNvSpPr>
            <p:nvPr/>
          </p:nvSpPr>
          <p:spPr bwMode="auto">
            <a:xfrm flipH="1" flipV="1">
              <a:off x="6372225" y="3736312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3" name="Line 96"/>
            <p:cNvSpPr>
              <a:spLocks noChangeShapeType="1"/>
            </p:cNvSpPr>
            <p:nvPr/>
          </p:nvSpPr>
          <p:spPr bwMode="auto">
            <a:xfrm flipH="1">
              <a:off x="6372225" y="3845849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0" name="Line 98"/>
            <p:cNvSpPr>
              <a:spLocks noChangeShapeType="1"/>
            </p:cNvSpPr>
            <p:nvPr/>
          </p:nvSpPr>
          <p:spPr bwMode="auto">
            <a:xfrm flipH="1" flipV="1">
              <a:off x="6372225" y="5322224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1" name="Line 99"/>
            <p:cNvSpPr>
              <a:spLocks noChangeShapeType="1"/>
            </p:cNvSpPr>
            <p:nvPr/>
          </p:nvSpPr>
          <p:spPr bwMode="auto">
            <a:xfrm flipH="1">
              <a:off x="6372225" y="5431762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94" name="Oval 100"/>
            <p:cNvSpPr>
              <a:spLocks noChangeArrowheads="1"/>
            </p:cNvSpPr>
            <p:nvPr/>
          </p:nvSpPr>
          <p:spPr bwMode="auto">
            <a:xfrm>
              <a:off x="6553200" y="5330162"/>
              <a:ext cx="71438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95" name="Oval 101"/>
            <p:cNvSpPr>
              <a:spLocks noChangeArrowheads="1"/>
            </p:cNvSpPr>
            <p:nvPr/>
          </p:nvSpPr>
          <p:spPr bwMode="auto">
            <a:xfrm>
              <a:off x="7794625" y="5338099"/>
              <a:ext cx="73025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96" name="Oval 102"/>
            <p:cNvSpPr>
              <a:spLocks noChangeArrowheads="1"/>
            </p:cNvSpPr>
            <p:nvPr/>
          </p:nvSpPr>
          <p:spPr bwMode="auto">
            <a:xfrm>
              <a:off x="7799388" y="3750599"/>
              <a:ext cx="74612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Line 55"/>
            <p:cNvSpPr>
              <a:spLocks noChangeShapeType="1"/>
            </p:cNvSpPr>
            <p:nvPr/>
          </p:nvSpPr>
          <p:spPr bwMode="auto">
            <a:xfrm>
              <a:off x="2270125" y="2917213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Line 55"/>
            <p:cNvSpPr>
              <a:spLocks noChangeShapeType="1"/>
            </p:cNvSpPr>
            <p:nvPr/>
          </p:nvSpPr>
          <p:spPr bwMode="auto">
            <a:xfrm>
              <a:off x="3567767" y="2934958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55"/>
            <p:cNvSpPr>
              <a:spLocks noChangeShapeType="1"/>
            </p:cNvSpPr>
            <p:nvPr/>
          </p:nvSpPr>
          <p:spPr bwMode="auto">
            <a:xfrm>
              <a:off x="4468509" y="292540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Line 55"/>
            <p:cNvSpPr>
              <a:spLocks noChangeShapeType="1"/>
            </p:cNvSpPr>
            <p:nvPr/>
          </p:nvSpPr>
          <p:spPr bwMode="auto">
            <a:xfrm>
              <a:off x="5542578" y="2915856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Line 55"/>
            <p:cNvSpPr>
              <a:spLocks noChangeShapeType="1"/>
            </p:cNvSpPr>
            <p:nvPr/>
          </p:nvSpPr>
          <p:spPr bwMode="auto">
            <a:xfrm>
              <a:off x="6589351" y="2919953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Line 55"/>
            <p:cNvSpPr>
              <a:spLocks noChangeShapeType="1"/>
            </p:cNvSpPr>
            <p:nvPr/>
          </p:nvSpPr>
          <p:spPr bwMode="auto">
            <a:xfrm>
              <a:off x="7813548" y="2924050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Line 55"/>
            <p:cNvSpPr>
              <a:spLocks noChangeShapeType="1"/>
            </p:cNvSpPr>
            <p:nvPr/>
          </p:nvSpPr>
          <p:spPr bwMode="auto">
            <a:xfrm>
              <a:off x="6571606" y="3767460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Line 55"/>
            <p:cNvSpPr>
              <a:spLocks noChangeShapeType="1"/>
            </p:cNvSpPr>
            <p:nvPr/>
          </p:nvSpPr>
          <p:spPr bwMode="auto">
            <a:xfrm>
              <a:off x="2270125" y="37458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Line 55"/>
            <p:cNvSpPr>
              <a:spLocks noChangeShapeType="1"/>
            </p:cNvSpPr>
            <p:nvPr/>
          </p:nvSpPr>
          <p:spPr bwMode="auto">
            <a:xfrm>
              <a:off x="3581415" y="455738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Line 55"/>
            <p:cNvSpPr>
              <a:spLocks noChangeShapeType="1"/>
            </p:cNvSpPr>
            <p:nvPr/>
          </p:nvSpPr>
          <p:spPr bwMode="auto">
            <a:xfrm>
              <a:off x="4454861" y="3761734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8" name="직사각형 77"/>
          <p:cNvSpPr/>
          <p:nvPr/>
        </p:nvSpPr>
        <p:spPr bwMode="auto">
          <a:xfrm>
            <a:off x="1760252" y="1264696"/>
            <a:ext cx="1097268" cy="41147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엔티티</a:t>
            </a:r>
            <a:r>
              <a:rPr lang="en-US" altLang="ko-KR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</a:t>
            </a:r>
            <a:endParaRPr lang="ko-KR" altLang="en-US" sz="105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6560798" y="1264696"/>
            <a:ext cx="1097268" cy="41147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엔티티</a:t>
            </a:r>
            <a:r>
              <a:rPr lang="en-US" altLang="ko-KR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B</a:t>
            </a:r>
            <a:endParaRPr lang="ko-KR" altLang="en-US" sz="105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1" name="직선 연결선 80"/>
          <p:cNvCxnSpPr>
            <a:stCxn id="78" idx="3"/>
            <a:endCxn id="79" idx="1"/>
          </p:cNvCxnSpPr>
          <p:nvPr/>
        </p:nvCxnSpPr>
        <p:spPr bwMode="auto">
          <a:xfrm>
            <a:off x="2857520" y="1470434"/>
            <a:ext cx="370327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칠각형 81"/>
          <p:cNvSpPr/>
          <p:nvPr/>
        </p:nvSpPr>
        <p:spPr bwMode="auto">
          <a:xfrm>
            <a:off x="2948957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칠각형 82"/>
          <p:cNvSpPr/>
          <p:nvPr/>
        </p:nvSpPr>
        <p:spPr bwMode="auto">
          <a:xfrm>
            <a:off x="3213276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칠각형 83"/>
          <p:cNvSpPr/>
          <p:nvPr/>
        </p:nvSpPr>
        <p:spPr bwMode="auto">
          <a:xfrm>
            <a:off x="6012165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칠각형 84"/>
          <p:cNvSpPr/>
          <p:nvPr/>
        </p:nvSpPr>
        <p:spPr bwMode="auto">
          <a:xfrm>
            <a:off x="6286482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988990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최소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283779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최대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29360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최대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24149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최소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0" name="AutoShape 12"/>
          <p:cNvSpPr>
            <a:spLocks noChangeArrowheads="1"/>
          </p:cNvSpPr>
          <p:nvPr/>
        </p:nvSpPr>
        <p:spPr bwMode="auto">
          <a:xfrm flipV="1">
            <a:off x="607424" y="1819511"/>
            <a:ext cx="8250856" cy="2841802"/>
          </a:xfrm>
          <a:prstGeom prst="roundRect">
            <a:avLst>
              <a:gd name="adj" fmla="val 379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(2/4)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80D6F-6C8F-4BBA-8D35-54BFF970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sp>
        <p:nvSpPr>
          <p:cNvPr id="40" name="내용 개체 틀 3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최대 기수 </a:t>
            </a:r>
            <a:r>
              <a:rPr lang="en-US" altLang="ko-KR" dirty="0"/>
              <a:t>- 3</a:t>
            </a:r>
            <a:r>
              <a:rPr lang="ko-KR" altLang="en-US" dirty="0"/>
              <a:t>가지 유형</a:t>
            </a:r>
            <a:endParaRPr lang="en-US" altLang="ko-KR" dirty="0"/>
          </a:p>
          <a:p>
            <a:pPr lvl="1"/>
            <a:r>
              <a:rPr lang="ko-KR" altLang="en-US" dirty="0"/>
              <a:t>최대 기수</a:t>
            </a:r>
            <a:r>
              <a:rPr lang="en-US" altLang="ko-KR" b="0" dirty="0"/>
              <a:t>(Cardinality)</a:t>
            </a:r>
            <a:r>
              <a:rPr lang="en-US" altLang="ko-KR" dirty="0"/>
              <a:t> : </a:t>
            </a:r>
            <a:r>
              <a:rPr lang="ko-KR" altLang="en-US" dirty="0"/>
              <a:t>두 개의 엔티티 간 관계에서</a:t>
            </a:r>
            <a:r>
              <a:rPr lang="en-US" altLang="ko-KR" dirty="0"/>
              <a:t>, </a:t>
            </a:r>
            <a:r>
              <a:rPr lang="ko-KR" altLang="en-US" dirty="0"/>
              <a:t>한 엔티티의 한 어커런스를 기준으로 상대 엔티티의 관계 된 어커런스가 최대로 몇 개까지 있을 수 있는가를 표현</a:t>
            </a:r>
            <a:endParaRPr lang="en-US" altLang="ko-KR" dirty="0"/>
          </a:p>
        </p:txBody>
      </p:sp>
      <p:sp>
        <p:nvSpPr>
          <p:cNvPr id="35849" name="Line 11"/>
          <p:cNvSpPr>
            <a:spLocks noChangeShapeType="1"/>
          </p:cNvSpPr>
          <p:nvPr/>
        </p:nvSpPr>
        <p:spPr bwMode="auto">
          <a:xfrm>
            <a:off x="4719393" y="2210522"/>
            <a:ext cx="1700213" cy="0"/>
          </a:xfrm>
          <a:prstGeom prst="line">
            <a:avLst/>
          </a:prstGeom>
          <a:noFill/>
          <a:ln w="1892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09" name="Rectangle 13"/>
          <p:cNvSpPr>
            <a:spLocks noChangeArrowheads="1"/>
          </p:cNvSpPr>
          <p:nvPr/>
        </p:nvSpPr>
        <p:spPr bwMode="auto">
          <a:xfrm>
            <a:off x="3814519" y="2022403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   원</a:t>
            </a:r>
          </a:p>
        </p:txBody>
      </p:sp>
      <p:sp>
        <p:nvSpPr>
          <p:cNvPr id="2538510" name="Rectangle 14"/>
          <p:cNvSpPr>
            <a:spLocks noChangeArrowheads="1"/>
          </p:cNvSpPr>
          <p:nvPr/>
        </p:nvSpPr>
        <p:spPr bwMode="auto">
          <a:xfrm>
            <a:off x="6406510" y="2022403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사무실</a:t>
            </a:r>
          </a:p>
        </p:txBody>
      </p:sp>
      <p:sp>
        <p:nvSpPr>
          <p:cNvPr id="35853" name="Line 15"/>
          <p:cNvSpPr>
            <a:spLocks noChangeShapeType="1"/>
          </p:cNvSpPr>
          <p:nvPr/>
        </p:nvSpPr>
        <p:spPr bwMode="auto">
          <a:xfrm>
            <a:off x="4831312" y="2129559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54" name="Text Box 16"/>
          <p:cNvSpPr txBox="1">
            <a:spLocks noChangeArrowheads="1"/>
          </p:cNvSpPr>
          <p:nvPr/>
        </p:nvSpPr>
        <p:spPr bwMode="auto">
          <a:xfrm>
            <a:off x="1902375" y="2023593"/>
            <a:ext cx="15120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1050" b="1" dirty="0">
                <a:solidFill>
                  <a:srgbClr val="335E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: 1 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latinLnBrk="1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(one-to-one)</a:t>
            </a:r>
          </a:p>
        </p:txBody>
      </p:sp>
      <p:sp>
        <p:nvSpPr>
          <p:cNvPr id="35855" name="Text Box 17"/>
          <p:cNvSpPr txBox="1">
            <a:spLocks noChangeArrowheads="1"/>
          </p:cNvSpPr>
          <p:nvPr/>
        </p:nvSpPr>
        <p:spPr bwMode="auto">
          <a:xfrm>
            <a:off x="4465328" y="2435549"/>
            <a:ext cx="26196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직원은 최대 하나의 사무실을 사용하고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사무실은 최대 한 명의 직원에게만 배정되어 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856" name="Line 18"/>
          <p:cNvSpPr>
            <a:spLocks noChangeShapeType="1"/>
          </p:cNvSpPr>
          <p:nvPr/>
        </p:nvSpPr>
        <p:spPr bwMode="auto">
          <a:xfrm>
            <a:off x="4719393" y="3033243"/>
            <a:ext cx="1700213" cy="0"/>
          </a:xfrm>
          <a:prstGeom prst="line">
            <a:avLst/>
          </a:prstGeom>
          <a:noFill/>
          <a:ln w="1892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15" name="Rectangle 19"/>
          <p:cNvSpPr>
            <a:spLocks noChangeArrowheads="1"/>
          </p:cNvSpPr>
          <p:nvPr/>
        </p:nvSpPr>
        <p:spPr bwMode="auto">
          <a:xfrm>
            <a:off x="3814519" y="2845124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   원</a:t>
            </a:r>
          </a:p>
        </p:txBody>
      </p:sp>
      <p:sp>
        <p:nvSpPr>
          <p:cNvPr id="2538516" name="Rectangle 20"/>
          <p:cNvSpPr>
            <a:spLocks noChangeArrowheads="1"/>
          </p:cNvSpPr>
          <p:nvPr/>
        </p:nvSpPr>
        <p:spPr bwMode="auto">
          <a:xfrm>
            <a:off x="6406510" y="2845124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사무실</a:t>
            </a:r>
          </a:p>
        </p:txBody>
      </p:sp>
      <p:sp>
        <p:nvSpPr>
          <p:cNvPr id="35859" name="Line 21"/>
          <p:cNvSpPr>
            <a:spLocks noChangeShapeType="1"/>
          </p:cNvSpPr>
          <p:nvPr/>
        </p:nvSpPr>
        <p:spPr bwMode="auto">
          <a:xfrm>
            <a:off x="4831312" y="2952281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0" name="Line 22"/>
          <p:cNvSpPr>
            <a:spLocks noChangeShapeType="1"/>
          </p:cNvSpPr>
          <p:nvPr/>
        </p:nvSpPr>
        <p:spPr bwMode="auto">
          <a:xfrm flipV="1">
            <a:off x="6298162" y="2952281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1" name="Line 23"/>
          <p:cNvSpPr>
            <a:spLocks noChangeShapeType="1"/>
          </p:cNvSpPr>
          <p:nvPr/>
        </p:nvSpPr>
        <p:spPr bwMode="auto">
          <a:xfrm>
            <a:off x="6298162" y="3039197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2" name="Text Box 24"/>
          <p:cNvSpPr txBox="1">
            <a:spLocks noChangeArrowheads="1"/>
          </p:cNvSpPr>
          <p:nvPr/>
        </p:nvSpPr>
        <p:spPr bwMode="auto">
          <a:xfrm>
            <a:off x="1902374" y="2854649"/>
            <a:ext cx="15287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1050" b="1" dirty="0">
                <a:solidFill>
                  <a:srgbClr val="335E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多  관계</a:t>
            </a:r>
          </a:p>
          <a:p>
            <a:pPr latinLnBrk="1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(one-to-many)</a:t>
            </a:r>
          </a:p>
        </p:txBody>
      </p:sp>
      <p:sp>
        <p:nvSpPr>
          <p:cNvPr id="35863" name="Text Box 25"/>
          <p:cNvSpPr txBox="1">
            <a:spLocks noChangeArrowheads="1"/>
          </p:cNvSpPr>
          <p:nvPr/>
        </p:nvSpPr>
        <p:spPr bwMode="auto">
          <a:xfrm>
            <a:off x="4465328" y="3258272"/>
            <a:ext cx="26196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직원은 최대 여러 개의 사무실을 사용할 수 있고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사무실은 최대 한 명의 직원에게만 배정되어 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864" name="Line 26"/>
          <p:cNvSpPr>
            <a:spLocks noChangeShapeType="1"/>
          </p:cNvSpPr>
          <p:nvPr/>
        </p:nvSpPr>
        <p:spPr bwMode="auto">
          <a:xfrm>
            <a:off x="4719393" y="3855965"/>
            <a:ext cx="1700213" cy="0"/>
          </a:xfrm>
          <a:prstGeom prst="line">
            <a:avLst/>
          </a:prstGeom>
          <a:noFill/>
          <a:ln w="1892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23" name="Rectangle 27"/>
          <p:cNvSpPr>
            <a:spLocks noChangeArrowheads="1"/>
          </p:cNvSpPr>
          <p:nvPr/>
        </p:nvSpPr>
        <p:spPr bwMode="auto">
          <a:xfrm>
            <a:off x="3814519" y="3667847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   원</a:t>
            </a:r>
          </a:p>
        </p:txBody>
      </p:sp>
      <p:sp>
        <p:nvSpPr>
          <p:cNvPr id="2538524" name="Rectangle 28"/>
          <p:cNvSpPr>
            <a:spLocks noChangeArrowheads="1"/>
          </p:cNvSpPr>
          <p:nvPr/>
        </p:nvSpPr>
        <p:spPr bwMode="auto">
          <a:xfrm>
            <a:off x="6406510" y="3667847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사무실</a:t>
            </a:r>
          </a:p>
        </p:txBody>
      </p:sp>
      <p:sp>
        <p:nvSpPr>
          <p:cNvPr id="35867" name="Line 29"/>
          <p:cNvSpPr>
            <a:spLocks noChangeShapeType="1"/>
          </p:cNvSpPr>
          <p:nvPr/>
        </p:nvSpPr>
        <p:spPr bwMode="auto">
          <a:xfrm flipV="1">
            <a:off x="6298162" y="3775003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8" name="Line 30"/>
          <p:cNvSpPr>
            <a:spLocks noChangeShapeType="1"/>
          </p:cNvSpPr>
          <p:nvPr/>
        </p:nvSpPr>
        <p:spPr bwMode="auto">
          <a:xfrm>
            <a:off x="6298162" y="386191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9" name="Text Box 31"/>
          <p:cNvSpPr txBox="1">
            <a:spLocks noChangeArrowheads="1"/>
          </p:cNvSpPr>
          <p:nvPr/>
        </p:nvSpPr>
        <p:spPr bwMode="auto">
          <a:xfrm>
            <a:off x="1902374" y="3652368"/>
            <a:ext cx="14585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1050" b="1" dirty="0">
                <a:solidFill>
                  <a:srgbClr val="335E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多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多  관계</a:t>
            </a:r>
          </a:p>
          <a:p>
            <a:pPr latinLnBrk="1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(many-to-many)</a:t>
            </a:r>
          </a:p>
        </p:txBody>
      </p:sp>
      <p:sp>
        <p:nvSpPr>
          <p:cNvPr id="35870" name="Text Box 32"/>
          <p:cNvSpPr txBox="1">
            <a:spLocks noChangeArrowheads="1"/>
          </p:cNvSpPr>
          <p:nvPr/>
        </p:nvSpPr>
        <p:spPr bwMode="auto">
          <a:xfrm>
            <a:off x="4457384" y="4080993"/>
            <a:ext cx="26564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직원은 최대 여러 개의 사무실을 사용할 수 있고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사무실은 최대 여러 명의 직원에게 배정될 수 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871" name="Line 33"/>
          <p:cNvSpPr>
            <a:spLocks noChangeShapeType="1"/>
          </p:cNvSpPr>
          <p:nvPr/>
        </p:nvSpPr>
        <p:spPr bwMode="auto">
          <a:xfrm>
            <a:off x="6325547" y="2129559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72" name="Line 34"/>
          <p:cNvSpPr>
            <a:spLocks noChangeShapeType="1"/>
          </p:cNvSpPr>
          <p:nvPr/>
        </p:nvSpPr>
        <p:spPr bwMode="auto">
          <a:xfrm flipH="1" flipV="1">
            <a:off x="4732490" y="3776193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73" name="Line 35"/>
          <p:cNvSpPr>
            <a:spLocks noChangeShapeType="1"/>
          </p:cNvSpPr>
          <p:nvPr/>
        </p:nvSpPr>
        <p:spPr bwMode="auto">
          <a:xfrm flipH="1">
            <a:off x="4732490" y="3863109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32" name="Text Box 36"/>
          <p:cNvSpPr txBox="1">
            <a:spLocks noChangeArrowheads="1"/>
          </p:cNvSpPr>
          <p:nvPr/>
        </p:nvSpPr>
        <p:spPr bwMode="auto">
          <a:xfrm>
            <a:off x="2052587" y="4021333"/>
            <a:ext cx="1628972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ctr" latinLnBrk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구현이 불가능</a:t>
            </a:r>
          </a:p>
          <a:p>
            <a:pPr fontAlgn="ctr" latinLnBrk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엔티티를 추가하여 </a:t>
            </a:r>
          </a:p>
          <a:p>
            <a:pPr fontAlgn="ctr" latinLnBrk="1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多 관계로 변형하여 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3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3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85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(3/4)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EA703E-4EBE-47EF-A985-FBC03F70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최소 기수 </a:t>
            </a:r>
            <a:r>
              <a:rPr lang="en-US" altLang="ko-KR" dirty="0"/>
              <a:t>- 3</a:t>
            </a:r>
            <a:r>
              <a:rPr lang="ko-KR" altLang="en-US" dirty="0"/>
              <a:t>가지 유형 </a:t>
            </a:r>
          </a:p>
          <a:p>
            <a:pPr lvl="1"/>
            <a:r>
              <a:rPr lang="ko-KR" altLang="en-US" dirty="0"/>
              <a:t>두 개의 엔티티 간 관계에서</a:t>
            </a:r>
            <a:r>
              <a:rPr lang="en-US" altLang="ko-KR" dirty="0"/>
              <a:t>, </a:t>
            </a:r>
            <a:r>
              <a:rPr lang="ko-KR" altLang="en-US" dirty="0"/>
              <a:t>한 엔티티의 한 어커런스를 기준으로 상대 엔티티의 관계 된 어커런스가 적어도</a:t>
            </a:r>
            <a:r>
              <a:rPr lang="en-US" altLang="ko-KR" dirty="0"/>
              <a:t> </a:t>
            </a:r>
            <a:r>
              <a:rPr lang="ko-KR" altLang="en-US" dirty="0"/>
              <a:t>몇 개까지 있을 수 있는가를 표현</a:t>
            </a:r>
            <a:endParaRPr lang="en-US" altLang="ko-KR" dirty="0"/>
          </a:p>
          <a:p>
            <a:pPr lvl="2"/>
            <a:r>
              <a:rPr lang="en-US" altLang="ko-KR" dirty="0"/>
              <a:t>0 	: </a:t>
            </a:r>
            <a:r>
              <a:rPr lang="ko-KR" altLang="en-US" dirty="0"/>
              <a:t>발생할 수도 있고 발생 안 할 수 도 있는 경우</a:t>
            </a:r>
            <a:r>
              <a:rPr lang="ko-KR" altLang="en-US" b="0" dirty="0"/>
              <a:t> </a:t>
            </a:r>
            <a:r>
              <a:rPr lang="en-US" altLang="ko-KR" b="0" dirty="0"/>
              <a:t>(Optional)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이상	</a:t>
            </a:r>
            <a:r>
              <a:rPr lang="en-US" altLang="ko-KR" dirty="0"/>
              <a:t>: </a:t>
            </a:r>
            <a:r>
              <a:rPr lang="ko-KR" altLang="en-US" dirty="0"/>
              <a:t>꼭 발생해야 하는 경우</a:t>
            </a:r>
            <a:r>
              <a:rPr lang="ko-KR" altLang="en-US" b="0" dirty="0"/>
              <a:t> </a:t>
            </a:r>
            <a:r>
              <a:rPr lang="en-US" altLang="ko-KR" b="0" dirty="0"/>
              <a:t>(Mandatory)</a:t>
            </a:r>
            <a:endParaRPr lang="ko-KR" altLang="en-US" b="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053C34-B408-4C9E-A1D3-0512E4333EEA}"/>
              </a:ext>
            </a:extLst>
          </p:cNvPr>
          <p:cNvGrpSpPr/>
          <p:nvPr/>
        </p:nvGrpSpPr>
        <p:grpSpPr>
          <a:xfrm>
            <a:off x="685800" y="2468753"/>
            <a:ext cx="8172480" cy="2138964"/>
            <a:chOff x="685800" y="2468753"/>
            <a:chExt cx="8172480" cy="2138964"/>
          </a:xfrm>
        </p:grpSpPr>
        <p:sp>
          <p:nvSpPr>
            <p:cNvPr id="38922" name="AutoShape 12"/>
            <p:cNvSpPr>
              <a:spLocks noChangeArrowheads="1"/>
            </p:cNvSpPr>
            <p:nvPr/>
          </p:nvSpPr>
          <p:spPr bwMode="auto">
            <a:xfrm flipV="1">
              <a:off x="685800" y="2468753"/>
              <a:ext cx="8172480" cy="2138964"/>
            </a:xfrm>
            <a:prstGeom prst="roundRect">
              <a:avLst>
                <a:gd name="adj" fmla="val 7201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21" name="Line 11"/>
            <p:cNvSpPr>
              <a:spLocks noChangeShapeType="1"/>
            </p:cNvSpPr>
            <p:nvPr/>
          </p:nvSpPr>
          <p:spPr bwMode="auto">
            <a:xfrm>
              <a:off x="4688681" y="2910776"/>
              <a:ext cx="1700213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57" name="Rectangle 13"/>
            <p:cNvSpPr>
              <a:spLocks noChangeArrowheads="1"/>
            </p:cNvSpPr>
            <p:nvPr/>
          </p:nvSpPr>
          <p:spPr bwMode="auto">
            <a:xfrm>
              <a:off x="3763567" y="2722657"/>
              <a:ext cx="916781" cy="3774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58" name="Rectangle 14"/>
            <p:cNvSpPr>
              <a:spLocks noChangeArrowheads="1"/>
            </p:cNvSpPr>
            <p:nvPr/>
          </p:nvSpPr>
          <p:spPr bwMode="auto">
            <a:xfrm>
              <a:off x="6375798" y="2722657"/>
              <a:ext cx="916781" cy="3774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사무실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25" name="Text Box 15"/>
            <p:cNvSpPr txBox="1">
              <a:spLocks noChangeArrowheads="1"/>
            </p:cNvSpPr>
            <p:nvPr/>
          </p:nvSpPr>
          <p:spPr bwMode="auto">
            <a:xfrm>
              <a:off x="1851422" y="2732182"/>
              <a:ext cx="1512094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lang="ko-KR" altLang="en-US" sz="1050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●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양방향 필수</a:t>
              </a:r>
            </a:p>
            <a:p>
              <a:pPr latinLnBrk="1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(Fully Mandatory)</a:t>
              </a:r>
            </a:p>
          </p:txBody>
        </p:sp>
        <p:sp>
          <p:nvSpPr>
            <p:cNvPr id="38926" name="Line 16"/>
            <p:cNvSpPr>
              <a:spLocks noChangeShapeType="1"/>
            </p:cNvSpPr>
            <p:nvPr/>
          </p:nvSpPr>
          <p:spPr bwMode="auto">
            <a:xfrm>
              <a:off x="4668441" y="3538235"/>
              <a:ext cx="1700213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1" name="Rectangle 17"/>
            <p:cNvSpPr>
              <a:spLocks noChangeArrowheads="1"/>
            </p:cNvSpPr>
            <p:nvPr/>
          </p:nvSpPr>
          <p:spPr bwMode="auto">
            <a:xfrm>
              <a:off x="3763567" y="3350116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2" name="Rectangle 18"/>
            <p:cNvSpPr>
              <a:spLocks noChangeArrowheads="1"/>
            </p:cNvSpPr>
            <p:nvPr/>
          </p:nvSpPr>
          <p:spPr bwMode="auto">
            <a:xfrm>
              <a:off x="6374607" y="3350116"/>
              <a:ext cx="917972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사무실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29" name="Text Box 19"/>
            <p:cNvSpPr txBox="1">
              <a:spLocks noChangeArrowheads="1"/>
            </p:cNvSpPr>
            <p:nvPr/>
          </p:nvSpPr>
          <p:spPr bwMode="auto">
            <a:xfrm>
              <a:off x="1851422" y="3359641"/>
              <a:ext cx="152876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lang="ko-KR" altLang="en-US" sz="1050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●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단방향 선택</a:t>
              </a:r>
            </a:p>
            <a:p>
              <a:pPr latinLnBrk="1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(Partly Optional)</a:t>
              </a:r>
            </a:p>
          </p:txBody>
        </p:sp>
        <p:sp>
          <p:nvSpPr>
            <p:cNvPr id="38930" name="Line 20"/>
            <p:cNvSpPr>
              <a:spLocks noChangeShapeType="1"/>
            </p:cNvSpPr>
            <p:nvPr/>
          </p:nvSpPr>
          <p:spPr bwMode="auto">
            <a:xfrm>
              <a:off x="4668441" y="4185935"/>
              <a:ext cx="1700213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5" name="Rectangle 21"/>
            <p:cNvSpPr>
              <a:spLocks noChangeArrowheads="1"/>
            </p:cNvSpPr>
            <p:nvPr/>
          </p:nvSpPr>
          <p:spPr bwMode="auto">
            <a:xfrm>
              <a:off x="3763567" y="3997816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6" name="Rectangle 22"/>
            <p:cNvSpPr>
              <a:spLocks noChangeArrowheads="1"/>
            </p:cNvSpPr>
            <p:nvPr/>
          </p:nvSpPr>
          <p:spPr bwMode="auto">
            <a:xfrm>
              <a:off x="6374607" y="3997816"/>
              <a:ext cx="917972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사무실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3" name="Text Box 23"/>
            <p:cNvSpPr txBox="1">
              <a:spLocks noChangeArrowheads="1"/>
            </p:cNvSpPr>
            <p:nvPr/>
          </p:nvSpPr>
          <p:spPr bwMode="auto">
            <a:xfrm>
              <a:off x="1851422" y="4007341"/>
              <a:ext cx="145970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lang="ko-KR" altLang="en-US" sz="1050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●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양방향 선택</a:t>
              </a:r>
            </a:p>
            <a:p>
              <a:pPr latinLnBrk="1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(Fully Optional)</a:t>
              </a:r>
            </a:p>
          </p:txBody>
        </p:sp>
        <p:sp>
          <p:nvSpPr>
            <p:cNvPr id="38937" name="Oval 24"/>
            <p:cNvSpPr>
              <a:spLocks noChangeArrowheads="1"/>
            </p:cNvSpPr>
            <p:nvPr/>
          </p:nvSpPr>
          <p:spPr bwMode="auto">
            <a:xfrm>
              <a:off x="6194823" y="3453701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8" name="Oval 25"/>
            <p:cNvSpPr>
              <a:spLocks noChangeArrowheads="1"/>
            </p:cNvSpPr>
            <p:nvPr/>
          </p:nvSpPr>
          <p:spPr bwMode="auto">
            <a:xfrm>
              <a:off x="6192441" y="4102592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9" name="Oval 26"/>
            <p:cNvSpPr>
              <a:spLocks noChangeArrowheads="1"/>
            </p:cNvSpPr>
            <p:nvPr/>
          </p:nvSpPr>
          <p:spPr bwMode="auto">
            <a:xfrm>
              <a:off x="4797029" y="4106163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8941" name="직선 연결선 32"/>
            <p:cNvCxnSpPr>
              <a:cxnSpLocks noChangeShapeType="1"/>
            </p:cNvCxnSpPr>
            <p:nvPr/>
          </p:nvCxnSpPr>
          <p:spPr bwMode="auto">
            <a:xfrm rot="5400000" flipH="1" flipV="1">
              <a:off x="4751189" y="2917324"/>
              <a:ext cx="18930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943" name="직선 연결선 34"/>
            <p:cNvCxnSpPr>
              <a:cxnSpLocks noChangeShapeType="1"/>
            </p:cNvCxnSpPr>
            <p:nvPr/>
          </p:nvCxnSpPr>
          <p:spPr bwMode="auto">
            <a:xfrm rot="5400000" flipH="1" flipV="1">
              <a:off x="6122789" y="2917324"/>
              <a:ext cx="18930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947" name="직선 연결선 38"/>
            <p:cNvCxnSpPr>
              <a:cxnSpLocks noChangeShapeType="1"/>
            </p:cNvCxnSpPr>
            <p:nvPr/>
          </p:nvCxnSpPr>
          <p:spPr bwMode="auto">
            <a:xfrm rot="5400000" flipH="1" flipV="1">
              <a:off x="4751189" y="3543593"/>
              <a:ext cx="18930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(4/4)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5E6582-5D6F-4CE7-8E18-E1DA076F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34" name="내용 개체 틀 3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기수 </a:t>
            </a:r>
            <a:r>
              <a:rPr lang="en-US" altLang="ko-KR" dirty="0"/>
              <a:t>- </a:t>
            </a:r>
            <a:r>
              <a:rPr lang="ko-KR" altLang="en-US" dirty="0"/>
              <a:t>예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E7DAC9D-BC1C-4E68-A41A-A39C86D51EEF}"/>
              </a:ext>
            </a:extLst>
          </p:cNvPr>
          <p:cNvGrpSpPr/>
          <p:nvPr/>
        </p:nvGrpSpPr>
        <p:grpSpPr>
          <a:xfrm>
            <a:off x="1399213" y="1298208"/>
            <a:ext cx="6795218" cy="3215007"/>
            <a:chOff x="1399213" y="1454963"/>
            <a:chExt cx="6795218" cy="3215007"/>
          </a:xfrm>
        </p:grpSpPr>
        <p:sp>
          <p:nvSpPr>
            <p:cNvPr id="33" name="AutoShape 16"/>
            <p:cNvSpPr>
              <a:spLocks noChangeArrowheads="1"/>
            </p:cNvSpPr>
            <p:nvPr/>
          </p:nvSpPr>
          <p:spPr bwMode="auto">
            <a:xfrm flipV="1">
              <a:off x="1399213" y="1454963"/>
              <a:ext cx="6795218" cy="3215007"/>
            </a:xfrm>
            <a:prstGeom prst="roundRect">
              <a:avLst>
                <a:gd name="adj" fmla="val 4201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594" name="Rectangle 2"/>
            <p:cNvSpPr>
              <a:spLocks noChangeArrowheads="1"/>
            </p:cNvSpPr>
            <p:nvPr/>
          </p:nvSpPr>
          <p:spPr bwMode="auto">
            <a:xfrm>
              <a:off x="4176380" y="3911329"/>
              <a:ext cx="356431" cy="32400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595" name="Rectangle 3"/>
            <p:cNvSpPr>
              <a:spLocks noChangeArrowheads="1"/>
            </p:cNvSpPr>
            <p:nvPr/>
          </p:nvSpPr>
          <p:spPr bwMode="auto">
            <a:xfrm>
              <a:off x="4384749" y="1923926"/>
              <a:ext cx="1144295" cy="324000"/>
            </a:xfrm>
            <a:prstGeom prst="rect">
              <a:avLst/>
            </a:prstGeom>
            <a:solidFill>
              <a:srgbClr val="FFFF66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597" name="Rectangle 5"/>
            <p:cNvSpPr>
              <a:spLocks noChangeArrowheads="1"/>
            </p:cNvSpPr>
            <p:nvPr/>
          </p:nvSpPr>
          <p:spPr bwMode="auto">
            <a:xfrm>
              <a:off x="3400993" y="1923926"/>
              <a:ext cx="811690" cy="324000"/>
            </a:xfrm>
            <a:prstGeom prst="rect">
              <a:avLst/>
            </a:prstGeom>
            <a:solidFill>
              <a:srgbClr val="FFFF66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02" name="Line 16"/>
            <p:cNvSpPr>
              <a:spLocks noChangeShapeType="1"/>
            </p:cNvSpPr>
            <p:nvPr/>
          </p:nvSpPr>
          <p:spPr bwMode="auto">
            <a:xfrm>
              <a:off x="3622865" y="2915612"/>
              <a:ext cx="2081213" cy="0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610" name="Rectangle 18"/>
            <p:cNvSpPr>
              <a:spLocks noChangeArrowheads="1"/>
            </p:cNvSpPr>
            <p:nvPr/>
          </p:nvSpPr>
          <p:spPr bwMode="auto">
            <a:xfrm>
              <a:off x="2706084" y="2727493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 객</a:t>
              </a:r>
            </a:p>
          </p:txBody>
        </p:sp>
        <p:sp>
          <p:nvSpPr>
            <p:cNvPr id="2542611" name="Rectangle 19"/>
            <p:cNvSpPr>
              <a:spLocks noChangeArrowheads="1"/>
            </p:cNvSpPr>
            <p:nvPr/>
          </p:nvSpPr>
          <p:spPr bwMode="auto">
            <a:xfrm>
              <a:off x="5676693" y="2727493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 문</a:t>
              </a:r>
            </a:p>
          </p:txBody>
        </p:sp>
        <p:sp>
          <p:nvSpPr>
            <p:cNvPr id="37906" name="Text Box 20"/>
            <p:cNvSpPr txBox="1">
              <a:spLocks noChangeArrowheads="1"/>
            </p:cNvSpPr>
            <p:nvPr/>
          </p:nvSpPr>
          <p:spPr bwMode="auto">
            <a:xfrm>
              <a:off x="3876249" y="2719159"/>
              <a:ext cx="46166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발주한다</a:t>
              </a:r>
            </a:p>
          </p:txBody>
        </p:sp>
        <p:sp>
          <p:nvSpPr>
            <p:cNvPr id="37907" name="Text Box 21"/>
            <p:cNvSpPr txBox="1">
              <a:spLocks noChangeArrowheads="1"/>
            </p:cNvSpPr>
            <p:nvPr/>
          </p:nvSpPr>
          <p:spPr bwMode="auto">
            <a:xfrm>
              <a:off x="4996884" y="2956767"/>
              <a:ext cx="46166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발주된다</a:t>
              </a:r>
            </a:p>
          </p:txBody>
        </p:sp>
        <p:sp>
          <p:nvSpPr>
            <p:cNvPr id="37911" name="Oval 25"/>
            <p:cNvSpPr>
              <a:spLocks noChangeArrowheads="1"/>
            </p:cNvSpPr>
            <p:nvPr/>
          </p:nvSpPr>
          <p:spPr bwMode="auto">
            <a:xfrm>
              <a:off x="5474276" y="2844175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12" name="Line 26"/>
            <p:cNvSpPr>
              <a:spLocks noChangeShapeType="1"/>
            </p:cNvSpPr>
            <p:nvPr/>
          </p:nvSpPr>
          <p:spPr bwMode="auto">
            <a:xfrm flipV="1">
              <a:off x="5579062" y="2845365"/>
              <a:ext cx="108347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13" name="Line 27"/>
            <p:cNvSpPr>
              <a:spLocks noChangeShapeType="1"/>
            </p:cNvSpPr>
            <p:nvPr/>
          </p:nvSpPr>
          <p:spPr bwMode="auto">
            <a:xfrm>
              <a:off x="5588587" y="2922755"/>
              <a:ext cx="108347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14" name="Line 28"/>
            <p:cNvSpPr>
              <a:spLocks noChangeShapeType="1"/>
            </p:cNvSpPr>
            <p:nvPr/>
          </p:nvSpPr>
          <p:spPr bwMode="auto">
            <a:xfrm>
              <a:off x="3716693" y="2834649"/>
              <a:ext cx="0" cy="1619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>
              <a:off x="3841229" y="2834649"/>
              <a:ext cx="0" cy="1619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화살표 연결선 26"/>
            <p:cNvCxnSpPr>
              <a:cxnSpLocks/>
              <a:stCxn id="2542597" idx="2"/>
              <a:endCxn id="37911" idx="1"/>
            </p:cNvCxnSpPr>
            <p:nvPr/>
          </p:nvCxnSpPr>
          <p:spPr bwMode="auto">
            <a:xfrm>
              <a:off x="3806838" y="2247926"/>
              <a:ext cx="1675459" cy="61909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직선 화살표 연결선 27"/>
            <p:cNvCxnSpPr>
              <a:cxnSpLocks/>
              <a:stCxn id="2542595" idx="2"/>
              <a:endCxn id="37912" idx="0"/>
            </p:cNvCxnSpPr>
            <p:nvPr/>
          </p:nvCxnSpPr>
          <p:spPr bwMode="auto">
            <a:xfrm>
              <a:off x="4956897" y="2247926"/>
              <a:ext cx="622165" cy="67363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직선 화살표 연결선 30"/>
            <p:cNvCxnSpPr>
              <a:cxnSpLocks/>
              <a:stCxn id="2542596" idx="0"/>
              <a:endCxn id="32" idx="1"/>
            </p:cNvCxnSpPr>
            <p:nvPr/>
          </p:nvCxnSpPr>
          <p:spPr bwMode="auto">
            <a:xfrm flipV="1">
              <a:off x="3692156" y="2996574"/>
              <a:ext cx="149074" cy="91475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직선 화살표 연결선 36"/>
            <p:cNvCxnSpPr>
              <a:cxnSpLocks/>
              <a:stCxn id="2542594" idx="0"/>
              <a:endCxn id="37914" idx="1"/>
            </p:cNvCxnSpPr>
            <p:nvPr/>
          </p:nvCxnSpPr>
          <p:spPr bwMode="auto">
            <a:xfrm flipH="1" flipV="1">
              <a:off x="3716694" y="2996574"/>
              <a:ext cx="637902" cy="91475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542596" name="Rectangle 4"/>
            <p:cNvSpPr>
              <a:spLocks noChangeArrowheads="1"/>
            </p:cNvSpPr>
            <p:nvPr/>
          </p:nvSpPr>
          <p:spPr bwMode="auto">
            <a:xfrm>
              <a:off x="3407523" y="3911329"/>
              <a:ext cx="569266" cy="32400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08" name="Text Box 22"/>
            <p:cNvSpPr txBox="1">
              <a:spLocks noChangeArrowheads="1"/>
            </p:cNvSpPr>
            <p:nvPr/>
          </p:nvSpPr>
          <p:spPr bwMode="auto">
            <a:xfrm>
              <a:off x="1840927" y="1941990"/>
              <a:ext cx="58221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각 고객은    때때로    하나 이상 의 주문을 발주한다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7909" name="Text Box 23"/>
            <p:cNvSpPr txBox="1">
              <a:spLocks noChangeArrowheads="1"/>
            </p:cNvSpPr>
            <p:nvPr/>
          </p:nvSpPr>
          <p:spPr bwMode="auto">
            <a:xfrm>
              <a:off x="1840927" y="3933498"/>
              <a:ext cx="512960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각 주문은    항상    한  고객에 의해 발주된다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utoShape 16">
            <a:extLst>
              <a:ext uri="{FF2B5EF4-FFF2-40B4-BE49-F238E27FC236}">
                <a16:creationId xmlns:a16="http://schemas.microsoft.com/office/drawing/2014/main" id="{0E556E82-4E87-4FFF-BF5E-3B9F5A276FA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8513" y="3113302"/>
            <a:ext cx="5084137" cy="1647202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AutoShape 16">
            <a:extLst>
              <a:ext uri="{FF2B5EF4-FFF2-40B4-BE49-F238E27FC236}">
                <a16:creationId xmlns:a16="http://schemas.microsoft.com/office/drawing/2014/main" id="{9D3D88E5-FE2D-4F1A-8454-4324633B85D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8513" y="1350809"/>
            <a:ext cx="6795218" cy="1220941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en-US" altLang="ko-KR" dirty="0"/>
              <a:t> </a:t>
            </a:r>
            <a:r>
              <a:rPr lang="ko-KR" altLang="en-US" dirty="0"/>
              <a:t>검증 </a:t>
            </a:r>
            <a:r>
              <a:rPr lang="en-US" altLang="ko-KR" b="0" dirty="0"/>
              <a:t>(1/3)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CD73A8-DA4F-4D8E-BC57-BE73DD6B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133" name="내용 개체 틀 13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관계검증</a:t>
            </a:r>
            <a:r>
              <a:rPr lang="en-US" altLang="ko-KR" dirty="0"/>
              <a:t>1 – </a:t>
            </a:r>
            <a:r>
              <a:rPr lang="ko-KR" altLang="en-US" dirty="0"/>
              <a:t>중복 제거</a:t>
            </a:r>
          </a:p>
          <a:p>
            <a:pPr lvl="1"/>
            <a:r>
              <a:rPr lang="ko-KR" altLang="en-US" dirty="0"/>
              <a:t>원형관계</a:t>
            </a:r>
            <a:r>
              <a:rPr lang="en-US" altLang="ko-KR" b="0" dirty="0"/>
              <a:t>(Circular Relationship) </a:t>
            </a:r>
            <a:r>
              <a:rPr lang="ko-KR" altLang="en-US" dirty="0"/>
              <a:t>제거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사슬관계</a:t>
            </a:r>
            <a:r>
              <a:rPr lang="en-US" altLang="ko-KR" b="0" dirty="0"/>
              <a:t>(Chain Relation) </a:t>
            </a:r>
            <a:r>
              <a:rPr lang="ko-KR" altLang="en-US" dirty="0"/>
              <a:t>제거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1430735" y="1581346"/>
            <a:ext cx="728662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품</a:t>
            </a:r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2268935" y="2084980"/>
            <a:ext cx="728662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재 고</a:t>
            </a:r>
          </a:p>
        </p:txBody>
      </p:sp>
      <p:sp>
        <p:nvSpPr>
          <p:cNvPr id="39947" name="Rectangle 13"/>
          <p:cNvSpPr>
            <a:spLocks noChangeArrowheads="1"/>
          </p:cNvSpPr>
          <p:nvPr/>
        </p:nvSpPr>
        <p:spPr bwMode="auto">
          <a:xfrm>
            <a:off x="3001170" y="1581346"/>
            <a:ext cx="728662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창 고</a:t>
            </a:r>
          </a:p>
        </p:txBody>
      </p:sp>
      <p:sp>
        <p:nvSpPr>
          <p:cNvPr id="39951" name="Line 17"/>
          <p:cNvSpPr>
            <a:spLocks noChangeShapeType="1"/>
          </p:cNvSpPr>
          <p:nvPr/>
        </p:nvSpPr>
        <p:spPr bwMode="auto">
          <a:xfrm>
            <a:off x="2151063" y="1715886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52" name="Group 18"/>
          <p:cNvGrpSpPr>
            <a:grpSpLocks/>
          </p:cNvGrpSpPr>
          <p:nvPr/>
        </p:nvGrpSpPr>
        <p:grpSpPr bwMode="auto">
          <a:xfrm>
            <a:off x="1789113" y="1855190"/>
            <a:ext cx="472678" cy="396478"/>
            <a:chOff x="1080" y="1440"/>
            <a:chExt cx="396" cy="444"/>
          </a:xfrm>
        </p:grpSpPr>
        <p:sp>
          <p:nvSpPr>
            <p:cNvPr id="40065" name="Line 19"/>
            <p:cNvSpPr>
              <a:spLocks noChangeShapeType="1"/>
            </p:cNvSpPr>
            <p:nvPr/>
          </p:nvSpPr>
          <p:spPr bwMode="auto">
            <a:xfrm>
              <a:off x="1080" y="1440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6" name="Line 20"/>
            <p:cNvSpPr>
              <a:spLocks noChangeShapeType="1"/>
            </p:cNvSpPr>
            <p:nvPr/>
          </p:nvSpPr>
          <p:spPr bwMode="auto">
            <a:xfrm>
              <a:off x="1080" y="1884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3" name="Group 21"/>
          <p:cNvGrpSpPr>
            <a:grpSpLocks/>
          </p:cNvGrpSpPr>
          <p:nvPr/>
        </p:nvGrpSpPr>
        <p:grpSpPr bwMode="auto">
          <a:xfrm>
            <a:off x="2994026" y="1855190"/>
            <a:ext cx="364331" cy="396478"/>
            <a:chOff x="2124" y="1440"/>
            <a:chExt cx="396" cy="444"/>
          </a:xfrm>
        </p:grpSpPr>
        <p:sp>
          <p:nvSpPr>
            <p:cNvPr id="40063" name="Line 22"/>
            <p:cNvSpPr>
              <a:spLocks noChangeShapeType="1"/>
            </p:cNvSpPr>
            <p:nvPr/>
          </p:nvSpPr>
          <p:spPr bwMode="auto">
            <a:xfrm>
              <a:off x="2520" y="1440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4" name="Line 23"/>
            <p:cNvSpPr>
              <a:spLocks noChangeShapeType="1"/>
            </p:cNvSpPr>
            <p:nvPr/>
          </p:nvSpPr>
          <p:spPr bwMode="auto">
            <a:xfrm flipH="1">
              <a:off x="2124" y="1884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4" name="Group 24"/>
          <p:cNvGrpSpPr>
            <a:grpSpLocks/>
          </p:cNvGrpSpPr>
          <p:nvPr/>
        </p:nvGrpSpPr>
        <p:grpSpPr bwMode="auto">
          <a:xfrm>
            <a:off x="2158207" y="1663499"/>
            <a:ext cx="183356" cy="107156"/>
            <a:chOff x="1414" y="1242"/>
            <a:chExt cx="154" cy="90"/>
          </a:xfrm>
        </p:grpSpPr>
        <p:sp>
          <p:nvSpPr>
            <p:cNvPr id="40060" name="Oval 25"/>
            <p:cNvSpPr>
              <a:spLocks noChangeArrowheads="1"/>
            </p:cNvSpPr>
            <p:nvPr/>
          </p:nvSpPr>
          <p:spPr bwMode="auto">
            <a:xfrm>
              <a:off x="1500" y="12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1" name="Line 26"/>
            <p:cNvSpPr>
              <a:spLocks noChangeShapeType="1"/>
            </p:cNvSpPr>
            <p:nvPr/>
          </p:nvSpPr>
          <p:spPr bwMode="auto">
            <a:xfrm flipH="1">
              <a:off x="1419" y="12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2" name="Line 27"/>
            <p:cNvSpPr>
              <a:spLocks noChangeShapeType="1"/>
            </p:cNvSpPr>
            <p:nvPr/>
          </p:nvSpPr>
          <p:spPr bwMode="auto">
            <a:xfrm flipH="1" flipV="1">
              <a:off x="1414" y="12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5" name="Group 28"/>
          <p:cNvGrpSpPr>
            <a:grpSpLocks/>
          </p:cNvGrpSpPr>
          <p:nvPr/>
        </p:nvGrpSpPr>
        <p:grpSpPr bwMode="auto">
          <a:xfrm>
            <a:off x="2815432" y="1663499"/>
            <a:ext cx="183356" cy="107156"/>
            <a:chOff x="1982" y="1242"/>
            <a:chExt cx="154" cy="90"/>
          </a:xfrm>
        </p:grpSpPr>
        <p:sp>
          <p:nvSpPr>
            <p:cNvPr id="40057" name="Oval 29"/>
            <p:cNvSpPr>
              <a:spLocks noChangeArrowheads="1"/>
            </p:cNvSpPr>
            <p:nvPr/>
          </p:nvSpPr>
          <p:spPr bwMode="auto">
            <a:xfrm>
              <a:off x="1982" y="12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8" name="Line 30"/>
            <p:cNvSpPr>
              <a:spLocks noChangeShapeType="1"/>
            </p:cNvSpPr>
            <p:nvPr/>
          </p:nvSpPr>
          <p:spPr bwMode="auto">
            <a:xfrm>
              <a:off x="2064" y="12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9" name="Line 31"/>
            <p:cNvSpPr>
              <a:spLocks noChangeShapeType="1"/>
            </p:cNvSpPr>
            <p:nvPr/>
          </p:nvSpPr>
          <p:spPr bwMode="auto">
            <a:xfrm flipV="1">
              <a:off x="2054" y="12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6" name="Group 32"/>
          <p:cNvGrpSpPr>
            <a:grpSpLocks/>
          </p:cNvGrpSpPr>
          <p:nvPr/>
        </p:nvGrpSpPr>
        <p:grpSpPr bwMode="auto">
          <a:xfrm>
            <a:off x="2077245" y="2195708"/>
            <a:ext cx="184546" cy="107156"/>
            <a:chOff x="1298" y="1854"/>
            <a:chExt cx="154" cy="90"/>
          </a:xfrm>
        </p:grpSpPr>
        <p:sp>
          <p:nvSpPr>
            <p:cNvPr id="40054" name="Oval 33"/>
            <p:cNvSpPr>
              <a:spLocks noChangeArrowheads="1"/>
            </p:cNvSpPr>
            <p:nvPr/>
          </p:nvSpPr>
          <p:spPr bwMode="auto">
            <a:xfrm>
              <a:off x="1298" y="185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5" name="Line 34"/>
            <p:cNvSpPr>
              <a:spLocks noChangeShapeType="1"/>
            </p:cNvSpPr>
            <p:nvPr/>
          </p:nvSpPr>
          <p:spPr bwMode="auto">
            <a:xfrm>
              <a:off x="1380" y="190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6" name="Line 35"/>
            <p:cNvSpPr>
              <a:spLocks noChangeShapeType="1"/>
            </p:cNvSpPr>
            <p:nvPr/>
          </p:nvSpPr>
          <p:spPr bwMode="auto">
            <a:xfrm flipV="1">
              <a:off x="1370" y="185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7" name="Group 36"/>
          <p:cNvGrpSpPr>
            <a:grpSpLocks/>
          </p:cNvGrpSpPr>
          <p:nvPr/>
        </p:nvGrpSpPr>
        <p:grpSpPr bwMode="auto">
          <a:xfrm>
            <a:off x="2991645" y="2200471"/>
            <a:ext cx="183356" cy="107156"/>
            <a:chOff x="2122" y="1842"/>
            <a:chExt cx="154" cy="90"/>
          </a:xfrm>
        </p:grpSpPr>
        <p:sp>
          <p:nvSpPr>
            <p:cNvPr id="40051" name="Oval 37"/>
            <p:cNvSpPr>
              <a:spLocks noChangeArrowheads="1"/>
            </p:cNvSpPr>
            <p:nvPr/>
          </p:nvSpPr>
          <p:spPr bwMode="auto">
            <a:xfrm>
              <a:off x="2208" y="18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2" name="Line 38"/>
            <p:cNvSpPr>
              <a:spLocks noChangeShapeType="1"/>
            </p:cNvSpPr>
            <p:nvPr/>
          </p:nvSpPr>
          <p:spPr bwMode="auto">
            <a:xfrm flipH="1">
              <a:off x="2127" y="18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3" name="Line 39"/>
            <p:cNvSpPr>
              <a:spLocks noChangeShapeType="1"/>
            </p:cNvSpPr>
            <p:nvPr/>
          </p:nvSpPr>
          <p:spPr bwMode="auto">
            <a:xfrm flipH="1" flipV="1">
              <a:off x="2122" y="18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8" name="Group 40"/>
          <p:cNvGrpSpPr>
            <a:grpSpLocks/>
          </p:cNvGrpSpPr>
          <p:nvPr/>
        </p:nvGrpSpPr>
        <p:grpSpPr bwMode="auto">
          <a:xfrm>
            <a:off x="1704579" y="1911149"/>
            <a:ext cx="160735" cy="53578"/>
            <a:chOff x="1017" y="1503"/>
            <a:chExt cx="135" cy="45"/>
          </a:xfrm>
        </p:grpSpPr>
        <p:sp>
          <p:nvSpPr>
            <p:cNvPr id="40049" name="Line 41"/>
            <p:cNvSpPr>
              <a:spLocks noChangeShapeType="1"/>
            </p:cNvSpPr>
            <p:nvPr/>
          </p:nvSpPr>
          <p:spPr bwMode="auto">
            <a:xfrm>
              <a:off x="1017" y="1548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0" name="Line 42"/>
            <p:cNvSpPr>
              <a:spLocks noChangeShapeType="1"/>
            </p:cNvSpPr>
            <p:nvPr/>
          </p:nvSpPr>
          <p:spPr bwMode="auto">
            <a:xfrm>
              <a:off x="1017" y="1503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9" name="Group 43"/>
          <p:cNvGrpSpPr>
            <a:grpSpLocks/>
          </p:cNvGrpSpPr>
          <p:nvPr/>
        </p:nvGrpSpPr>
        <p:grpSpPr bwMode="auto">
          <a:xfrm>
            <a:off x="3278585" y="1906386"/>
            <a:ext cx="160735" cy="53578"/>
            <a:chOff x="2469" y="1491"/>
            <a:chExt cx="135" cy="45"/>
          </a:xfrm>
        </p:grpSpPr>
        <p:sp>
          <p:nvSpPr>
            <p:cNvPr id="40047" name="Line 44"/>
            <p:cNvSpPr>
              <a:spLocks noChangeShapeType="1"/>
            </p:cNvSpPr>
            <p:nvPr/>
          </p:nvSpPr>
          <p:spPr bwMode="auto">
            <a:xfrm>
              <a:off x="2469" y="1536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8" name="Line 45"/>
            <p:cNvSpPr>
              <a:spLocks noChangeShapeType="1"/>
            </p:cNvSpPr>
            <p:nvPr/>
          </p:nvSpPr>
          <p:spPr bwMode="auto">
            <a:xfrm>
              <a:off x="2469" y="1491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60" name="Rectangle 46"/>
          <p:cNvSpPr>
            <a:spLocks noChangeArrowheads="1"/>
          </p:cNvSpPr>
          <p:nvPr/>
        </p:nvSpPr>
        <p:spPr bwMode="auto">
          <a:xfrm>
            <a:off x="4861369" y="1581346"/>
            <a:ext cx="727471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 품</a:t>
            </a:r>
          </a:p>
        </p:txBody>
      </p:sp>
      <p:sp>
        <p:nvSpPr>
          <p:cNvPr id="39961" name="Rectangle 47"/>
          <p:cNvSpPr>
            <a:spLocks noChangeArrowheads="1"/>
          </p:cNvSpPr>
          <p:nvPr/>
        </p:nvSpPr>
        <p:spPr bwMode="auto">
          <a:xfrm>
            <a:off x="5688853" y="2084980"/>
            <a:ext cx="728662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 고</a:t>
            </a:r>
          </a:p>
        </p:txBody>
      </p:sp>
      <p:sp>
        <p:nvSpPr>
          <p:cNvPr id="39962" name="Rectangle 48"/>
          <p:cNvSpPr>
            <a:spLocks noChangeArrowheads="1"/>
          </p:cNvSpPr>
          <p:nvPr/>
        </p:nvSpPr>
        <p:spPr bwMode="auto">
          <a:xfrm>
            <a:off x="6459188" y="1581346"/>
            <a:ext cx="728662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 고</a:t>
            </a:r>
          </a:p>
        </p:txBody>
      </p:sp>
      <p:grpSp>
        <p:nvGrpSpPr>
          <p:cNvPr id="39966" name="Group 52"/>
          <p:cNvGrpSpPr>
            <a:grpSpLocks/>
          </p:cNvGrpSpPr>
          <p:nvPr/>
        </p:nvGrpSpPr>
        <p:grpSpPr bwMode="auto">
          <a:xfrm>
            <a:off x="5209031" y="1859952"/>
            <a:ext cx="472678" cy="396478"/>
            <a:chOff x="4044" y="1428"/>
            <a:chExt cx="396" cy="444"/>
          </a:xfrm>
        </p:grpSpPr>
        <p:sp>
          <p:nvSpPr>
            <p:cNvPr id="40045" name="Line 53"/>
            <p:cNvSpPr>
              <a:spLocks noChangeShapeType="1"/>
            </p:cNvSpPr>
            <p:nvPr/>
          </p:nvSpPr>
          <p:spPr bwMode="auto">
            <a:xfrm>
              <a:off x="4044" y="1428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6" name="Line 54"/>
            <p:cNvSpPr>
              <a:spLocks noChangeShapeType="1"/>
            </p:cNvSpPr>
            <p:nvPr/>
          </p:nvSpPr>
          <p:spPr bwMode="auto">
            <a:xfrm>
              <a:off x="4044" y="1872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67" name="Group 55"/>
          <p:cNvGrpSpPr>
            <a:grpSpLocks/>
          </p:cNvGrpSpPr>
          <p:nvPr/>
        </p:nvGrpSpPr>
        <p:grpSpPr bwMode="auto">
          <a:xfrm>
            <a:off x="6432994" y="1859952"/>
            <a:ext cx="471487" cy="396478"/>
            <a:chOff x="5088" y="1428"/>
            <a:chExt cx="396" cy="444"/>
          </a:xfrm>
        </p:grpSpPr>
        <p:sp>
          <p:nvSpPr>
            <p:cNvPr id="40043" name="Line 56"/>
            <p:cNvSpPr>
              <a:spLocks noChangeShapeType="1"/>
            </p:cNvSpPr>
            <p:nvPr/>
          </p:nvSpPr>
          <p:spPr bwMode="auto">
            <a:xfrm>
              <a:off x="5484" y="1428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4" name="Line 57"/>
            <p:cNvSpPr>
              <a:spLocks noChangeShapeType="1"/>
            </p:cNvSpPr>
            <p:nvPr/>
          </p:nvSpPr>
          <p:spPr bwMode="auto">
            <a:xfrm flipH="1">
              <a:off x="5088" y="1872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68" name="Group 58"/>
          <p:cNvGrpSpPr>
            <a:grpSpLocks/>
          </p:cNvGrpSpPr>
          <p:nvPr/>
        </p:nvGrpSpPr>
        <p:grpSpPr bwMode="auto">
          <a:xfrm>
            <a:off x="5506688" y="2209996"/>
            <a:ext cx="183356" cy="107156"/>
            <a:chOff x="4262" y="1842"/>
            <a:chExt cx="154" cy="90"/>
          </a:xfrm>
        </p:grpSpPr>
        <p:sp>
          <p:nvSpPr>
            <p:cNvPr id="40040" name="Oval 59"/>
            <p:cNvSpPr>
              <a:spLocks noChangeArrowheads="1"/>
            </p:cNvSpPr>
            <p:nvPr/>
          </p:nvSpPr>
          <p:spPr bwMode="auto">
            <a:xfrm>
              <a:off x="4262" y="18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1" name="Line 60"/>
            <p:cNvSpPr>
              <a:spLocks noChangeShapeType="1"/>
            </p:cNvSpPr>
            <p:nvPr/>
          </p:nvSpPr>
          <p:spPr bwMode="auto">
            <a:xfrm>
              <a:off x="4344" y="18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2" name="Line 61"/>
            <p:cNvSpPr>
              <a:spLocks noChangeShapeType="1"/>
            </p:cNvSpPr>
            <p:nvPr/>
          </p:nvSpPr>
          <p:spPr bwMode="auto">
            <a:xfrm flipV="1">
              <a:off x="4334" y="18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69" name="Group 62"/>
          <p:cNvGrpSpPr>
            <a:grpSpLocks/>
          </p:cNvGrpSpPr>
          <p:nvPr/>
        </p:nvGrpSpPr>
        <p:grpSpPr bwMode="auto">
          <a:xfrm>
            <a:off x="6430613" y="2214758"/>
            <a:ext cx="183356" cy="107156"/>
            <a:chOff x="5086" y="1830"/>
            <a:chExt cx="154" cy="90"/>
          </a:xfrm>
        </p:grpSpPr>
        <p:sp>
          <p:nvSpPr>
            <p:cNvPr id="40037" name="Oval 63"/>
            <p:cNvSpPr>
              <a:spLocks noChangeArrowheads="1"/>
            </p:cNvSpPr>
            <p:nvPr/>
          </p:nvSpPr>
          <p:spPr bwMode="auto">
            <a:xfrm>
              <a:off x="5172" y="1834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8" name="Line 64"/>
            <p:cNvSpPr>
              <a:spLocks noChangeShapeType="1"/>
            </p:cNvSpPr>
            <p:nvPr/>
          </p:nvSpPr>
          <p:spPr bwMode="auto">
            <a:xfrm flipH="1">
              <a:off x="5091" y="1877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9" name="Line 65"/>
            <p:cNvSpPr>
              <a:spLocks noChangeShapeType="1"/>
            </p:cNvSpPr>
            <p:nvPr/>
          </p:nvSpPr>
          <p:spPr bwMode="auto">
            <a:xfrm flipH="1" flipV="1">
              <a:off x="5086" y="1830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70" name="Group 66"/>
          <p:cNvGrpSpPr>
            <a:grpSpLocks/>
          </p:cNvGrpSpPr>
          <p:nvPr/>
        </p:nvGrpSpPr>
        <p:grpSpPr bwMode="auto">
          <a:xfrm>
            <a:off x="5134022" y="1934961"/>
            <a:ext cx="160735" cy="53578"/>
            <a:chOff x="3981" y="1491"/>
            <a:chExt cx="135" cy="45"/>
          </a:xfrm>
        </p:grpSpPr>
        <p:sp>
          <p:nvSpPr>
            <p:cNvPr id="40035" name="Line 67"/>
            <p:cNvSpPr>
              <a:spLocks noChangeShapeType="1"/>
            </p:cNvSpPr>
            <p:nvPr/>
          </p:nvSpPr>
          <p:spPr bwMode="auto">
            <a:xfrm>
              <a:off x="3981" y="1536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6" name="Line 68"/>
            <p:cNvSpPr>
              <a:spLocks noChangeShapeType="1"/>
            </p:cNvSpPr>
            <p:nvPr/>
          </p:nvSpPr>
          <p:spPr bwMode="auto">
            <a:xfrm>
              <a:off x="3981" y="1491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71" name="Group 69"/>
          <p:cNvGrpSpPr>
            <a:grpSpLocks/>
          </p:cNvGrpSpPr>
          <p:nvPr/>
        </p:nvGrpSpPr>
        <p:grpSpPr bwMode="auto">
          <a:xfrm>
            <a:off x="6824709" y="1920674"/>
            <a:ext cx="160735" cy="53578"/>
            <a:chOff x="5433" y="1479"/>
            <a:chExt cx="135" cy="45"/>
          </a:xfrm>
        </p:grpSpPr>
        <p:sp>
          <p:nvSpPr>
            <p:cNvPr id="40033" name="Line 70"/>
            <p:cNvSpPr>
              <a:spLocks noChangeShapeType="1"/>
            </p:cNvSpPr>
            <p:nvPr/>
          </p:nvSpPr>
          <p:spPr bwMode="auto">
            <a:xfrm>
              <a:off x="5433" y="1524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4" name="Line 71"/>
            <p:cNvSpPr>
              <a:spLocks noChangeShapeType="1"/>
            </p:cNvSpPr>
            <p:nvPr/>
          </p:nvSpPr>
          <p:spPr bwMode="auto">
            <a:xfrm>
              <a:off x="5433" y="1479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73" name="Rectangle 73"/>
          <p:cNvSpPr>
            <a:spLocks noChangeArrowheads="1"/>
          </p:cNvSpPr>
          <p:nvPr/>
        </p:nvSpPr>
        <p:spPr bwMode="auto">
          <a:xfrm>
            <a:off x="1770063" y="31857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 서</a:t>
            </a:r>
          </a:p>
        </p:txBody>
      </p:sp>
      <p:sp>
        <p:nvSpPr>
          <p:cNvPr id="39975" name="Rectangle 75"/>
          <p:cNvSpPr>
            <a:spLocks noChangeArrowheads="1"/>
          </p:cNvSpPr>
          <p:nvPr/>
        </p:nvSpPr>
        <p:spPr bwMode="auto">
          <a:xfrm>
            <a:off x="1770063" y="37953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 원</a:t>
            </a:r>
          </a:p>
        </p:txBody>
      </p:sp>
      <p:sp>
        <p:nvSpPr>
          <p:cNvPr id="39977" name="Rectangle 77"/>
          <p:cNvSpPr>
            <a:spLocks noChangeArrowheads="1"/>
          </p:cNvSpPr>
          <p:nvPr/>
        </p:nvSpPr>
        <p:spPr bwMode="auto">
          <a:xfrm>
            <a:off x="1770063" y="4390625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술</a:t>
            </a:r>
          </a:p>
        </p:txBody>
      </p:sp>
      <p:sp>
        <p:nvSpPr>
          <p:cNvPr id="39979" name="Line 79"/>
          <p:cNvSpPr>
            <a:spLocks noChangeShapeType="1"/>
          </p:cNvSpPr>
          <p:nvPr/>
        </p:nvSpPr>
        <p:spPr bwMode="auto">
          <a:xfrm>
            <a:off x="2151063" y="3460747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80" name="Line 80"/>
          <p:cNvSpPr>
            <a:spLocks noChangeShapeType="1"/>
          </p:cNvSpPr>
          <p:nvPr/>
        </p:nvSpPr>
        <p:spPr bwMode="auto">
          <a:xfrm>
            <a:off x="2151063" y="4070347"/>
            <a:ext cx="0" cy="328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81" name="Group 81"/>
          <p:cNvGrpSpPr>
            <a:grpSpLocks/>
          </p:cNvGrpSpPr>
          <p:nvPr/>
        </p:nvGrpSpPr>
        <p:grpSpPr bwMode="auto">
          <a:xfrm>
            <a:off x="2103438" y="4198934"/>
            <a:ext cx="107156" cy="183356"/>
            <a:chOff x="1484" y="3543"/>
            <a:chExt cx="90" cy="154"/>
          </a:xfrm>
        </p:grpSpPr>
        <p:sp>
          <p:nvSpPr>
            <p:cNvPr id="40030" name="Oval 82"/>
            <p:cNvSpPr>
              <a:spLocks noChangeArrowheads="1"/>
            </p:cNvSpPr>
            <p:nvPr/>
          </p:nvSpPr>
          <p:spPr bwMode="auto">
            <a:xfrm>
              <a:off x="1488" y="3543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1" name="Line 83"/>
            <p:cNvSpPr>
              <a:spLocks noChangeShapeType="1"/>
            </p:cNvSpPr>
            <p:nvPr/>
          </p:nvSpPr>
          <p:spPr bwMode="auto">
            <a:xfrm>
              <a:off x="1531" y="3625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2" name="Line 84"/>
            <p:cNvSpPr>
              <a:spLocks noChangeShapeType="1"/>
            </p:cNvSpPr>
            <p:nvPr/>
          </p:nvSpPr>
          <p:spPr bwMode="auto">
            <a:xfrm flipH="1">
              <a:off x="1484" y="3615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2" name="Group 85"/>
          <p:cNvGrpSpPr>
            <a:grpSpLocks/>
          </p:cNvGrpSpPr>
          <p:nvPr/>
        </p:nvGrpSpPr>
        <p:grpSpPr bwMode="auto">
          <a:xfrm>
            <a:off x="2103438" y="3603622"/>
            <a:ext cx="107156" cy="183356"/>
            <a:chOff x="1484" y="2955"/>
            <a:chExt cx="90" cy="154"/>
          </a:xfrm>
        </p:grpSpPr>
        <p:sp>
          <p:nvSpPr>
            <p:cNvPr id="40027" name="Oval 86"/>
            <p:cNvSpPr>
              <a:spLocks noChangeArrowheads="1"/>
            </p:cNvSpPr>
            <p:nvPr/>
          </p:nvSpPr>
          <p:spPr bwMode="auto">
            <a:xfrm>
              <a:off x="1488" y="2955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8" name="Line 87"/>
            <p:cNvSpPr>
              <a:spLocks noChangeShapeType="1"/>
            </p:cNvSpPr>
            <p:nvPr/>
          </p:nvSpPr>
          <p:spPr bwMode="auto">
            <a:xfrm>
              <a:off x="1531" y="3037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9" name="Line 88"/>
            <p:cNvSpPr>
              <a:spLocks noChangeShapeType="1"/>
            </p:cNvSpPr>
            <p:nvPr/>
          </p:nvSpPr>
          <p:spPr bwMode="auto">
            <a:xfrm flipH="1">
              <a:off x="1484" y="3027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3" name="Group 89"/>
          <p:cNvGrpSpPr>
            <a:grpSpLocks/>
          </p:cNvGrpSpPr>
          <p:nvPr/>
        </p:nvGrpSpPr>
        <p:grpSpPr bwMode="auto">
          <a:xfrm>
            <a:off x="2090342" y="3507181"/>
            <a:ext cx="132159" cy="25004"/>
            <a:chOff x="1473" y="2874"/>
            <a:chExt cx="111" cy="21"/>
          </a:xfrm>
        </p:grpSpPr>
        <p:sp>
          <p:nvSpPr>
            <p:cNvPr id="40025" name="Line 90"/>
            <p:cNvSpPr>
              <a:spLocks noChangeShapeType="1"/>
            </p:cNvSpPr>
            <p:nvPr/>
          </p:nvSpPr>
          <p:spPr bwMode="auto">
            <a:xfrm>
              <a:off x="1473" y="28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6" name="Line 91"/>
            <p:cNvSpPr>
              <a:spLocks noChangeShapeType="1"/>
            </p:cNvSpPr>
            <p:nvPr/>
          </p:nvSpPr>
          <p:spPr bwMode="auto">
            <a:xfrm>
              <a:off x="1473" y="28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4" name="Group 92"/>
          <p:cNvGrpSpPr>
            <a:grpSpLocks/>
          </p:cNvGrpSpPr>
          <p:nvPr/>
        </p:nvGrpSpPr>
        <p:grpSpPr bwMode="auto">
          <a:xfrm>
            <a:off x="2090342" y="4116781"/>
            <a:ext cx="132159" cy="25004"/>
            <a:chOff x="1473" y="3474"/>
            <a:chExt cx="111" cy="21"/>
          </a:xfrm>
        </p:grpSpPr>
        <p:sp>
          <p:nvSpPr>
            <p:cNvPr id="40023" name="Line 93"/>
            <p:cNvSpPr>
              <a:spLocks noChangeShapeType="1"/>
            </p:cNvSpPr>
            <p:nvPr/>
          </p:nvSpPr>
          <p:spPr bwMode="auto">
            <a:xfrm>
              <a:off x="1473" y="34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4" name="Line 94"/>
            <p:cNvSpPr>
              <a:spLocks noChangeShapeType="1"/>
            </p:cNvSpPr>
            <p:nvPr/>
          </p:nvSpPr>
          <p:spPr bwMode="auto">
            <a:xfrm>
              <a:off x="1473" y="34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85" name="Line 95"/>
          <p:cNvSpPr>
            <a:spLocks noChangeShapeType="1"/>
          </p:cNvSpPr>
          <p:nvPr/>
        </p:nvSpPr>
        <p:spPr bwMode="auto">
          <a:xfrm>
            <a:off x="2493962" y="3332159"/>
            <a:ext cx="3143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86" name="Line 96"/>
          <p:cNvSpPr>
            <a:spLocks noChangeShapeType="1"/>
          </p:cNvSpPr>
          <p:nvPr/>
        </p:nvSpPr>
        <p:spPr bwMode="auto">
          <a:xfrm>
            <a:off x="2808288" y="3332159"/>
            <a:ext cx="0" cy="1204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87" name="Line 97"/>
          <p:cNvSpPr>
            <a:spLocks noChangeShapeType="1"/>
          </p:cNvSpPr>
          <p:nvPr/>
        </p:nvSpPr>
        <p:spPr bwMode="auto">
          <a:xfrm>
            <a:off x="2508251" y="4526356"/>
            <a:ext cx="300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88" name="Group 98"/>
          <p:cNvGrpSpPr>
            <a:grpSpLocks/>
          </p:cNvGrpSpPr>
          <p:nvPr/>
        </p:nvGrpSpPr>
        <p:grpSpPr bwMode="auto">
          <a:xfrm>
            <a:off x="2505869" y="4472778"/>
            <a:ext cx="183356" cy="107156"/>
            <a:chOff x="1846" y="3825"/>
            <a:chExt cx="154" cy="90"/>
          </a:xfrm>
        </p:grpSpPr>
        <p:sp>
          <p:nvSpPr>
            <p:cNvPr id="40020" name="Oval 99"/>
            <p:cNvSpPr>
              <a:spLocks noChangeArrowheads="1"/>
            </p:cNvSpPr>
            <p:nvPr/>
          </p:nvSpPr>
          <p:spPr bwMode="auto">
            <a:xfrm>
              <a:off x="1932" y="3829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1" name="Line 100"/>
            <p:cNvSpPr>
              <a:spLocks noChangeShapeType="1"/>
            </p:cNvSpPr>
            <p:nvPr/>
          </p:nvSpPr>
          <p:spPr bwMode="auto">
            <a:xfrm flipH="1">
              <a:off x="1851" y="3872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2" name="Line 101"/>
            <p:cNvSpPr>
              <a:spLocks noChangeShapeType="1"/>
            </p:cNvSpPr>
            <p:nvPr/>
          </p:nvSpPr>
          <p:spPr bwMode="auto">
            <a:xfrm flipH="1" flipV="1">
              <a:off x="1846" y="3825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9" name="Group 102"/>
          <p:cNvGrpSpPr>
            <a:grpSpLocks/>
          </p:cNvGrpSpPr>
          <p:nvPr/>
        </p:nvGrpSpPr>
        <p:grpSpPr bwMode="auto">
          <a:xfrm>
            <a:off x="2542779" y="3277391"/>
            <a:ext cx="25003" cy="132159"/>
            <a:chOff x="1877" y="2601"/>
            <a:chExt cx="21" cy="111"/>
          </a:xfrm>
        </p:grpSpPr>
        <p:sp>
          <p:nvSpPr>
            <p:cNvPr id="40018" name="Line 103"/>
            <p:cNvSpPr>
              <a:spLocks noChangeShapeType="1"/>
            </p:cNvSpPr>
            <p:nvPr/>
          </p:nvSpPr>
          <p:spPr bwMode="auto">
            <a:xfrm>
              <a:off x="1877" y="2601"/>
              <a:ext cx="0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9" name="Line 104"/>
            <p:cNvSpPr>
              <a:spLocks noChangeShapeType="1"/>
            </p:cNvSpPr>
            <p:nvPr/>
          </p:nvSpPr>
          <p:spPr bwMode="auto">
            <a:xfrm>
              <a:off x="1898" y="2601"/>
              <a:ext cx="0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90" name="Rectangle 105"/>
          <p:cNvSpPr>
            <a:spLocks noChangeArrowheads="1"/>
          </p:cNvSpPr>
          <p:nvPr/>
        </p:nvSpPr>
        <p:spPr bwMode="auto">
          <a:xfrm>
            <a:off x="4025106" y="31857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 서</a:t>
            </a:r>
          </a:p>
        </p:txBody>
      </p:sp>
      <p:sp>
        <p:nvSpPr>
          <p:cNvPr id="39992" name="Rectangle 107"/>
          <p:cNvSpPr>
            <a:spLocks noChangeArrowheads="1"/>
          </p:cNvSpPr>
          <p:nvPr/>
        </p:nvSpPr>
        <p:spPr bwMode="auto">
          <a:xfrm>
            <a:off x="4023916" y="37953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 원</a:t>
            </a:r>
          </a:p>
        </p:txBody>
      </p:sp>
      <p:sp>
        <p:nvSpPr>
          <p:cNvPr id="39994" name="Rectangle 109"/>
          <p:cNvSpPr>
            <a:spLocks noChangeArrowheads="1"/>
          </p:cNvSpPr>
          <p:nvPr/>
        </p:nvSpPr>
        <p:spPr bwMode="auto">
          <a:xfrm>
            <a:off x="4023916" y="4381100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술</a:t>
            </a:r>
          </a:p>
        </p:txBody>
      </p:sp>
      <p:sp>
        <p:nvSpPr>
          <p:cNvPr id="39996" name="Line 111"/>
          <p:cNvSpPr>
            <a:spLocks noChangeShapeType="1"/>
          </p:cNvSpPr>
          <p:nvPr/>
        </p:nvSpPr>
        <p:spPr bwMode="auto">
          <a:xfrm>
            <a:off x="4403725" y="3460747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97" name="Line 112"/>
          <p:cNvSpPr>
            <a:spLocks noChangeShapeType="1"/>
          </p:cNvSpPr>
          <p:nvPr/>
        </p:nvSpPr>
        <p:spPr bwMode="auto">
          <a:xfrm>
            <a:off x="4403725" y="4070347"/>
            <a:ext cx="0" cy="328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98" name="Group 113"/>
          <p:cNvGrpSpPr>
            <a:grpSpLocks/>
          </p:cNvGrpSpPr>
          <p:nvPr/>
        </p:nvGrpSpPr>
        <p:grpSpPr bwMode="auto">
          <a:xfrm>
            <a:off x="4356100" y="4198934"/>
            <a:ext cx="107156" cy="183356"/>
            <a:chOff x="3308" y="3543"/>
            <a:chExt cx="90" cy="154"/>
          </a:xfrm>
        </p:grpSpPr>
        <p:sp>
          <p:nvSpPr>
            <p:cNvPr id="40015" name="Oval 114"/>
            <p:cNvSpPr>
              <a:spLocks noChangeArrowheads="1"/>
            </p:cNvSpPr>
            <p:nvPr/>
          </p:nvSpPr>
          <p:spPr bwMode="auto">
            <a:xfrm>
              <a:off x="3312" y="3543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6" name="Line 115"/>
            <p:cNvSpPr>
              <a:spLocks noChangeShapeType="1"/>
            </p:cNvSpPr>
            <p:nvPr/>
          </p:nvSpPr>
          <p:spPr bwMode="auto">
            <a:xfrm>
              <a:off x="3355" y="3625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7" name="Line 116"/>
            <p:cNvSpPr>
              <a:spLocks noChangeShapeType="1"/>
            </p:cNvSpPr>
            <p:nvPr/>
          </p:nvSpPr>
          <p:spPr bwMode="auto">
            <a:xfrm flipH="1">
              <a:off x="3308" y="3615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99" name="Group 117"/>
          <p:cNvGrpSpPr>
            <a:grpSpLocks/>
          </p:cNvGrpSpPr>
          <p:nvPr/>
        </p:nvGrpSpPr>
        <p:grpSpPr bwMode="auto">
          <a:xfrm>
            <a:off x="4356100" y="3603622"/>
            <a:ext cx="107156" cy="183356"/>
            <a:chOff x="3308" y="2955"/>
            <a:chExt cx="90" cy="154"/>
          </a:xfrm>
        </p:grpSpPr>
        <p:sp>
          <p:nvSpPr>
            <p:cNvPr id="40012" name="Oval 118"/>
            <p:cNvSpPr>
              <a:spLocks noChangeArrowheads="1"/>
            </p:cNvSpPr>
            <p:nvPr/>
          </p:nvSpPr>
          <p:spPr bwMode="auto">
            <a:xfrm>
              <a:off x="3312" y="2955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3" name="Line 119"/>
            <p:cNvSpPr>
              <a:spLocks noChangeShapeType="1"/>
            </p:cNvSpPr>
            <p:nvPr/>
          </p:nvSpPr>
          <p:spPr bwMode="auto">
            <a:xfrm>
              <a:off x="3355" y="3037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4" name="Line 120"/>
            <p:cNvSpPr>
              <a:spLocks noChangeShapeType="1"/>
            </p:cNvSpPr>
            <p:nvPr/>
          </p:nvSpPr>
          <p:spPr bwMode="auto">
            <a:xfrm flipH="1">
              <a:off x="3308" y="3027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000" name="Group 121"/>
          <p:cNvGrpSpPr>
            <a:grpSpLocks/>
          </p:cNvGrpSpPr>
          <p:nvPr/>
        </p:nvGrpSpPr>
        <p:grpSpPr bwMode="auto">
          <a:xfrm>
            <a:off x="4343004" y="3507181"/>
            <a:ext cx="132159" cy="25004"/>
            <a:chOff x="3297" y="2874"/>
            <a:chExt cx="111" cy="21"/>
          </a:xfrm>
        </p:grpSpPr>
        <p:sp>
          <p:nvSpPr>
            <p:cNvPr id="40010" name="Line 122"/>
            <p:cNvSpPr>
              <a:spLocks noChangeShapeType="1"/>
            </p:cNvSpPr>
            <p:nvPr/>
          </p:nvSpPr>
          <p:spPr bwMode="auto">
            <a:xfrm>
              <a:off x="3297" y="28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1" name="Line 123"/>
            <p:cNvSpPr>
              <a:spLocks noChangeShapeType="1"/>
            </p:cNvSpPr>
            <p:nvPr/>
          </p:nvSpPr>
          <p:spPr bwMode="auto">
            <a:xfrm>
              <a:off x="3297" y="28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001" name="Group 124"/>
          <p:cNvGrpSpPr>
            <a:grpSpLocks/>
          </p:cNvGrpSpPr>
          <p:nvPr/>
        </p:nvGrpSpPr>
        <p:grpSpPr bwMode="auto">
          <a:xfrm>
            <a:off x="4343004" y="4116781"/>
            <a:ext cx="132159" cy="25004"/>
            <a:chOff x="3297" y="3474"/>
            <a:chExt cx="111" cy="21"/>
          </a:xfrm>
        </p:grpSpPr>
        <p:sp>
          <p:nvSpPr>
            <p:cNvPr id="40008" name="Line 125"/>
            <p:cNvSpPr>
              <a:spLocks noChangeShapeType="1"/>
            </p:cNvSpPr>
            <p:nvPr/>
          </p:nvSpPr>
          <p:spPr bwMode="auto">
            <a:xfrm>
              <a:off x="3297" y="34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09" name="Line 126"/>
            <p:cNvSpPr>
              <a:spLocks noChangeShapeType="1"/>
            </p:cNvSpPr>
            <p:nvPr/>
          </p:nvSpPr>
          <p:spPr bwMode="auto">
            <a:xfrm>
              <a:off x="3297" y="34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AutoShape 23">
            <a:extLst>
              <a:ext uri="{FF2B5EF4-FFF2-40B4-BE49-F238E27FC236}">
                <a16:creationId xmlns:a16="http://schemas.microsoft.com/office/drawing/2014/main" id="{DB236C79-483D-4273-AEAB-FE29AD17A156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986728" y="1782365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AutoShape 23">
            <a:extLst>
              <a:ext uri="{FF2B5EF4-FFF2-40B4-BE49-F238E27FC236}">
                <a16:creationId xmlns:a16="http://schemas.microsoft.com/office/drawing/2014/main" id="{68F71C84-4AC7-4BA8-90E3-B84084014F4A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156118" y="3742728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5BC9433-2A73-4452-B14A-074721A5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1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59C3E-66B9-4D57-AC58-172BCE0B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CBAEFE-D4EC-475F-A08A-702D4760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40</a:t>
            </a:fld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4AAB6C34-D758-40CE-9294-7768B9EB98A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695670512"/>
              </p:ext>
            </p:extLst>
          </p:nvPr>
        </p:nvGraphicFramePr>
        <p:xfrm>
          <a:off x="250001" y="1181491"/>
          <a:ext cx="1948560" cy="244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80">
                  <a:extLst>
                    <a:ext uri="{9D8B030D-6E8A-4147-A177-3AD203B41FA5}">
                      <a16:colId xmlns:a16="http://schemas.microsoft.com/office/drawing/2014/main" val="784275329"/>
                    </a:ext>
                  </a:extLst>
                </a:gridCol>
                <a:gridCol w="974280">
                  <a:extLst>
                    <a:ext uri="{9D8B030D-6E8A-4147-A177-3AD203B41FA5}">
                      <a16:colId xmlns:a16="http://schemas.microsoft.com/office/drawing/2014/main" val="527751876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C000"/>
                          </a:solidFill>
                        </a:rPr>
                        <a:t>제품</a:t>
                      </a:r>
                      <a:r>
                        <a:rPr lang="en-US" altLang="ko-KR" dirty="0">
                          <a:solidFill>
                            <a:srgbClr val="FFC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438509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보드마카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472643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볼펜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18076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지우개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82955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1166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A19973-0336-4868-9AFB-B4E7E09223B4}"/>
              </a:ext>
            </a:extLst>
          </p:cNvPr>
          <p:cNvSpPr txBox="1"/>
          <p:nvPr/>
        </p:nvSpPr>
        <p:spPr>
          <a:xfrm>
            <a:off x="888294" y="7455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AF3E3-5F87-41F2-A395-097A565FB401}"/>
              </a:ext>
            </a:extLst>
          </p:cNvPr>
          <p:cNvSpPr txBox="1"/>
          <p:nvPr/>
        </p:nvSpPr>
        <p:spPr>
          <a:xfrm>
            <a:off x="3440920" y="7455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창고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5975C-1C7B-4D86-8E3C-0F73CF549EFA}"/>
              </a:ext>
            </a:extLst>
          </p:cNvPr>
          <p:cNvSpPr txBox="1"/>
          <p:nvPr/>
        </p:nvSpPr>
        <p:spPr>
          <a:xfrm>
            <a:off x="6775594" y="741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재고</a:t>
            </a:r>
          </a:p>
        </p:txBody>
      </p:sp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C11B612B-9B9C-4FD7-81BE-BF8247C082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9780151"/>
              </p:ext>
            </p:extLst>
          </p:nvPr>
        </p:nvGraphicFramePr>
        <p:xfrm>
          <a:off x="2866201" y="1181491"/>
          <a:ext cx="1948560" cy="244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80">
                  <a:extLst>
                    <a:ext uri="{9D8B030D-6E8A-4147-A177-3AD203B41FA5}">
                      <a16:colId xmlns:a16="http://schemas.microsoft.com/office/drawing/2014/main" val="784275329"/>
                    </a:ext>
                  </a:extLst>
                </a:gridCol>
                <a:gridCol w="974280">
                  <a:extLst>
                    <a:ext uri="{9D8B030D-6E8A-4147-A177-3AD203B41FA5}">
                      <a16:colId xmlns:a16="http://schemas.microsoft.com/office/drawing/2014/main" val="527751876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C000"/>
                          </a:solidFill>
                        </a:rPr>
                        <a:t>창고</a:t>
                      </a:r>
                      <a:r>
                        <a:rPr lang="en-US" altLang="ko-KR" dirty="0">
                          <a:solidFill>
                            <a:srgbClr val="FFC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창고명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438509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여의도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472643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분당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18076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수원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82955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860287"/>
                  </a:ext>
                </a:extLst>
              </a:tr>
            </a:tbl>
          </a:graphicData>
        </a:graphic>
      </p:graphicFrame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0C12678E-05F9-4604-9BF7-D137BD2B6F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775260"/>
              </p:ext>
            </p:extLst>
          </p:nvPr>
        </p:nvGraphicFramePr>
        <p:xfrm>
          <a:off x="5303520" y="1181491"/>
          <a:ext cx="3590480" cy="3419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20">
                  <a:extLst>
                    <a:ext uri="{9D8B030D-6E8A-4147-A177-3AD203B41FA5}">
                      <a16:colId xmlns:a16="http://schemas.microsoft.com/office/drawing/2014/main" val="784275329"/>
                    </a:ext>
                  </a:extLst>
                </a:gridCol>
                <a:gridCol w="897620">
                  <a:extLst>
                    <a:ext uri="{9D8B030D-6E8A-4147-A177-3AD203B41FA5}">
                      <a16:colId xmlns:a16="http://schemas.microsoft.com/office/drawing/2014/main" val="342897341"/>
                    </a:ext>
                  </a:extLst>
                </a:gridCol>
                <a:gridCol w="897620">
                  <a:extLst>
                    <a:ext uri="{9D8B030D-6E8A-4147-A177-3AD203B41FA5}">
                      <a16:colId xmlns:a16="http://schemas.microsoft.com/office/drawing/2014/main" val="527751876"/>
                    </a:ext>
                  </a:extLst>
                </a:gridCol>
                <a:gridCol w="897620">
                  <a:extLst>
                    <a:ext uri="{9D8B030D-6E8A-4147-A177-3AD203B41FA5}">
                      <a16:colId xmlns:a16="http://schemas.microsoft.com/office/drawing/2014/main" val="2479715612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C000"/>
                          </a:solidFill>
                        </a:rPr>
                        <a:t>재고</a:t>
                      </a:r>
                      <a:r>
                        <a:rPr lang="en-US" altLang="ko-KR" dirty="0">
                          <a:solidFill>
                            <a:srgbClr val="FFC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재고건수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창고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438509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472643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18076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120338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004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52194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005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82955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006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045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216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16">
            <a:extLst>
              <a:ext uri="{FF2B5EF4-FFF2-40B4-BE49-F238E27FC236}">
                <a16:creationId xmlns:a16="http://schemas.microsoft.com/office/drawing/2014/main" id="{175B17EE-6E02-4F64-8CCD-1D3EBA1CE5F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8513" y="1715416"/>
            <a:ext cx="7439987" cy="1967583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en-US" altLang="ko-KR" dirty="0"/>
              <a:t> </a:t>
            </a:r>
            <a:r>
              <a:rPr lang="ko-KR" altLang="en-US" dirty="0"/>
              <a:t>검증 </a:t>
            </a:r>
            <a:r>
              <a:rPr lang="en-US" altLang="ko-KR" b="0" dirty="0"/>
              <a:t>(2/3)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D2907C-B2D2-43A3-A14C-EE663617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관계검증</a:t>
            </a:r>
            <a:r>
              <a:rPr lang="en-US" altLang="ko-KR" dirty="0"/>
              <a:t>2 – M:N </a:t>
            </a:r>
            <a:r>
              <a:rPr lang="ko-KR" altLang="en-US" dirty="0"/>
              <a:t>관계 단순화</a:t>
            </a:r>
            <a:endParaRPr lang="en-US" altLang="ko-KR" dirty="0"/>
          </a:p>
          <a:p>
            <a:pPr lvl="1"/>
            <a:r>
              <a:rPr lang="ko-KR" altLang="en-US" dirty="0"/>
              <a:t>관계를 별도 엔티티로 분리</a:t>
            </a:r>
            <a:endParaRPr lang="en-US" altLang="ko-KR" dirty="0"/>
          </a:p>
          <a:p>
            <a:pPr lvl="2"/>
            <a:r>
              <a:rPr lang="ko-KR" altLang="en-US" dirty="0"/>
              <a:t>숨겨진 정보로부터 연관 엔티티를 추출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1714530" y="2470547"/>
            <a:ext cx="750094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학생기본</a:t>
            </a:r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3331398" y="2470547"/>
            <a:ext cx="751285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반기본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73" name="Line 15"/>
          <p:cNvSpPr>
            <a:spLocks noChangeShapeType="1"/>
          </p:cNvSpPr>
          <p:nvPr/>
        </p:nvSpPr>
        <p:spPr bwMode="auto">
          <a:xfrm>
            <a:off x="2472958" y="2658666"/>
            <a:ext cx="85605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974" name="Group 16"/>
          <p:cNvGrpSpPr>
            <a:grpSpLocks/>
          </p:cNvGrpSpPr>
          <p:nvPr/>
        </p:nvGrpSpPr>
        <p:grpSpPr bwMode="auto">
          <a:xfrm>
            <a:off x="3145661" y="2608660"/>
            <a:ext cx="183356" cy="107156"/>
            <a:chOff x="1946" y="2184"/>
            <a:chExt cx="154" cy="90"/>
          </a:xfrm>
        </p:grpSpPr>
        <p:sp>
          <p:nvSpPr>
            <p:cNvPr id="41009" name="Oval 17"/>
            <p:cNvSpPr>
              <a:spLocks noChangeArrowheads="1"/>
            </p:cNvSpPr>
            <p:nvPr/>
          </p:nvSpPr>
          <p:spPr bwMode="auto">
            <a:xfrm>
              <a:off x="1946" y="218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10" name="Line 18"/>
            <p:cNvSpPr>
              <a:spLocks noChangeShapeType="1"/>
            </p:cNvSpPr>
            <p:nvPr/>
          </p:nvSpPr>
          <p:spPr bwMode="auto">
            <a:xfrm>
              <a:off x="2028" y="223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11" name="Line 19"/>
            <p:cNvSpPr>
              <a:spLocks noChangeShapeType="1"/>
            </p:cNvSpPr>
            <p:nvPr/>
          </p:nvSpPr>
          <p:spPr bwMode="auto">
            <a:xfrm flipV="1">
              <a:off x="2018" y="218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75" name="Group 20"/>
          <p:cNvGrpSpPr>
            <a:grpSpLocks/>
          </p:cNvGrpSpPr>
          <p:nvPr/>
        </p:nvGrpSpPr>
        <p:grpSpPr bwMode="auto">
          <a:xfrm>
            <a:off x="2474149" y="2608660"/>
            <a:ext cx="184547" cy="107156"/>
            <a:chOff x="1390" y="2184"/>
            <a:chExt cx="154" cy="90"/>
          </a:xfrm>
        </p:grpSpPr>
        <p:sp>
          <p:nvSpPr>
            <p:cNvPr id="41006" name="Oval 21"/>
            <p:cNvSpPr>
              <a:spLocks noChangeArrowheads="1"/>
            </p:cNvSpPr>
            <p:nvPr/>
          </p:nvSpPr>
          <p:spPr bwMode="auto">
            <a:xfrm>
              <a:off x="1476" y="218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7" name="Line 22"/>
            <p:cNvSpPr>
              <a:spLocks noChangeShapeType="1"/>
            </p:cNvSpPr>
            <p:nvPr/>
          </p:nvSpPr>
          <p:spPr bwMode="auto">
            <a:xfrm flipH="1">
              <a:off x="1395" y="223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8" name="Line 23"/>
            <p:cNvSpPr>
              <a:spLocks noChangeShapeType="1"/>
            </p:cNvSpPr>
            <p:nvPr/>
          </p:nvSpPr>
          <p:spPr bwMode="auto">
            <a:xfrm flipH="1" flipV="1">
              <a:off x="1390" y="218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976" name="Rectangle 24"/>
          <p:cNvSpPr>
            <a:spLocks noChangeArrowheads="1"/>
          </p:cNvSpPr>
          <p:nvPr/>
        </p:nvSpPr>
        <p:spPr bwMode="auto">
          <a:xfrm>
            <a:off x="5205889" y="2169319"/>
            <a:ext cx="751285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학생기본</a:t>
            </a:r>
          </a:p>
        </p:txBody>
      </p:sp>
      <p:sp>
        <p:nvSpPr>
          <p:cNvPr id="40977" name="Rectangle 25"/>
          <p:cNvSpPr>
            <a:spLocks noChangeArrowheads="1"/>
          </p:cNvSpPr>
          <p:nvPr/>
        </p:nvSpPr>
        <p:spPr bwMode="auto">
          <a:xfrm>
            <a:off x="6034564" y="2901553"/>
            <a:ext cx="751285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학생반관계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78" name="Rectangle 26"/>
          <p:cNvSpPr>
            <a:spLocks noChangeArrowheads="1"/>
          </p:cNvSpPr>
          <p:nvPr/>
        </p:nvSpPr>
        <p:spPr bwMode="auto">
          <a:xfrm>
            <a:off x="6823949" y="2169319"/>
            <a:ext cx="751284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반기본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982" name="Group 30"/>
          <p:cNvGrpSpPr>
            <a:grpSpLocks/>
          </p:cNvGrpSpPr>
          <p:nvPr/>
        </p:nvGrpSpPr>
        <p:grpSpPr bwMode="auto">
          <a:xfrm>
            <a:off x="5554742" y="2543175"/>
            <a:ext cx="471488" cy="528638"/>
            <a:chOff x="3732" y="2382"/>
            <a:chExt cx="396" cy="444"/>
          </a:xfrm>
        </p:grpSpPr>
        <p:sp>
          <p:nvSpPr>
            <p:cNvPr id="41004" name="Line 31"/>
            <p:cNvSpPr>
              <a:spLocks noChangeShapeType="1"/>
            </p:cNvSpPr>
            <p:nvPr/>
          </p:nvSpPr>
          <p:spPr bwMode="auto">
            <a:xfrm>
              <a:off x="3732" y="2382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5" name="Line 32"/>
            <p:cNvSpPr>
              <a:spLocks noChangeShapeType="1"/>
            </p:cNvSpPr>
            <p:nvPr/>
          </p:nvSpPr>
          <p:spPr bwMode="auto">
            <a:xfrm>
              <a:off x="3732" y="2826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3" name="Group 33"/>
          <p:cNvGrpSpPr>
            <a:grpSpLocks/>
          </p:cNvGrpSpPr>
          <p:nvPr/>
        </p:nvGrpSpPr>
        <p:grpSpPr bwMode="auto">
          <a:xfrm>
            <a:off x="6797755" y="2543175"/>
            <a:ext cx="471488" cy="528638"/>
            <a:chOff x="4776" y="2382"/>
            <a:chExt cx="396" cy="444"/>
          </a:xfrm>
        </p:grpSpPr>
        <p:sp>
          <p:nvSpPr>
            <p:cNvPr id="41002" name="Line 34"/>
            <p:cNvSpPr>
              <a:spLocks noChangeShapeType="1"/>
            </p:cNvSpPr>
            <p:nvPr/>
          </p:nvSpPr>
          <p:spPr bwMode="auto">
            <a:xfrm>
              <a:off x="5172" y="2382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3" name="Line 35"/>
            <p:cNvSpPr>
              <a:spLocks noChangeShapeType="1"/>
            </p:cNvSpPr>
            <p:nvPr/>
          </p:nvSpPr>
          <p:spPr bwMode="auto">
            <a:xfrm flipH="1">
              <a:off x="4776" y="2826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4" name="Group 36"/>
          <p:cNvGrpSpPr>
            <a:grpSpLocks/>
          </p:cNvGrpSpPr>
          <p:nvPr/>
        </p:nvGrpSpPr>
        <p:grpSpPr bwMode="auto">
          <a:xfrm>
            <a:off x="5842874" y="3017044"/>
            <a:ext cx="183356" cy="107156"/>
            <a:chOff x="3950" y="2796"/>
            <a:chExt cx="154" cy="90"/>
          </a:xfrm>
        </p:grpSpPr>
        <p:sp>
          <p:nvSpPr>
            <p:cNvPr id="40999" name="Oval 37"/>
            <p:cNvSpPr>
              <a:spLocks noChangeArrowheads="1"/>
            </p:cNvSpPr>
            <p:nvPr/>
          </p:nvSpPr>
          <p:spPr bwMode="auto">
            <a:xfrm>
              <a:off x="3950" y="2800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0" name="Line 38"/>
            <p:cNvSpPr>
              <a:spLocks noChangeShapeType="1"/>
            </p:cNvSpPr>
            <p:nvPr/>
          </p:nvSpPr>
          <p:spPr bwMode="auto">
            <a:xfrm>
              <a:off x="4032" y="2843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1" name="Line 39"/>
            <p:cNvSpPr>
              <a:spLocks noChangeShapeType="1"/>
            </p:cNvSpPr>
            <p:nvPr/>
          </p:nvSpPr>
          <p:spPr bwMode="auto">
            <a:xfrm flipV="1">
              <a:off x="4022" y="2796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5" name="Group 40"/>
          <p:cNvGrpSpPr>
            <a:grpSpLocks/>
          </p:cNvGrpSpPr>
          <p:nvPr/>
        </p:nvGrpSpPr>
        <p:grpSpPr bwMode="auto">
          <a:xfrm>
            <a:off x="6785849" y="3021807"/>
            <a:ext cx="183356" cy="107156"/>
            <a:chOff x="4774" y="2784"/>
            <a:chExt cx="154" cy="90"/>
          </a:xfrm>
        </p:grpSpPr>
        <p:sp>
          <p:nvSpPr>
            <p:cNvPr id="40996" name="Oval 41"/>
            <p:cNvSpPr>
              <a:spLocks noChangeArrowheads="1"/>
            </p:cNvSpPr>
            <p:nvPr/>
          </p:nvSpPr>
          <p:spPr bwMode="auto">
            <a:xfrm>
              <a:off x="4860" y="278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7" name="Line 42"/>
            <p:cNvSpPr>
              <a:spLocks noChangeShapeType="1"/>
            </p:cNvSpPr>
            <p:nvPr/>
          </p:nvSpPr>
          <p:spPr bwMode="auto">
            <a:xfrm flipH="1">
              <a:off x="4779" y="283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8" name="Line 43"/>
            <p:cNvSpPr>
              <a:spLocks noChangeShapeType="1"/>
            </p:cNvSpPr>
            <p:nvPr/>
          </p:nvSpPr>
          <p:spPr bwMode="auto">
            <a:xfrm flipH="1" flipV="1">
              <a:off x="4774" y="278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6" name="Group 44"/>
          <p:cNvGrpSpPr>
            <a:grpSpLocks/>
          </p:cNvGrpSpPr>
          <p:nvPr/>
        </p:nvGrpSpPr>
        <p:grpSpPr bwMode="auto">
          <a:xfrm>
            <a:off x="5480924" y="2618185"/>
            <a:ext cx="159544" cy="53578"/>
            <a:chOff x="3669" y="2445"/>
            <a:chExt cx="135" cy="45"/>
          </a:xfrm>
        </p:grpSpPr>
        <p:sp>
          <p:nvSpPr>
            <p:cNvPr id="40994" name="Line 45"/>
            <p:cNvSpPr>
              <a:spLocks noChangeShapeType="1"/>
            </p:cNvSpPr>
            <p:nvPr/>
          </p:nvSpPr>
          <p:spPr bwMode="auto">
            <a:xfrm>
              <a:off x="3669" y="2490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5" name="Line 46"/>
            <p:cNvSpPr>
              <a:spLocks noChangeShapeType="1"/>
            </p:cNvSpPr>
            <p:nvPr/>
          </p:nvSpPr>
          <p:spPr bwMode="auto">
            <a:xfrm>
              <a:off x="3669" y="2445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7" name="Group 47"/>
          <p:cNvGrpSpPr>
            <a:grpSpLocks/>
          </p:cNvGrpSpPr>
          <p:nvPr/>
        </p:nvGrpSpPr>
        <p:grpSpPr bwMode="auto">
          <a:xfrm>
            <a:off x="7189470" y="2603898"/>
            <a:ext cx="160735" cy="53578"/>
            <a:chOff x="5121" y="2433"/>
            <a:chExt cx="135" cy="45"/>
          </a:xfrm>
        </p:grpSpPr>
        <p:sp>
          <p:nvSpPr>
            <p:cNvPr id="40992" name="Line 48"/>
            <p:cNvSpPr>
              <a:spLocks noChangeShapeType="1"/>
            </p:cNvSpPr>
            <p:nvPr/>
          </p:nvSpPr>
          <p:spPr bwMode="auto">
            <a:xfrm>
              <a:off x="5121" y="2478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3" name="Line 49"/>
            <p:cNvSpPr>
              <a:spLocks noChangeShapeType="1"/>
            </p:cNvSpPr>
            <p:nvPr/>
          </p:nvSpPr>
          <p:spPr bwMode="auto">
            <a:xfrm>
              <a:off x="5121" y="2433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5" name="AutoShape 23">
            <a:extLst>
              <a:ext uri="{FF2B5EF4-FFF2-40B4-BE49-F238E27FC236}">
                <a16:creationId xmlns:a16="http://schemas.microsoft.com/office/drawing/2014/main" id="{90EDB72A-BD7E-49BF-819A-C284EFE281CC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4367090" y="2421535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en-US" altLang="ko-KR" dirty="0"/>
              <a:t> </a:t>
            </a:r>
            <a:r>
              <a:rPr lang="ko-KR" altLang="en-US" dirty="0"/>
              <a:t>검증 </a:t>
            </a:r>
            <a:r>
              <a:rPr lang="en-US" altLang="ko-KR" b="0" dirty="0"/>
              <a:t>(3/3)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6C8CD5-579E-4A01-AD4D-3618D301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관계검증</a:t>
            </a:r>
            <a:r>
              <a:rPr lang="en-US" altLang="ko-KR" dirty="0"/>
              <a:t>3 – 1:1 </a:t>
            </a:r>
            <a:r>
              <a:rPr lang="ko-KR" altLang="en-US" dirty="0"/>
              <a:t>관계 정제</a:t>
            </a:r>
            <a:endParaRPr lang="en-US" altLang="ko-KR" dirty="0"/>
          </a:p>
          <a:p>
            <a:r>
              <a:rPr lang="ko-KR" altLang="en-US" dirty="0"/>
              <a:t>데이터 모델링 과정에서 엔티티 간의 관계가 </a:t>
            </a:r>
            <a:r>
              <a:rPr lang="en-US" altLang="ko-KR" dirty="0"/>
              <a:t>1:1</a:t>
            </a:r>
            <a:r>
              <a:rPr lang="ko-KR" altLang="en-US" dirty="0"/>
              <a:t>로 대응되었다는 사실은 해당 엔티티들의 기본키가 동일하다는 의미하며 </a:t>
            </a:r>
            <a:r>
              <a:rPr lang="en-US" altLang="ko-KR" dirty="0"/>
              <a:t>1:1 </a:t>
            </a:r>
            <a:r>
              <a:rPr lang="ko-KR" altLang="en-US" dirty="0"/>
              <a:t>관계를 가진 모델은 </a:t>
            </a:r>
            <a:r>
              <a:rPr lang="en-US" altLang="ko-KR" dirty="0"/>
              <a:t>3</a:t>
            </a:r>
            <a:r>
              <a:rPr lang="ko-KR" altLang="en-US" dirty="0"/>
              <a:t>가지 방법으로 표현할 수 있음</a:t>
            </a:r>
            <a:endParaRPr lang="en-US" altLang="ko-KR" dirty="0"/>
          </a:p>
          <a:p>
            <a:pPr lvl="1"/>
            <a:r>
              <a:rPr lang="ko-KR" altLang="en-US" dirty="0"/>
              <a:t>하나로 통합</a:t>
            </a:r>
          </a:p>
          <a:p>
            <a:pPr lvl="2"/>
            <a:r>
              <a:rPr lang="en-US" altLang="ko-KR" dirty="0"/>
              <a:t>Mandatory </a:t>
            </a:r>
            <a:r>
              <a:rPr lang="ko-KR" altLang="en-US" dirty="0"/>
              <a:t>관계</a:t>
            </a:r>
          </a:p>
          <a:p>
            <a:pPr lvl="2"/>
            <a:r>
              <a:rPr lang="ko-KR" altLang="en-US" dirty="0"/>
              <a:t>기본키가 동일 </a:t>
            </a:r>
          </a:p>
          <a:p>
            <a:pPr lvl="2"/>
            <a:r>
              <a:rPr lang="ko-KR" altLang="en-US" dirty="0"/>
              <a:t>대부분의 속성과 관계가 동일</a:t>
            </a:r>
          </a:p>
          <a:p>
            <a:pPr lvl="1"/>
            <a:r>
              <a:rPr lang="ko-KR" altLang="en-US" dirty="0"/>
              <a:t>그대로 유지</a:t>
            </a:r>
          </a:p>
          <a:p>
            <a:pPr lvl="2"/>
            <a:r>
              <a:rPr lang="en-US" altLang="ko-KR" dirty="0"/>
              <a:t>Optional </a:t>
            </a:r>
            <a:r>
              <a:rPr lang="ko-KR" altLang="en-US" dirty="0"/>
              <a:t>관계이면서 대부분의 속성 및 관계가 상이한 경우</a:t>
            </a:r>
          </a:p>
          <a:p>
            <a:pPr lvl="2"/>
            <a:r>
              <a:rPr lang="ko-KR" altLang="en-US" dirty="0"/>
              <a:t>대응되는 속성이 값이 서로 상이한 경우</a:t>
            </a:r>
          </a:p>
          <a:p>
            <a:pPr lvl="1"/>
            <a:r>
              <a:rPr lang="ko-KR" altLang="en-US" dirty="0"/>
              <a:t>새로운 </a:t>
            </a:r>
            <a:r>
              <a:rPr lang="en-US" altLang="ko-KR" dirty="0"/>
              <a:t>Super Type </a:t>
            </a:r>
            <a:r>
              <a:rPr lang="ko-KR" altLang="en-US" dirty="0"/>
              <a:t>엔티티 추가</a:t>
            </a:r>
          </a:p>
          <a:p>
            <a:pPr lvl="2"/>
            <a:r>
              <a:rPr lang="ko-KR" altLang="en-US" dirty="0"/>
              <a:t>기본키가 동일하고 속성의 일부만 상이한 경우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6">
            <a:extLst>
              <a:ext uri="{FF2B5EF4-FFF2-40B4-BE49-F238E27FC236}">
                <a16:creationId xmlns:a16="http://schemas.microsoft.com/office/drawing/2014/main" id="{DD3DA01B-C589-4C60-AECF-01A020D337E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37338" y="2551478"/>
            <a:ext cx="4671442" cy="2150058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AutoShape 16">
            <a:extLst>
              <a:ext uri="{FF2B5EF4-FFF2-40B4-BE49-F238E27FC236}">
                <a16:creationId xmlns:a16="http://schemas.microsoft.com/office/drawing/2014/main" id="{A44A4961-44C8-41B8-90E0-C27F44E88D0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37338" y="1791676"/>
            <a:ext cx="4671442" cy="627592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16">
            <a:extLst>
              <a:ext uri="{FF2B5EF4-FFF2-40B4-BE49-F238E27FC236}">
                <a16:creationId xmlns:a16="http://schemas.microsoft.com/office/drawing/2014/main" id="{6E0246DE-DB79-4D60-98D6-77A87F14D56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37338" y="1029975"/>
            <a:ext cx="4671442" cy="627592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별</a:t>
            </a:r>
            <a:r>
              <a:rPr lang="en-US" altLang="ko-KR" dirty="0"/>
              <a:t> </a:t>
            </a:r>
            <a:r>
              <a:rPr lang="ko-KR" altLang="en-US" dirty="0"/>
              <a:t>엔티티 종류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33092-E0BA-46FE-804E-3F92F911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43</a:t>
            </a:fld>
            <a:endParaRPr lang="ko-KR" altLang="en-US" dirty="0"/>
          </a:p>
        </p:txBody>
      </p:sp>
      <p:sp>
        <p:nvSpPr>
          <p:cNvPr id="39" name="내용 개체 틀 3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관계를 기준으로 한 엔티티 종류</a:t>
            </a:r>
          </a:p>
          <a:p>
            <a:pPr lvl="1"/>
            <a:r>
              <a:rPr lang="ko-KR" altLang="en-US" dirty="0"/>
              <a:t>기본형 엔티티 </a:t>
            </a:r>
            <a:r>
              <a:rPr lang="en-US" altLang="ko-KR" b="0" dirty="0"/>
              <a:t>(Fundamental Entity)</a:t>
            </a:r>
          </a:p>
          <a:p>
            <a:pPr lvl="1">
              <a:spcBef>
                <a:spcPts val="3500"/>
              </a:spcBef>
            </a:pPr>
            <a:r>
              <a:rPr lang="ko-KR" altLang="en-US" dirty="0"/>
              <a:t>속성형 엔티티 </a:t>
            </a:r>
            <a:r>
              <a:rPr lang="en-US" altLang="ko-KR" b="0" dirty="0"/>
              <a:t>(Attributive Entity)</a:t>
            </a:r>
          </a:p>
          <a:p>
            <a:pPr lvl="1">
              <a:spcBef>
                <a:spcPts val="3500"/>
              </a:spcBef>
            </a:pPr>
            <a:r>
              <a:rPr lang="ko-KR" altLang="en-US" dirty="0"/>
              <a:t>관련형 엔티티 </a:t>
            </a:r>
            <a:r>
              <a:rPr lang="en-US" altLang="ko-KR" b="0" dirty="0"/>
              <a:t>(Associative Entity)</a:t>
            </a:r>
          </a:p>
        </p:txBody>
      </p:sp>
      <p:sp>
        <p:nvSpPr>
          <p:cNvPr id="43038" name="Rectangle 10"/>
          <p:cNvSpPr>
            <a:spLocks noChangeArrowheads="1"/>
          </p:cNvSpPr>
          <p:nvPr/>
        </p:nvSpPr>
        <p:spPr bwMode="gray">
          <a:xfrm>
            <a:off x="4655879" y="1899368"/>
            <a:ext cx="1077278" cy="3629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cxnSp>
        <p:nvCxnSpPr>
          <p:cNvPr id="43013" name="AutoShape 11"/>
          <p:cNvCxnSpPr>
            <a:cxnSpLocks noChangeShapeType="1"/>
            <a:stCxn id="43038" idx="3"/>
            <a:endCxn id="43042" idx="1"/>
          </p:cNvCxnSpPr>
          <p:nvPr/>
        </p:nvCxnSpPr>
        <p:spPr bwMode="gray">
          <a:xfrm>
            <a:off x="5733157" y="2080841"/>
            <a:ext cx="1475954" cy="298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014" name="Line 12"/>
          <p:cNvSpPr>
            <a:spLocks noChangeShapeType="1"/>
          </p:cNvSpPr>
          <p:nvPr/>
        </p:nvSpPr>
        <p:spPr bwMode="gray">
          <a:xfrm>
            <a:off x="5831979" y="2039664"/>
            <a:ext cx="0" cy="100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15" name="Freeform 13"/>
          <p:cNvSpPr>
            <a:spLocks/>
          </p:cNvSpPr>
          <p:nvPr/>
        </p:nvSpPr>
        <p:spPr bwMode="gray">
          <a:xfrm>
            <a:off x="7130236" y="2022519"/>
            <a:ext cx="94059" cy="119063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16" name="Oval 14"/>
          <p:cNvSpPr>
            <a:spLocks noChangeArrowheads="1"/>
          </p:cNvSpPr>
          <p:nvPr/>
        </p:nvSpPr>
        <p:spPr bwMode="gray">
          <a:xfrm>
            <a:off x="7061180" y="2044427"/>
            <a:ext cx="75009" cy="857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pPr algn="ctr"/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9026C8-4980-48E9-B6A0-FD6AB5743602}"/>
              </a:ext>
            </a:extLst>
          </p:cNvPr>
          <p:cNvGrpSpPr/>
          <p:nvPr/>
        </p:nvGrpSpPr>
        <p:grpSpPr>
          <a:xfrm>
            <a:off x="7209111" y="1905339"/>
            <a:ext cx="1078925" cy="356974"/>
            <a:chOff x="6508012" y="1887838"/>
            <a:chExt cx="1078925" cy="356974"/>
          </a:xfrm>
        </p:grpSpPr>
        <p:sp>
          <p:nvSpPr>
            <p:cNvPr id="43042" name="Rectangle 16"/>
            <p:cNvSpPr>
              <a:spLocks noChangeArrowheads="1"/>
            </p:cNvSpPr>
            <p:nvPr/>
          </p:nvSpPr>
          <p:spPr bwMode="gray">
            <a:xfrm>
              <a:off x="6508012" y="1887838"/>
              <a:ext cx="1078925" cy="35697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tIns="35100" anchor="ctr"/>
            <a:lstStyle/>
            <a:p>
              <a:pPr algn="ctr">
                <a:spcBef>
                  <a:spcPct val="5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상품명</a:t>
              </a:r>
            </a:p>
          </p:txBody>
        </p:sp>
        <p:sp>
          <p:nvSpPr>
            <p:cNvPr id="43043" name="AutoShape 17"/>
            <p:cNvSpPr>
              <a:spLocks noChangeArrowheads="1"/>
            </p:cNvSpPr>
            <p:nvPr/>
          </p:nvSpPr>
          <p:spPr bwMode="gray">
            <a:xfrm>
              <a:off x="6508012" y="1887838"/>
              <a:ext cx="1078925" cy="356974"/>
            </a:xfrm>
            <a:prstGeom prst="triangle">
              <a:avLst>
                <a:gd name="adj" fmla="val 50000"/>
              </a:avLst>
            </a:prstGeom>
            <a:noFill/>
            <a:ln w="63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3510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018" name="Rectangle 10"/>
          <p:cNvSpPr>
            <a:spLocks noChangeArrowheads="1"/>
          </p:cNvSpPr>
          <p:nvPr/>
        </p:nvSpPr>
        <p:spPr bwMode="gray">
          <a:xfrm>
            <a:off x="4655879" y="1124733"/>
            <a:ext cx="1077278" cy="3975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43031" name="Rectangle 5"/>
          <p:cNvSpPr>
            <a:spLocks noChangeArrowheads="1"/>
          </p:cNvSpPr>
          <p:nvPr/>
        </p:nvSpPr>
        <p:spPr bwMode="gray">
          <a:xfrm>
            <a:off x="4656886" y="2712250"/>
            <a:ext cx="1073889" cy="36137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cxnSp>
        <p:nvCxnSpPr>
          <p:cNvPr id="43020" name="AutoShape 6"/>
          <p:cNvCxnSpPr>
            <a:cxnSpLocks noChangeShapeType="1"/>
            <a:stCxn id="43031" idx="3"/>
            <a:endCxn id="43035" idx="1"/>
          </p:cNvCxnSpPr>
          <p:nvPr/>
        </p:nvCxnSpPr>
        <p:spPr bwMode="gray">
          <a:xfrm flipV="1">
            <a:off x="5730775" y="2889965"/>
            <a:ext cx="1457325" cy="297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021" name="Freeform 7"/>
          <p:cNvSpPr>
            <a:spLocks/>
          </p:cNvSpPr>
          <p:nvPr/>
        </p:nvSpPr>
        <p:spPr bwMode="gray">
          <a:xfrm>
            <a:off x="7115710" y="2818352"/>
            <a:ext cx="94059" cy="138113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22" name="Oval 8"/>
          <p:cNvSpPr>
            <a:spLocks noChangeArrowheads="1"/>
          </p:cNvSpPr>
          <p:nvPr/>
        </p:nvSpPr>
        <p:spPr bwMode="gray">
          <a:xfrm>
            <a:off x="7059276" y="2848256"/>
            <a:ext cx="66438" cy="83070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5" name="Rectangle 9"/>
          <p:cNvSpPr>
            <a:spLocks noChangeArrowheads="1"/>
          </p:cNvSpPr>
          <p:nvPr/>
        </p:nvSpPr>
        <p:spPr bwMode="gray">
          <a:xfrm>
            <a:off x="7188100" y="2712250"/>
            <a:ext cx="1075531" cy="355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부점</a:t>
            </a:r>
          </a:p>
        </p:txBody>
      </p:sp>
      <p:sp>
        <p:nvSpPr>
          <p:cNvPr id="43024" name="Oval 10"/>
          <p:cNvSpPr>
            <a:spLocks noChangeArrowheads="1"/>
          </p:cNvSpPr>
          <p:nvPr/>
        </p:nvSpPr>
        <p:spPr bwMode="gray">
          <a:xfrm>
            <a:off x="5820784" y="2854208"/>
            <a:ext cx="66438" cy="83070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25" name="Freeform 11"/>
          <p:cNvSpPr>
            <a:spLocks/>
          </p:cNvSpPr>
          <p:nvPr/>
        </p:nvSpPr>
        <p:spPr bwMode="gray">
          <a:xfrm flipH="1">
            <a:off x="5728394" y="2814780"/>
            <a:ext cx="86915" cy="138113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Rectangle 12"/>
          <p:cNvSpPr>
            <a:spLocks noChangeArrowheads="1"/>
          </p:cNvSpPr>
          <p:nvPr/>
        </p:nvSpPr>
        <p:spPr bwMode="gray">
          <a:xfrm>
            <a:off x="4646318" y="3659890"/>
            <a:ext cx="1109461" cy="3472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gray">
          <a:xfrm>
            <a:off x="7178575" y="3697395"/>
            <a:ext cx="1109461" cy="34306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</a:p>
        </p:txBody>
      </p:sp>
      <p:sp>
        <p:nvSpPr>
          <p:cNvPr id="43028" name="Rectangle 14"/>
          <p:cNvSpPr>
            <a:spLocks noChangeArrowheads="1"/>
          </p:cNvSpPr>
          <p:nvPr/>
        </p:nvSpPr>
        <p:spPr bwMode="gray">
          <a:xfrm>
            <a:off x="5906987" y="4277392"/>
            <a:ext cx="1108800" cy="342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상품관련지점</a:t>
            </a:r>
          </a:p>
        </p:txBody>
      </p:sp>
      <p:cxnSp>
        <p:nvCxnSpPr>
          <p:cNvPr id="43029" name="AutoShape 15"/>
          <p:cNvCxnSpPr>
            <a:cxnSpLocks noChangeShapeType="1"/>
            <a:stCxn id="2" idx="2"/>
            <a:endCxn id="43028" idx="1"/>
          </p:cNvCxnSpPr>
          <p:nvPr/>
        </p:nvCxnSpPr>
        <p:spPr bwMode="gray">
          <a:xfrm rot="16200000" flipH="1">
            <a:off x="5333384" y="3874788"/>
            <a:ext cx="441269" cy="70593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43030" name="AutoShape 16"/>
          <p:cNvCxnSpPr>
            <a:cxnSpLocks noChangeShapeType="1"/>
            <a:stCxn id="3" idx="2"/>
            <a:endCxn id="43028" idx="3"/>
          </p:cNvCxnSpPr>
          <p:nvPr/>
        </p:nvCxnSpPr>
        <p:spPr bwMode="gray">
          <a:xfrm rot="5400000">
            <a:off x="7170582" y="3885667"/>
            <a:ext cx="407931" cy="717519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4" name="Freeform 17"/>
          <p:cNvSpPr>
            <a:spLocks/>
          </p:cNvSpPr>
          <p:nvPr/>
        </p:nvSpPr>
        <p:spPr bwMode="gray">
          <a:xfrm>
            <a:off x="5806975" y="4373358"/>
            <a:ext cx="96441" cy="133350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2" name="Oval 18"/>
          <p:cNvSpPr>
            <a:spLocks noChangeArrowheads="1"/>
          </p:cNvSpPr>
          <p:nvPr/>
        </p:nvSpPr>
        <p:spPr bwMode="gray">
          <a:xfrm>
            <a:off x="5728396" y="4408142"/>
            <a:ext cx="77390" cy="86406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3" name="Oval 19"/>
          <p:cNvSpPr>
            <a:spLocks noChangeArrowheads="1"/>
          </p:cNvSpPr>
          <p:nvPr/>
        </p:nvSpPr>
        <p:spPr bwMode="gray">
          <a:xfrm>
            <a:off x="7105863" y="4406829"/>
            <a:ext cx="76640" cy="86408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4" name="Freeform 20"/>
          <p:cNvSpPr>
            <a:spLocks/>
          </p:cNvSpPr>
          <p:nvPr/>
        </p:nvSpPr>
        <p:spPr bwMode="gray">
          <a:xfrm flipH="1">
            <a:off x="7020549" y="4381320"/>
            <a:ext cx="89297" cy="133350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Line 21"/>
          <p:cNvSpPr>
            <a:spLocks noChangeShapeType="1"/>
          </p:cNvSpPr>
          <p:nvPr/>
        </p:nvSpPr>
        <p:spPr bwMode="gray">
          <a:xfrm>
            <a:off x="5120938" y="4090227"/>
            <a:ext cx="15835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6" name="Line 22"/>
          <p:cNvSpPr>
            <a:spLocks noChangeShapeType="1"/>
          </p:cNvSpPr>
          <p:nvPr/>
        </p:nvSpPr>
        <p:spPr bwMode="gray">
          <a:xfrm>
            <a:off x="7652444" y="4123565"/>
            <a:ext cx="15835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7" name="AutoShape 23"/>
          <p:cNvSpPr>
            <a:spLocks noChangeArrowheads="1"/>
          </p:cNvSpPr>
          <p:nvPr/>
        </p:nvSpPr>
        <p:spPr bwMode="gray">
          <a:xfrm>
            <a:off x="5971654" y="3295549"/>
            <a:ext cx="971550" cy="205978"/>
          </a:xfrm>
          <a:prstGeom prst="downArrow">
            <a:avLst>
              <a:gd name="adj1" fmla="val 51889"/>
              <a:gd name="adj2" fmla="val 5778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(Attribute)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3628290054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4B6A61-1527-4856-A735-893C0B0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엔티티가 관리해야 되는 데이터 항목으로 더 이상 분리될 수 없는 최소의 데이터 보관 단위</a:t>
            </a:r>
            <a:endParaRPr lang="en-US" altLang="ko-KR" dirty="0"/>
          </a:p>
          <a:p>
            <a:pPr lvl="1"/>
            <a:r>
              <a:rPr lang="ko-KR" altLang="en-US" dirty="0"/>
              <a:t>향후 물리 데이터 모델링 작업을 통하여 컬럼으로 변환됨 </a:t>
            </a:r>
          </a:p>
          <a:p>
            <a:r>
              <a:rPr lang="ko-KR" altLang="en-US" dirty="0"/>
              <a:t>속성의 명명규칙</a:t>
            </a:r>
            <a:endParaRPr lang="en-US" altLang="ko-KR" dirty="0"/>
          </a:p>
          <a:p>
            <a:pPr lvl="1"/>
            <a:r>
              <a:rPr lang="ko-KR" altLang="en-US" dirty="0"/>
              <a:t>해당 업무에서 사용하는 이름을 부여 함</a:t>
            </a:r>
            <a:endParaRPr lang="en-US" altLang="ko-KR" dirty="0"/>
          </a:p>
          <a:p>
            <a:pPr lvl="1"/>
            <a:r>
              <a:rPr lang="ko-KR" altLang="en-US" dirty="0"/>
              <a:t>엔티티에서 유일하게 식별가능 하도록 지정해야 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가능하면 약어를 사용하지 않아야 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속성은 전체 데이터모델에서 하나의 의미만을 가져야 함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수식어 </a:t>
            </a:r>
            <a:r>
              <a:rPr lang="en-US" altLang="ko-KR" dirty="0"/>
              <a:t>+ </a:t>
            </a:r>
            <a:r>
              <a:rPr lang="ko-KR" altLang="en-US" dirty="0"/>
              <a:t>도메인 명</a:t>
            </a:r>
            <a:r>
              <a:rPr lang="en-US" altLang="ko-KR" dirty="0"/>
              <a:t>”</a:t>
            </a:r>
            <a:r>
              <a:rPr lang="ko-KR" altLang="en-US" dirty="0"/>
              <a:t> 형식을 사용하여 표준화 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데이터 항목 이름이 다르고 의미가 같은 경우 </a:t>
            </a:r>
            <a:r>
              <a:rPr lang="en-US" altLang="ko-KR" dirty="0"/>
              <a:t>: </a:t>
            </a:r>
            <a:r>
              <a:rPr lang="ko-KR" altLang="en-US" dirty="0"/>
              <a:t>계좌개설일</a:t>
            </a:r>
            <a:r>
              <a:rPr lang="en-US" altLang="ko-KR" dirty="0"/>
              <a:t>, </a:t>
            </a:r>
            <a:r>
              <a:rPr lang="ko-KR" altLang="en-US" dirty="0"/>
              <a:t>계좌신규일</a:t>
            </a:r>
          </a:p>
          <a:p>
            <a:pPr marL="682625" lvl="2" indent="0">
              <a:buNone/>
            </a:pPr>
            <a:r>
              <a:rPr lang="ko-KR" altLang="en-US" dirty="0"/>
              <a:t>       데이터 항목 이름이 같고 의미가 다른 경우    </a:t>
            </a:r>
            <a:r>
              <a:rPr lang="en-US" altLang="ko-KR" dirty="0"/>
              <a:t>: </a:t>
            </a:r>
            <a:r>
              <a:rPr lang="ko-KR" altLang="en-US" dirty="0"/>
              <a:t>일자</a:t>
            </a:r>
            <a:r>
              <a:rPr lang="en-US" altLang="ko-KR" dirty="0"/>
              <a:t>(</a:t>
            </a:r>
            <a:r>
              <a:rPr lang="ko-KR" altLang="en-US" dirty="0"/>
              <a:t>계좌신규일</a:t>
            </a:r>
            <a:r>
              <a:rPr lang="en-US" altLang="ko-KR" dirty="0"/>
              <a:t>, </a:t>
            </a:r>
            <a:r>
              <a:rPr lang="ko-KR" altLang="en-US" dirty="0"/>
              <a:t>계좌해지일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6">
            <a:extLst>
              <a:ext uri="{FF2B5EF4-FFF2-40B4-BE49-F238E27FC236}">
                <a16:creationId xmlns:a16="http://schemas.microsoft.com/office/drawing/2014/main" id="{C2D36955-450A-4EE6-BB25-9D500AD964C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9676" y="2116662"/>
            <a:ext cx="8378604" cy="259249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E2350EA-2643-4AF3-A707-7B98A84466E0}"/>
              </a:ext>
            </a:extLst>
          </p:cNvPr>
          <p:cNvGraphicFramePr>
            <a:graphicFrameLocks noGrp="1"/>
          </p:cNvGraphicFramePr>
          <p:nvPr/>
        </p:nvGraphicFramePr>
        <p:xfrm>
          <a:off x="1903455" y="2388869"/>
          <a:ext cx="5507517" cy="210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226">
                  <a:extLst>
                    <a:ext uri="{9D8B030D-6E8A-4147-A177-3AD203B41FA5}">
                      <a16:colId xmlns:a16="http://schemas.microsoft.com/office/drawing/2014/main" val="393059712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3688608654"/>
                    </a:ext>
                  </a:extLst>
                </a:gridCol>
                <a:gridCol w="2601971">
                  <a:extLst>
                    <a:ext uri="{9D8B030D-6E8A-4147-A177-3AD203B41FA5}">
                      <a16:colId xmlns:a16="http://schemas.microsoft.com/office/drawing/2014/main" val="2480431124"/>
                    </a:ext>
                  </a:extLst>
                </a:gridCol>
              </a:tblGrid>
              <a:tr h="42136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9926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고객번호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 성명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 주소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027264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1000321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 몽룡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전남 남원시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xxx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6239109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1000322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임 꺽정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경북 안동시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yyy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214275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1000323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 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서울시 영등포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zzz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3745949"/>
                  </a:ext>
                </a:extLst>
              </a:tr>
            </a:tbl>
          </a:graphicData>
        </a:graphic>
      </p:graphicFrame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en-US" altLang="ko-KR" dirty="0"/>
              <a:t> </a:t>
            </a:r>
            <a:r>
              <a:rPr lang="ko-KR" altLang="en-US" dirty="0"/>
              <a:t>타입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FDA937-1F3E-430E-B593-603729C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46</a:t>
            </a:fld>
            <a:endParaRPr lang="ko-KR" altLang="en-US" dirty="0"/>
          </a:p>
        </p:txBody>
      </p:sp>
      <p:sp>
        <p:nvSpPr>
          <p:cNvPr id="42" name="내용 개체 틀 4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타입 </a:t>
            </a:r>
            <a:r>
              <a:rPr lang="en-US" altLang="ko-KR" b="0" dirty="0"/>
              <a:t>(Attribute Type)</a:t>
            </a:r>
          </a:p>
          <a:p>
            <a:pPr lvl="1"/>
            <a:r>
              <a:rPr lang="ko-KR" altLang="en-US" dirty="0"/>
              <a:t>근본적으로는 속성</a:t>
            </a:r>
            <a:r>
              <a:rPr lang="en-US" altLang="ko-KR" b="0" dirty="0"/>
              <a:t>(Attribute)</a:t>
            </a:r>
            <a:r>
              <a:rPr lang="ko-KR" altLang="en-US" dirty="0"/>
              <a:t>과 같은 의미 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엔티티가 갖는 속성의 유형을 의미함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 (</a:t>
            </a:r>
            <a:r>
              <a:rPr lang="ko-KR" altLang="en-US" dirty="0"/>
              <a:t>고객이라는 엔티티에서</a:t>
            </a:r>
            <a:r>
              <a:rPr lang="en-US" altLang="ko-KR" dirty="0"/>
              <a:t>) </a:t>
            </a:r>
            <a:r>
              <a:rPr lang="ko-KR" altLang="en-US" dirty="0"/>
              <a:t>고객의 성명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소속회사명</a:t>
            </a:r>
            <a:r>
              <a:rPr lang="en-US" altLang="ko-KR" dirty="0"/>
              <a:t>, </a:t>
            </a:r>
            <a:r>
              <a:rPr lang="ko-KR" altLang="en-US" dirty="0"/>
              <a:t>전화번호 등</a:t>
            </a:r>
          </a:p>
        </p:txBody>
      </p:sp>
      <p:sp>
        <p:nvSpPr>
          <p:cNvPr id="46085" name="AutoShape 26"/>
          <p:cNvSpPr>
            <a:spLocks/>
          </p:cNvSpPr>
          <p:nvPr/>
        </p:nvSpPr>
        <p:spPr bwMode="auto">
          <a:xfrm>
            <a:off x="7539964" y="3208973"/>
            <a:ext cx="141685" cy="1286707"/>
          </a:xfrm>
          <a:prstGeom prst="rightBracket">
            <a:avLst>
              <a:gd name="adj" fmla="val 53571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086" name="Text Box 27"/>
          <p:cNvSpPr txBox="1">
            <a:spLocks noChangeArrowheads="1"/>
          </p:cNvSpPr>
          <p:nvPr/>
        </p:nvSpPr>
        <p:spPr bwMode="auto">
          <a:xfrm>
            <a:off x="7787900" y="3690743"/>
            <a:ext cx="538609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</a:t>
            </a:r>
          </a:p>
        </p:txBody>
      </p:sp>
      <p:sp>
        <p:nvSpPr>
          <p:cNvPr id="46087" name="Line 28"/>
          <p:cNvSpPr>
            <a:spLocks noChangeShapeType="1"/>
          </p:cNvSpPr>
          <p:nvPr/>
        </p:nvSpPr>
        <p:spPr bwMode="auto">
          <a:xfrm>
            <a:off x="585100" y="2950370"/>
            <a:ext cx="122846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088" name="Text Box 29"/>
          <p:cNvSpPr txBox="1">
            <a:spLocks noChangeArrowheads="1"/>
          </p:cNvSpPr>
          <p:nvPr/>
        </p:nvSpPr>
        <p:spPr bwMode="auto">
          <a:xfrm>
            <a:off x="585100" y="2788787"/>
            <a:ext cx="586699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buFont typeface="Wingdings" pitchFamily="2" charset="2"/>
              <a:buNone/>
              <a:defRPr sz="105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 타입</a:t>
            </a:r>
          </a:p>
        </p:txBody>
      </p:sp>
      <p:sp>
        <p:nvSpPr>
          <p:cNvPr id="46089" name="Text Box 30"/>
          <p:cNvSpPr txBox="1">
            <a:spLocks noChangeArrowheads="1"/>
          </p:cNvSpPr>
          <p:nvPr/>
        </p:nvSpPr>
        <p:spPr bwMode="auto">
          <a:xfrm>
            <a:off x="8057205" y="2469285"/>
            <a:ext cx="721351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타입</a:t>
            </a:r>
          </a:p>
        </p:txBody>
      </p:sp>
      <p:sp>
        <p:nvSpPr>
          <p:cNvPr id="46090" name="Line 31"/>
          <p:cNvSpPr>
            <a:spLocks noChangeShapeType="1"/>
          </p:cNvSpPr>
          <p:nvPr/>
        </p:nvSpPr>
        <p:spPr bwMode="auto">
          <a:xfrm>
            <a:off x="7520093" y="2628495"/>
            <a:ext cx="125846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6">
            <a:extLst>
              <a:ext uri="{FF2B5EF4-FFF2-40B4-BE49-F238E27FC236}">
                <a16:creationId xmlns:a16="http://schemas.microsoft.com/office/drawing/2014/main" id="{C0941EDE-600E-4E34-9EE5-DCF754E2B6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9676" y="1754215"/>
            <a:ext cx="8378604" cy="2954942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E6E9FFB2-D909-4D2A-A7D2-2986AF0BD1CC}"/>
              </a:ext>
            </a:extLst>
          </p:cNvPr>
          <p:cNvGraphicFramePr>
            <a:graphicFrameLocks noGrp="1"/>
          </p:cNvGraphicFramePr>
          <p:nvPr/>
        </p:nvGraphicFramePr>
        <p:xfrm>
          <a:off x="1903455" y="2106929"/>
          <a:ext cx="5507517" cy="210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226">
                  <a:extLst>
                    <a:ext uri="{9D8B030D-6E8A-4147-A177-3AD203B41FA5}">
                      <a16:colId xmlns:a16="http://schemas.microsoft.com/office/drawing/2014/main" val="393059712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3688608654"/>
                    </a:ext>
                  </a:extLst>
                </a:gridCol>
                <a:gridCol w="2601971">
                  <a:extLst>
                    <a:ext uri="{9D8B030D-6E8A-4147-A177-3AD203B41FA5}">
                      <a16:colId xmlns:a16="http://schemas.microsoft.com/office/drawing/2014/main" val="2480431124"/>
                    </a:ext>
                  </a:extLst>
                </a:gridCol>
              </a:tblGrid>
              <a:tr h="42136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9926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고객번호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 성명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대출총액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027264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1000321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 몽룡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1,000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6239109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1000322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임 꺽정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214275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1000323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 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128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3745949"/>
                  </a:ext>
                </a:extLst>
              </a:tr>
            </a:tbl>
          </a:graphicData>
        </a:graphic>
      </p:graphicFrame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en-US" altLang="ko-KR" dirty="0"/>
              <a:t> </a:t>
            </a:r>
            <a:r>
              <a:rPr lang="ko-KR" altLang="en-US" dirty="0"/>
              <a:t>인스턴스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46D4D7-D80A-459E-8F12-CD11F4F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47</a:t>
            </a:fld>
            <a:endParaRPr lang="ko-KR" altLang="en-US" dirty="0"/>
          </a:p>
        </p:txBody>
      </p:sp>
      <p:sp>
        <p:nvSpPr>
          <p:cNvPr id="46" name="내용 개체 틀 4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인스턴스 </a:t>
            </a:r>
            <a:r>
              <a:rPr lang="en-US" altLang="ko-KR" b="0" dirty="0"/>
              <a:t>(Attribute Instance)</a:t>
            </a:r>
          </a:p>
          <a:p>
            <a:pPr lvl="1"/>
            <a:r>
              <a:rPr lang="ko-KR" altLang="en-US" dirty="0"/>
              <a:t>속성 타입의 값</a:t>
            </a:r>
            <a:r>
              <a:rPr lang="en-US" altLang="ko-KR" b="0" dirty="0"/>
              <a:t>(Value)</a:t>
            </a:r>
            <a:r>
              <a:rPr lang="ko-KR" altLang="en-US" dirty="0"/>
              <a:t>을 의미 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128</a:t>
            </a:r>
            <a:r>
              <a:rPr lang="ko-KR" altLang="en-US" dirty="0"/>
              <a:t>만원 </a:t>
            </a:r>
            <a:r>
              <a:rPr lang="en-US" altLang="ko-KR" dirty="0"/>
              <a:t>-- </a:t>
            </a:r>
            <a:r>
              <a:rPr lang="ko-KR" altLang="en-US" dirty="0"/>
              <a:t>대출총액이라는 속성타입에 속하는 하나의 속성 인스턴스 </a:t>
            </a:r>
          </a:p>
        </p:txBody>
      </p:sp>
      <p:sp>
        <p:nvSpPr>
          <p:cNvPr id="47118" name="Text Box 35"/>
          <p:cNvSpPr txBox="1">
            <a:spLocks noChangeArrowheads="1"/>
          </p:cNvSpPr>
          <p:nvPr/>
        </p:nvSpPr>
        <p:spPr bwMode="auto">
          <a:xfrm>
            <a:off x="3813270" y="4367696"/>
            <a:ext cx="856004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buFont typeface="Wingdings" pitchFamily="2" charset="2"/>
              <a:buNone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속성 인스턴스</a:t>
            </a:r>
          </a:p>
        </p:txBody>
      </p:sp>
      <p:cxnSp>
        <p:nvCxnSpPr>
          <p:cNvPr id="38" name="구부러진 연결선 37"/>
          <p:cNvCxnSpPr>
            <a:cxnSpLocks/>
            <a:stCxn id="47118" idx="3"/>
          </p:cNvCxnSpPr>
          <p:nvPr/>
        </p:nvCxnSpPr>
        <p:spPr bwMode="auto">
          <a:xfrm flipV="1">
            <a:off x="4669274" y="3992880"/>
            <a:ext cx="466606" cy="455608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Line 28">
            <a:extLst>
              <a:ext uri="{FF2B5EF4-FFF2-40B4-BE49-F238E27FC236}">
                <a16:creationId xmlns:a16="http://schemas.microsoft.com/office/drawing/2014/main" id="{2CA8A6BD-F7F3-4C8A-A48F-1D339E1E9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100" y="2668430"/>
            <a:ext cx="122846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2AA2E659-9A70-42F5-949D-A529E64F4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00" y="2506847"/>
            <a:ext cx="586699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buFont typeface="Wingdings" pitchFamily="2" charset="2"/>
              <a:buNone/>
              <a:defRPr sz="105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 타입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199421AD-445A-4C82-B87C-5047F7FBE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7205" y="2187345"/>
            <a:ext cx="721351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타입</a:t>
            </a:r>
          </a:p>
        </p:txBody>
      </p:sp>
      <p:sp>
        <p:nvSpPr>
          <p:cNvPr id="39" name="Line 31">
            <a:extLst>
              <a:ext uri="{FF2B5EF4-FFF2-40B4-BE49-F238E27FC236}">
                <a16:creationId xmlns:a16="http://schemas.microsoft.com/office/drawing/2014/main" id="{007FAD8B-7049-414C-BDDC-3F966240F7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093" y="2346555"/>
            <a:ext cx="125846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AutoShape 26">
            <a:extLst>
              <a:ext uri="{FF2B5EF4-FFF2-40B4-BE49-F238E27FC236}">
                <a16:creationId xmlns:a16="http://schemas.microsoft.com/office/drawing/2014/main" id="{DE75E496-0930-403C-AF72-7811137F0A41}"/>
              </a:ext>
            </a:extLst>
          </p:cNvPr>
          <p:cNvSpPr>
            <a:spLocks/>
          </p:cNvSpPr>
          <p:nvPr/>
        </p:nvSpPr>
        <p:spPr bwMode="auto">
          <a:xfrm>
            <a:off x="7539964" y="2927033"/>
            <a:ext cx="141685" cy="1286707"/>
          </a:xfrm>
          <a:prstGeom prst="rightBracket">
            <a:avLst>
              <a:gd name="adj" fmla="val 53571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 Box 27">
            <a:extLst>
              <a:ext uri="{FF2B5EF4-FFF2-40B4-BE49-F238E27FC236}">
                <a16:creationId xmlns:a16="http://schemas.microsoft.com/office/drawing/2014/main" id="{39D1C8A0-D2D3-40E9-A89D-8C601C5AF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7900" y="3408803"/>
            <a:ext cx="538609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도메인 </a:t>
            </a:r>
            <a:r>
              <a:rPr lang="en-US" altLang="ko-KR" b="0" dirty="0"/>
              <a:t>(1/2)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EFCCBE-52C4-41C7-8994-158CF4BB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48</a:t>
            </a:fld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  <a:r>
              <a:rPr lang="en-US" altLang="ko-KR" b="0" dirty="0"/>
              <a:t>(Domain)</a:t>
            </a:r>
          </a:p>
          <a:p>
            <a:pPr lvl="1"/>
            <a:r>
              <a:rPr lang="ko-KR" altLang="en-US" dirty="0"/>
              <a:t>속성이 가질 수 있는 값에 대한 업무적 제약요건으로부터 파악된 특성</a:t>
            </a:r>
            <a:endParaRPr lang="en-US" altLang="ko-KR" dirty="0"/>
          </a:p>
          <a:p>
            <a:pPr lvl="1"/>
            <a:r>
              <a:rPr lang="ko-KR" altLang="en-US" dirty="0"/>
              <a:t>속성에 대한 데이터 </a:t>
            </a:r>
            <a:r>
              <a:rPr lang="en-US" altLang="ko-KR" dirty="0"/>
              <a:t>Type</a:t>
            </a:r>
            <a:r>
              <a:rPr lang="ko-KR" altLang="en-US" dirty="0"/>
              <a:t>과 크기</a:t>
            </a:r>
            <a:r>
              <a:rPr lang="en-US" altLang="ko-KR" dirty="0"/>
              <a:t>, </a:t>
            </a:r>
            <a:r>
              <a:rPr lang="ko-KR" altLang="en-US" dirty="0"/>
              <a:t>제약사항을 지정한 것</a:t>
            </a:r>
          </a:p>
          <a:p>
            <a:pPr lvl="2"/>
            <a:r>
              <a:rPr lang="ko-KR" altLang="en-US" dirty="0"/>
              <a:t>항목 표준화에 따르는 사항으로 데이터관리자가 설정</a:t>
            </a:r>
          </a:p>
          <a:p>
            <a:pPr lvl="2"/>
            <a:r>
              <a:rPr lang="ko-KR" altLang="en-US" dirty="0"/>
              <a:t>모든 업무영역에서 같은 도메인 집합을 사용</a:t>
            </a:r>
          </a:p>
          <a:p>
            <a:pPr lvl="1"/>
            <a:r>
              <a:rPr lang="ko-KR" altLang="en-US" dirty="0"/>
              <a:t>도메인의 활용 </a:t>
            </a:r>
            <a:r>
              <a:rPr lang="en-US" altLang="ko-KR" dirty="0"/>
              <a:t>(</a:t>
            </a:r>
            <a:r>
              <a:rPr lang="ko-KR" altLang="en-US" dirty="0"/>
              <a:t>중요성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속성 값의 비교 기준</a:t>
            </a:r>
          </a:p>
          <a:p>
            <a:pPr lvl="2"/>
            <a:r>
              <a:rPr lang="ko-KR" altLang="en-US" dirty="0"/>
              <a:t>공통 검증 규칙</a:t>
            </a:r>
          </a:p>
          <a:p>
            <a:pPr marL="682641" lvl="2" indent="0">
              <a:buNone/>
            </a:pPr>
            <a:r>
              <a:rPr lang="ko-KR" altLang="en-US" dirty="0"/>
              <a:t>  예</a:t>
            </a:r>
            <a:r>
              <a:rPr lang="en-US" altLang="ko-KR" dirty="0"/>
              <a:t>) 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548742" name="Group 6"/>
          <p:cNvGraphicFramePr>
            <a:graphicFrameLocks noGrp="1"/>
          </p:cNvGraphicFramePr>
          <p:nvPr/>
        </p:nvGraphicFramePr>
        <p:xfrm>
          <a:off x="1442553" y="3162300"/>
          <a:ext cx="4953000" cy="1584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4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8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도메인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속성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숫자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입금액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구매수량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이자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시험점수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문자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직원이름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제품명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주소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고객명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입사일자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생년월일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계약일자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시간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거래시간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마감시간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목록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거래목록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계정과목목록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직업군코드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산업분류코드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도메인 </a:t>
            </a:r>
            <a:r>
              <a:rPr lang="en-US" altLang="ko-KR" b="0" dirty="0"/>
              <a:t>(2/2)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24B2C6-2EFE-43B5-832F-95D85BAF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49</a:t>
            </a:fld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  <a:r>
              <a:rPr lang="en-US" altLang="ko-KR" b="0" dirty="0"/>
              <a:t>(Domain)</a:t>
            </a:r>
          </a:p>
          <a:p>
            <a:pPr lvl="1"/>
            <a:r>
              <a:rPr lang="ko-KR" altLang="en-US" dirty="0"/>
              <a:t>어떤 한 속성</a:t>
            </a:r>
            <a:r>
              <a:rPr lang="en-US" altLang="ko-KR" dirty="0"/>
              <a:t>(Attribute)</a:t>
            </a:r>
            <a:r>
              <a:rPr lang="ko-KR" altLang="en-US" dirty="0"/>
              <a:t>에 허용되는 업무적으로 의미 있는 인스턴스 값의 집합</a:t>
            </a:r>
            <a:endParaRPr lang="en-US" altLang="ko-KR" dirty="0"/>
          </a:p>
          <a:p>
            <a:r>
              <a:rPr lang="ko-KR" altLang="en-US" dirty="0"/>
              <a:t>도메인의 종류</a:t>
            </a:r>
          </a:p>
          <a:p>
            <a:pPr lvl="1"/>
            <a:r>
              <a:rPr lang="ko-KR" altLang="en-US" dirty="0"/>
              <a:t>열거형 도메인</a:t>
            </a:r>
            <a:endParaRPr lang="en-US" altLang="ko-KR" dirty="0"/>
          </a:p>
          <a:p>
            <a:pPr lvl="2"/>
            <a:r>
              <a:rPr lang="ko-KR" altLang="en-US" dirty="0"/>
              <a:t>코드와 같이 인스턴스 값이 정해져 있으며</a:t>
            </a:r>
            <a:r>
              <a:rPr lang="en-US" altLang="ko-KR" dirty="0"/>
              <a:t>, </a:t>
            </a:r>
            <a:r>
              <a:rPr lang="ko-KR" altLang="en-US" dirty="0"/>
              <a:t>개수가 한정되어 있는 것으로서 업무의 관리체제가 변하지 않는 한 인스턴스는 일정함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제약형 도메인</a:t>
            </a:r>
            <a:endParaRPr lang="en-US" altLang="ko-KR" dirty="0"/>
          </a:p>
          <a:p>
            <a:pPr lvl="2"/>
            <a:r>
              <a:rPr lang="ko-KR" altLang="en-US" dirty="0"/>
              <a:t>인스턴스 값이 하한가와 상한가와 같이 값의 범주가 정해져 있으나 특정한 값을 정할 수 없고 개수도 제한이 없는 것 </a:t>
            </a:r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금액</a:t>
            </a:r>
            <a:r>
              <a:rPr lang="en-US" altLang="ko-KR" dirty="0"/>
              <a:t>, </a:t>
            </a:r>
            <a:r>
              <a:rPr lang="ko-KR" altLang="en-US" dirty="0"/>
              <a:t>계좌번호</a:t>
            </a:r>
            <a:r>
              <a:rPr lang="en-US" altLang="ko-KR" dirty="0"/>
              <a:t>, </a:t>
            </a:r>
            <a:r>
              <a:rPr lang="ko-KR" altLang="en-US" dirty="0"/>
              <a:t>부품번호 </a:t>
            </a:r>
          </a:p>
          <a:p>
            <a:r>
              <a:rPr lang="ko-KR" altLang="en-US" dirty="0"/>
              <a:t>도메인의 구성요소 </a:t>
            </a:r>
          </a:p>
          <a:p>
            <a:pPr lvl="1"/>
            <a:r>
              <a:rPr lang="ko-KR" altLang="en-US" dirty="0"/>
              <a:t>도메인명</a:t>
            </a:r>
            <a:r>
              <a:rPr lang="en-US" altLang="ko-KR" dirty="0"/>
              <a:t>, </a:t>
            </a:r>
            <a:r>
              <a:rPr lang="ko-KR" altLang="en-US" dirty="0"/>
              <a:t>데이터 타입</a:t>
            </a:r>
            <a:r>
              <a:rPr lang="en-US" altLang="ko-KR" dirty="0"/>
              <a:t>, </a:t>
            </a:r>
            <a:r>
              <a:rPr lang="ko-KR" altLang="en-US" dirty="0"/>
              <a:t>자릿수</a:t>
            </a:r>
            <a:r>
              <a:rPr lang="en-US" altLang="ko-KR" dirty="0"/>
              <a:t>, </a:t>
            </a:r>
            <a:r>
              <a:rPr lang="ko-KR" altLang="en-US" dirty="0"/>
              <a:t>인스턴스 기술서</a:t>
            </a:r>
            <a:r>
              <a:rPr lang="en-US" altLang="ko-KR" dirty="0"/>
              <a:t>(</a:t>
            </a:r>
            <a:r>
              <a:rPr lang="ko-KR" altLang="en-US" dirty="0"/>
              <a:t>열거형 도메인 경우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6AEDD7-AF49-465C-AB30-A317CB4EF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63" y="2150648"/>
            <a:ext cx="3865417" cy="2580166"/>
          </a:xfrm>
          <a:prstGeom prst="rect">
            <a:avLst/>
          </a:prstGeom>
          <a:effectLst>
            <a:softEdge rad="9525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7B66C76-E517-402C-AEA3-98129764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교육목표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6BFC09D-BBE8-4807-B982-54DC3C3F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5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96D1C5-6AEA-44E3-8C3C-ABB0A86409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모델링 관련 기본 </a:t>
            </a:r>
            <a:r>
              <a:rPr lang="en-US" altLang="ko-KR" dirty="0"/>
              <a:t>Skill</a:t>
            </a:r>
            <a:r>
              <a:rPr lang="ko-KR" altLang="en-US" dirty="0"/>
              <a:t>을 습득 함</a:t>
            </a:r>
          </a:p>
          <a:p>
            <a:pPr lvl="1"/>
            <a:r>
              <a:rPr lang="ko-KR" altLang="en-US" dirty="0"/>
              <a:t>데이터 모델 관련 개념 및 정의에 대한 정확한 이해</a:t>
            </a:r>
          </a:p>
          <a:p>
            <a:pPr lvl="1"/>
            <a:r>
              <a:rPr lang="ko-KR" altLang="en-US" dirty="0"/>
              <a:t>데이터 모델 설계 기법 이해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모델링 관련 고급</a:t>
            </a:r>
            <a:r>
              <a:rPr lang="en-US" altLang="ko-KR" dirty="0"/>
              <a:t>Skill</a:t>
            </a:r>
            <a:r>
              <a:rPr lang="ko-KR" altLang="en-US" dirty="0"/>
              <a:t>을 자습할 준비를 완료 함</a:t>
            </a:r>
          </a:p>
          <a:p>
            <a:pPr lvl="1"/>
            <a:r>
              <a:rPr lang="ko-KR" altLang="en-US" dirty="0"/>
              <a:t>참조 데이터 모델 개요 이해</a:t>
            </a:r>
          </a:p>
          <a:p>
            <a:pPr lvl="1"/>
            <a:r>
              <a:rPr lang="ko-KR" altLang="en-US" dirty="0"/>
              <a:t>참조 문서 및 학습 방법 이해</a:t>
            </a:r>
          </a:p>
        </p:txBody>
      </p:sp>
    </p:spTree>
    <p:extLst>
      <p:ext uri="{BB962C8B-B14F-4D97-AF65-F5344CB8AC3E}">
        <p14:creationId xmlns:p14="http://schemas.microsoft.com/office/powerpoint/2010/main" val="159922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16">
            <a:extLst>
              <a:ext uri="{FF2B5EF4-FFF2-40B4-BE49-F238E27FC236}">
                <a16:creationId xmlns:a16="http://schemas.microsoft.com/office/drawing/2014/main" id="{69ADEE40-6049-487C-BEB7-E1C4EB4EE9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3444550"/>
            <a:ext cx="7688580" cy="132509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3" name="Group 6">
            <a:extLst>
              <a:ext uri="{FF2B5EF4-FFF2-40B4-BE49-F238E27FC236}">
                <a16:creationId xmlns:a16="http://schemas.microsoft.com/office/drawing/2014/main" id="{323A5139-8537-4B31-B524-CD5C8A7D0BF6}"/>
              </a:ext>
            </a:extLst>
          </p:cNvPr>
          <p:cNvGraphicFramePr>
            <a:graphicFrameLocks noGrp="1"/>
          </p:cNvGraphicFramePr>
          <p:nvPr/>
        </p:nvGraphicFramePr>
        <p:xfrm>
          <a:off x="2091291" y="3711392"/>
          <a:ext cx="1215359" cy="10209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주문번호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공급사코드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주문일자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주문량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397319362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453009053"/>
                  </a:ext>
                </a:extLst>
              </a:tr>
            </a:tbl>
          </a:graphicData>
        </a:graphic>
      </p:graphicFrame>
      <p:sp>
        <p:nvSpPr>
          <p:cNvPr id="46" name="AutoShape 23">
            <a:extLst>
              <a:ext uri="{FF2B5EF4-FFF2-40B4-BE49-F238E27FC236}">
                <a16:creationId xmlns:a16="http://schemas.microsoft.com/office/drawing/2014/main" id="{3A54467A-7006-4A39-B32C-2B44679F5D8A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491367" y="3913843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배치 </a:t>
            </a:r>
            <a:r>
              <a:rPr lang="en-US" altLang="ko-KR" b="0" dirty="0"/>
              <a:t>(1/3)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809E30-9F18-4E7C-9A0B-3CE5FF19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50</a:t>
            </a:fld>
            <a:endParaRPr lang="ko-KR" altLang="en-US" dirty="0"/>
          </a:p>
        </p:txBody>
      </p:sp>
      <p:sp>
        <p:nvSpPr>
          <p:cNvPr id="49" name="내용 개체 틀 4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배치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기본키에 종속되는 속성을 해당 엔티티에 배치</a:t>
            </a:r>
          </a:p>
          <a:p>
            <a:pPr lvl="1"/>
            <a:r>
              <a:rPr lang="ko-KR" altLang="en-US" dirty="0"/>
              <a:t>가능한 범위 내에서 부모 엔티티 쪽으로 배치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ko-KR" altLang="en-US" spc="-150" dirty="0"/>
              <a:t>속성이 여러 개의 값을 가질 수 있는 경우</a:t>
            </a:r>
            <a:r>
              <a:rPr lang="en-US" altLang="ko-KR" spc="-150" dirty="0"/>
              <a:t>,</a:t>
            </a:r>
            <a:r>
              <a:rPr lang="ko-KR" altLang="en-US" spc="-150" dirty="0"/>
              <a:t>  새로운 자식 엔티티를 만들어 자식 엔티티의 속성으로 배치</a:t>
            </a:r>
          </a:p>
        </p:txBody>
      </p:sp>
      <p:sp>
        <p:nvSpPr>
          <p:cNvPr id="39" name="AutoShape 16">
            <a:extLst>
              <a:ext uri="{FF2B5EF4-FFF2-40B4-BE49-F238E27FC236}">
                <a16:creationId xmlns:a16="http://schemas.microsoft.com/office/drawing/2014/main" id="{63D7DC5F-15AA-4354-A831-4A1F71562E3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670395"/>
            <a:ext cx="5913120" cy="136734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1" name="Group 6">
            <a:extLst>
              <a:ext uri="{FF2B5EF4-FFF2-40B4-BE49-F238E27FC236}">
                <a16:creationId xmlns:a16="http://schemas.microsoft.com/office/drawing/2014/main" id="{C4270611-C334-4822-AE62-42B4FE64AA25}"/>
              </a:ext>
            </a:extLst>
          </p:cNvPr>
          <p:cNvGraphicFramePr>
            <a:graphicFrameLocks noGrp="1"/>
          </p:cNvGraphicFramePr>
          <p:nvPr/>
        </p:nvGraphicFramePr>
        <p:xfrm>
          <a:off x="2107407" y="1873957"/>
          <a:ext cx="1215359" cy="792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제품코드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공급사코드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재고코드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" name="Group 6">
            <a:extLst>
              <a:ext uri="{FF2B5EF4-FFF2-40B4-BE49-F238E27FC236}">
                <a16:creationId xmlns:a16="http://schemas.microsoft.com/office/drawing/2014/main" id="{C5FA9171-F1CC-428F-91B8-B2A4C739290B}"/>
              </a:ext>
            </a:extLst>
          </p:cNvPr>
          <p:cNvGraphicFramePr>
            <a:graphicFrameLocks noGrp="1"/>
          </p:cNvGraphicFramePr>
          <p:nvPr/>
        </p:nvGraphicFramePr>
        <p:xfrm>
          <a:off x="4569024" y="1873957"/>
          <a:ext cx="1215359" cy="8130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제품코드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공급사코드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주문량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20100365"/>
                  </a:ext>
                </a:extLst>
              </a:tr>
            </a:tbl>
          </a:graphicData>
        </a:graphic>
      </p:graphicFrame>
      <p:sp>
        <p:nvSpPr>
          <p:cNvPr id="50189" name="Rectangle 15"/>
          <p:cNvSpPr>
            <a:spLocks noChangeArrowheads="1"/>
          </p:cNvSpPr>
          <p:nvPr/>
        </p:nvSpPr>
        <p:spPr bwMode="auto">
          <a:xfrm>
            <a:off x="2145507" y="1717818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</a:t>
            </a:r>
          </a:p>
        </p:txBody>
      </p:sp>
      <p:sp>
        <p:nvSpPr>
          <p:cNvPr id="50190" name="Rectangle 16"/>
          <p:cNvSpPr>
            <a:spLocks noChangeArrowheads="1"/>
          </p:cNvSpPr>
          <p:nvPr/>
        </p:nvSpPr>
        <p:spPr bwMode="auto">
          <a:xfrm>
            <a:off x="4582716" y="1717818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</a:p>
        </p:txBody>
      </p:sp>
      <p:sp>
        <p:nvSpPr>
          <p:cNvPr id="50194" name="Arc 20"/>
          <p:cNvSpPr>
            <a:spLocks/>
          </p:cNvSpPr>
          <p:nvPr/>
        </p:nvSpPr>
        <p:spPr bwMode="auto">
          <a:xfrm>
            <a:off x="4077892" y="2656270"/>
            <a:ext cx="982265" cy="285750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95" name="Rectangle 21"/>
          <p:cNvSpPr>
            <a:spLocks noChangeArrowheads="1"/>
          </p:cNvSpPr>
          <p:nvPr/>
        </p:nvSpPr>
        <p:spPr bwMode="auto">
          <a:xfrm>
            <a:off x="3570685" y="2831292"/>
            <a:ext cx="548227" cy="20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제품명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50196" name="Arc 22"/>
          <p:cNvSpPr>
            <a:spLocks/>
          </p:cNvSpPr>
          <p:nvPr/>
        </p:nvSpPr>
        <p:spPr bwMode="auto">
          <a:xfrm rot="10800000" flipV="1">
            <a:off x="2619375" y="2662222"/>
            <a:ext cx="981075" cy="285750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97" name="Rectangle 23"/>
          <p:cNvSpPr>
            <a:spLocks noChangeArrowheads="1"/>
          </p:cNvSpPr>
          <p:nvPr/>
        </p:nvSpPr>
        <p:spPr bwMode="auto">
          <a:xfrm>
            <a:off x="3126581" y="4217648"/>
            <a:ext cx="2286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04" name="Rectangle 30"/>
          <p:cNvSpPr>
            <a:spLocks noChangeArrowheads="1"/>
          </p:cNvSpPr>
          <p:nvPr/>
        </p:nvSpPr>
        <p:spPr bwMode="auto">
          <a:xfrm>
            <a:off x="2126457" y="3543993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</a:p>
        </p:txBody>
      </p:sp>
      <p:sp>
        <p:nvSpPr>
          <p:cNvPr id="50205" name="Rectangle 31"/>
          <p:cNvSpPr>
            <a:spLocks noChangeArrowheads="1"/>
          </p:cNvSpPr>
          <p:nvPr/>
        </p:nvSpPr>
        <p:spPr bwMode="auto">
          <a:xfrm>
            <a:off x="4210050" y="3543993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</a:p>
        </p:txBody>
      </p:sp>
      <p:sp>
        <p:nvSpPr>
          <p:cNvPr id="50206" name="Rectangle 32"/>
          <p:cNvSpPr>
            <a:spLocks noChangeArrowheads="1"/>
          </p:cNvSpPr>
          <p:nvPr/>
        </p:nvSpPr>
        <p:spPr bwMode="auto">
          <a:xfrm>
            <a:off x="6137998" y="3543993"/>
            <a:ext cx="51296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주문품목</a:t>
            </a:r>
          </a:p>
        </p:txBody>
      </p:sp>
      <p:sp>
        <p:nvSpPr>
          <p:cNvPr id="50214" name="Line 40"/>
          <p:cNvSpPr>
            <a:spLocks noChangeShapeType="1"/>
          </p:cNvSpPr>
          <p:nvPr/>
        </p:nvSpPr>
        <p:spPr bwMode="auto">
          <a:xfrm>
            <a:off x="5411955" y="4109302"/>
            <a:ext cx="7143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5" name="Line 41"/>
          <p:cNvSpPr>
            <a:spLocks noChangeShapeType="1"/>
          </p:cNvSpPr>
          <p:nvPr/>
        </p:nvSpPr>
        <p:spPr bwMode="auto">
          <a:xfrm>
            <a:off x="5504824" y="4034292"/>
            <a:ext cx="0" cy="1535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6" name="Line 42"/>
          <p:cNvSpPr>
            <a:spLocks noChangeShapeType="1"/>
          </p:cNvSpPr>
          <p:nvPr/>
        </p:nvSpPr>
        <p:spPr bwMode="auto">
          <a:xfrm>
            <a:off x="5540542" y="4034292"/>
            <a:ext cx="0" cy="1535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7" name="Line 43"/>
          <p:cNvSpPr>
            <a:spLocks noChangeShapeType="1"/>
          </p:cNvSpPr>
          <p:nvPr/>
        </p:nvSpPr>
        <p:spPr bwMode="auto">
          <a:xfrm>
            <a:off x="6033461" y="4034292"/>
            <a:ext cx="0" cy="1535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8" name="Line 44"/>
          <p:cNvSpPr>
            <a:spLocks noChangeShapeType="1"/>
          </p:cNvSpPr>
          <p:nvPr/>
        </p:nvSpPr>
        <p:spPr bwMode="auto">
          <a:xfrm flipV="1">
            <a:off x="6037033" y="4041436"/>
            <a:ext cx="85725" cy="642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9" name="Line 45"/>
          <p:cNvSpPr>
            <a:spLocks noChangeShapeType="1"/>
          </p:cNvSpPr>
          <p:nvPr/>
        </p:nvSpPr>
        <p:spPr bwMode="auto">
          <a:xfrm>
            <a:off x="6037033" y="4116445"/>
            <a:ext cx="89297" cy="60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4" name="Group 6">
            <a:extLst>
              <a:ext uri="{FF2B5EF4-FFF2-40B4-BE49-F238E27FC236}">
                <a16:creationId xmlns:a16="http://schemas.microsoft.com/office/drawing/2014/main" id="{CAB6CE09-E85E-4710-9D8B-6DA75F07E959}"/>
              </a:ext>
            </a:extLst>
          </p:cNvPr>
          <p:cNvGraphicFramePr>
            <a:graphicFrameLocks noGrp="1"/>
          </p:cNvGraphicFramePr>
          <p:nvPr/>
        </p:nvGraphicFramePr>
        <p:xfrm>
          <a:off x="4204364" y="3711392"/>
          <a:ext cx="1215359" cy="8167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주문번호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공급사코드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주문일자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주문량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397319362"/>
                  </a:ext>
                </a:extLst>
              </a:tr>
            </a:tbl>
          </a:graphicData>
        </a:graphic>
      </p:graphicFrame>
      <p:graphicFrame>
        <p:nvGraphicFramePr>
          <p:cNvPr id="45" name="Group 6">
            <a:extLst>
              <a:ext uri="{FF2B5EF4-FFF2-40B4-BE49-F238E27FC236}">
                <a16:creationId xmlns:a16="http://schemas.microsoft.com/office/drawing/2014/main" id="{2E9A15A6-3147-4624-987F-D417981C1A86}"/>
              </a:ext>
            </a:extLst>
          </p:cNvPr>
          <p:cNvGraphicFramePr>
            <a:graphicFrameLocks noGrp="1"/>
          </p:cNvGraphicFramePr>
          <p:nvPr/>
        </p:nvGraphicFramePr>
        <p:xfrm>
          <a:off x="6123708" y="3711392"/>
          <a:ext cx="1215359" cy="6125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주문번호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품목일련번호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제품코드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6">
            <a:extLst>
              <a:ext uri="{FF2B5EF4-FFF2-40B4-BE49-F238E27FC236}">
                <a16:creationId xmlns:a16="http://schemas.microsoft.com/office/drawing/2014/main" id="{C2707AE4-C046-4323-BCA1-4550951336F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670394"/>
            <a:ext cx="7498080" cy="277206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7" name="Group 6">
            <a:extLst>
              <a:ext uri="{FF2B5EF4-FFF2-40B4-BE49-F238E27FC236}">
                <a16:creationId xmlns:a16="http://schemas.microsoft.com/office/drawing/2014/main" id="{050E6AF5-73DE-4BFF-996A-913C45F437BA}"/>
              </a:ext>
            </a:extLst>
          </p:cNvPr>
          <p:cNvGraphicFramePr>
            <a:graphicFrameLocks noGrp="1"/>
          </p:cNvGraphicFramePr>
          <p:nvPr/>
        </p:nvGraphicFramePr>
        <p:xfrm>
          <a:off x="4767233" y="2183345"/>
          <a:ext cx="906066" cy="792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판매개시일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Group 6">
            <a:extLst>
              <a:ext uri="{FF2B5EF4-FFF2-40B4-BE49-F238E27FC236}">
                <a16:creationId xmlns:a16="http://schemas.microsoft.com/office/drawing/2014/main" id="{524E21D9-A63B-454D-A5D4-9385B602A867}"/>
              </a:ext>
            </a:extLst>
          </p:cNvPr>
          <p:cNvGraphicFramePr>
            <a:graphicFrameLocks noGrp="1"/>
          </p:cNvGraphicFramePr>
          <p:nvPr/>
        </p:nvGraphicFramePr>
        <p:xfrm>
          <a:off x="6412811" y="2183345"/>
          <a:ext cx="906066" cy="528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지점코드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지점명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배치 </a:t>
            </a:r>
            <a:r>
              <a:rPr lang="en-US" altLang="ko-KR" b="0" dirty="0"/>
              <a:t>(2/3)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5D1C5F-48AA-43A6-9E97-F2461FA0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51</a:t>
            </a:fld>
            <a:endParaRPr lang="ko-KR" altLang="en-US" dirty="0"/>
          </a:p>
        </p:txBody>
      </p:sp>
      <p:sp>
        <p:nvSpPr>
          <p:cNvPr id="56" name="내용 개체 틀 5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배치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관계를 구체화 시켜주는 속성이 존재할 경우 관계를 엔티티로 전환시켜 해당 속성 배치</a:t>
            </a:r>
          </a:p>
        </p:txBody>
      </p:sp>
      <p:sp>
        <p:nvSpPr>
          <p:cNvPr id="51209" name="Rectangle 11"/>
          <p:cNvSpPr>
            <a:spLocks noChangeArrowheads="1"/>
          </p:cNvSpPr>
          <p:nvPr/>
        </p:nvSpPr>
        <p:spPr bwMode="auto">
          <a:xfrm>
            <a:off x="1876395" y="2198172"/>
            <a:ext cx="7620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10" name="Rectangle 12"/>
          <p:cNvSpPr>
            <a:spLocks noChangeArrowheads="1"/>
          </p:cNvSpPr>
          <p:nvPr/>
        </p:nvSpPr>
        <p:spPr bwMode="auto">
          <a:xfrm>
            <a:off x="1876395" y="3255192"/>
            <a:ext cx="7620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11" name="Rectangle 13"/>
          <p:cNvSpPr>
            <a:spLocks noChangeArrowheads="1"/>
          </p:cNvSpPr>
          <p:nvPr/>
        </p:nvSpPr>
        <p:spPr bwMode="auto">
          <a:xfrm>
            <a:off x="1803768" y="198266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51212" name="Rectangle 14"/>
          <p:cNvSpPr>
            <a:spLocks noChangeArrowheads="1"/>
          </p:cNvSpPr>
          <p:nvPr/>
        </p:nvSpPr>
        <p:spPr bwMode="auto">
          <a:xfrm>
            <a:off x="1818055" y="303968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</a:p>
        </p:txBody>
      </p:sp>
      <p:sp>
        <p:nvSpPr>
          <p:cNvPr id="51213" name="Line 15"/>
          <p:cNvSpPr>
            <a:spLocks noChangeShapeType="1"/>
          </p:cNvSpPr>
          <p:nvPr/>
        </p:nvSpPr>
        <p:spPr bwMode="auto">
          <a:xfrm>
            <a:off x="2271683" y="2507734"/>
            <a:ext cx="0" cy="729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14" name="Rectangle 16"/>
          <p:cNvSpPr>
            <a:spLocks noChangeArrowheads="1"/>
          </p:cNvSpPr>
          <p:nvPr/>
        </p:nvSpPr>
        <p:spPr bwMode="auto">
          <a:xfrm>
            <a:off x="2275255" y="2713702"/>
            <a:ext cx="1638654" cy="36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판매한다</a:t>
            </a:r>
            <a:b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판매시작일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판매종료일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51219" name="Rectangle 21"/>
          <p:cNvSpPr>
            <a:spLocks noChangeArrowheads="1"/>
          </p:cNvSpPr>
          <p:nvPr/>
        </p:nvSpPr>
        <p:spPr bwMode="auto">
          <a:xfrm>
            <a:off x="4986567" y="198266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51220" name="Rectangle 22"/>
          <p:cNvSpPr>
            <a:spLocks noChangeArrowheads="1"/>
          </p:cNvSpPr>
          <p:nvPr/>
        </p:nvSpPr>
        <p:spPr bwMode="auto">
          <a:xfrm>
            <a:off x="6701048" y="198266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</a:p>
        </p:txBody>
      </p:sp>
      <p:sp>
        <p:nvSpPr>
          <p:cNvPr id="51225" name="Oval 27"/>
          <p:cNvSpPr>
            <a:spLocks noChangeArrowheads="1"/>
          </p:cNvSpPr>
          <p:nvPr/>
        </p:nvSpPr>
        <p:spPr bwMode="auto">
          <a:xfrm>
            <a:off x="2237155" y="2576790"/>
            <a:ext cx="72628" cy="619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6" name="Oval 28"/>
          <p:cNvSpPr>
            <a:spLocks noChangeArrowheads="1"/>
          </p:cNvSpPr>
          <p:nvPr/>
        </p:nvSpPr>
        <p:spPr bwMode="auto">
          <a:xfrm>
            <a:off x="2233582" y="3112316"/>
            <a:ext cx="72629" cy="619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7" name="Line 29"/>
          <p:cNvSpPr>
            <a:spLocks noChangeShapeType="1"/>
          </p:cNvSpPr>
          <p:nvPr/>
        </p:nvSpPr>
        <p:spPr bwMode="auto">
          <a:xfrm flipV="1">
            <a:off x="2275255" y="2511306"/>
            <a:ext cx="53578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8" name="Line 30"/>
          <p:cNvSpPr>
            <a:spLocks noChangeShapeType="1"/>
          </p:cNvSpPr>
          <p:nvPr/>
        </p:nvSpPr>
        <p:spPr bwMode="auto">
          <a:xfrm flipH="1" flipV="1">
            <a:off x="2218105" y="2511306"/>
            <a:ext cx="46434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9" name="Line 31"/>
          <p:cNvSpPr>
            <a:spLocks noChangeShapeType="1"/>
          </p:cNvSpPr>
          <p:nvPr/>
        </p:nvSpPr>
        <p:spPr bwMode="auto">
          <a:xfrm>
            <a:off x="2282399" y="3178991"/>
            <a:ext cx="39290" cy="71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0" name="Line 32"/>
          <p:cNvSpPr>
            <a:spLocks noChangeShapeType="1"/>
          </p:cNvSpPr>
          <p:nvPr/>
        </p:nvSpPr>
        <p:spPr bwMode="auto">
          <a:xfrm flipH="1">
            <a:off x="2218105" y="3175420"/>
            <a:ext cx="50006" cy="750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1" name="Rectangle 33"/>
          <p:cNvSpPr>
            <a:spLocks noChangeArrowheads="1"/>
          </p:cNvSpPr>
          <p:nvPr/>
        </p:nvSpPr>
        <p:spPr bwMode="auto">
          <a:xfrm>
            <a:off x="4717262" y="3238594"/>
            <a:ext cx="947374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상품판매지점</a:t>
            </a:r>
          </a:p>
        </p:txBody>
      </p:sp>
      <p:sp>
        <p:nvSpPr>
          <p:cNvPr id="51235" name="Line 37"/>
          <p:cNvSpPr>
            <a:spLocks noChangeShapeType="1"/>
          </p:cNvSpPr>
          <p:nvPr/>
        </p:nvSpPr>
        <p:spPr bwMode="auto">
          <a:xfrm>
            <a:off x="5687586" y="2364859"/>
            <a:ext cx="28217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6" name="Line 38"/>
          <p:cNvSpPr>
            <a:spLocks noChangeShapeType="1"/>
          </p:cNvSpPr>
          <p:nvPr/>
        </p:nvSpPr>
        <p:spPr bwMode="auto">
          <a:xfrm>
            <a:off x="5969764" y="2364860"/>
            <a:ext cx="0" cy="8774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7" name="Line 39"/>
          <p:cNvSpPr>
            <a:spLocks noChangeShapeType="1"/>
          </p:cNvSpPr>
          <p:nvPr/>
        </p:nvSpPr>
        <p:spPr bwMode="auto">
          <a:xfrm>
            <a:off x="6204317" y="2364860"/>
            <a:ext cx="0" cy="8774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8" name="Line 40"/>
          <p:cNvSpPr>
            <a:spLocks noChangeShapeType="1"/>
          </p:cNvSpPr>
          <p:nvPr/>
        </p:nvSpPr>
        <p:spPr bwMode="auto">
          <a:xfrm>
            <a:off x="6199555" y="2369622"/>
            <a:ext cx="204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9" name="Line 41"/>
          <p:cNvSpPr>
            <a:spLocks noChangeShapeType="1"/>
          </p:cNvSpPr>
          <p:nvPr/>
        </p:nvSpPr>
        <p:spPr bwMode="auto">
          <a:xfrm>
            <a:off x="5749499" y="2291040"/>
            <a:ext cx="0" cy="147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0" name="Line 42"/>
          <p:cNvSpPr>
            <a:spLocks noChangeShapeType="1"/>
          </p:cNvSpPr>
          <p:nvPr/>
        </p:nvSpPr>
        <p:spPr bwMode="auto">
          <a:xfrm>
            <a:off x="5805458" y="2291040"/>
            <a:ext cx="0" cy="147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1" name="Line 43"/>
          <p:cNvSpPr>
            <a:spLocks noChangeShapeType="1"/>
          </p:cNvSpPr>
          <p:nvPr/>
        </p:nvSpPr>
        <p:spPr bwMode="auto">
          <a:xfrm>
            <a:off x="6368624" y="2301756"/>
            <a:ext cx="0" cy="147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2" name="Line 44"/>
          <p:cNvSpPr>
            <a:spLocks noChangeShapeType="1"/>
          </p:cNvSpPr>
          <p:nvPr/>
        </p:nvSpPr>
        <p:spPr bwMode="auto">
          <a:xfrm>
            <a:off x="6318617" y="2306519"/>
            <a:ext cx="0" cy="14882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3" name="Oval 45"/>
          <p:cNvSpPr>
            <a:spLocks noChangeArrowheads="1"/>
          </p:cNvSpPr>
          <p:nvPr/>
        </p:nvSpPr>
        <p:spPr bwMode="auto">
          <a:xfrm>
            <a:off x="5918568" y="3062565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4" name="Oval 46"/>
          <p:cNvSpPr>
            <a:spLocks noChangeArrowheads="1"/>
          </p:cNvSpPr>
          <p:nvPr/>
        </p:nvSpPr>
        <p:spPr bwMode="auto">
          <a:xfrm>
            <a:off x="6157883" y="3051850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5" name="Line 47"/>
          <p:cNvSpPr>
            <a:spLocks noChangeShapeType="1"/>
          </p:cNvSpPr>
          <p:nvPr/>
        </p:nvSpPr>
        <p:spPr bwMode="auto">
          <a:xfrm>
            <a:off x="6215033" y="3137575"/>
            <a:ext cx="76200" cy="988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6" name="Line 48"/>
          <p:cNvSpPr>
            <a:spLocks noChangeShapeType="1"/>
          </p:cNvSpPr>
          <p:nvPr/>
        </p:nvSpPr>
        <p:spPr bwMode="auto">
          <a:xfrm flipH="1">
            <a:off x="6137642" y="3142338"/>
            <a:ext cx="57150" cy="9405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7" name="Line 49"/>
          <p:cNvSpPr>
            <a:spLocks noChangeShapeType="1"/>
          </p:cNvSpPr>
          <p:nvPr/>
        </p:nvSpPr>
        <p:spPr bwMode="auto">
          <a:xfrm>
            <a:off x="5974130" y="3153053"/>
            <a:ext cx="55959" cy="892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8" name="Line 50"/>
          <p:cNvSpPr>
            <a:spLocks noChangeShapeType="1"/>
          </p:cNvSpPr>
          <p:nvPr/>
        </p:nvSpPr>
        <p:spPr bwMode="auto">
          <a:xfrm flipH="1">
            <a:off x="5901501" y="3153053"/>
            <a:ext cx="57150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AutoShape 23">
            <a:extLst>
              <a:ext uri="{FF2B5EF4-FFF2-40B4-BE49-F238E27FC236}">
                <a16:creationId xmlns:a16="http://schemas.microsoft.com/office/drawing/2014/main" id="{DB90CE57-37C6-4C9B-ACAD-145AFE419C20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756573" y="2680347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Group 6">
            <a:extLst>
              <a:ext uri="{FF2B5EF4-FFF2-40B4-BE49-F238E27FC236}">
                <a16:creationId xmlns:a16="http://schemas.microsoft.com/office/drawing/2014/main" id="{07CB8B54-8492-40CB-BF8C-D221A1C4ECDC}"/>
              </a:ext>
            </a:extLst>
          </p:cNvPr>
          <p:cNvGraphicFramePr>
            <a:graphicFrameLocks noGrp="1"/>
          </p:cNvGraphicFramePr>
          <p:nvPr/>
        </p:nvGraphicFramePr>
        <p:xfrm>
          <a:off x="5644723" y="3236118"/>
          <a:ext cx="906066" cy="792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764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판매개시일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6">
            <a:extLst>
              <a:ext uri="{FF2B5EF4-FFF2-40B4-BE49-F238E27FC236}">
                <a16:creationId xmlns:a16="http://schemas.microsoft.com/office/drawing/2014/main" id="{E79E599F-0F00-4BFF-A974-8638795A27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940818"/>
            <a:ext cx="7498080" cy="277206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Group 6">
            <a:extLst>
              <a:ext uri="{FF2B5EF4-FFF2-40B4-BE49-F238E27FC236}">
                <a16:creationId xmlns:a16="http://schemas.microsoft.com/office/drawing/2014/main" id="{BF6DDDD2-5965-4BCE-A693-03DEC8BBD009}"/>
              </a:ext>
            </a:extLst>
          </p:cNvPr>
          <p:cNvGraphicFramePr>
            <a:graphicFrameLocks noGrp="1"/>
          </p:cNvGraphicFramePr>
          <p:nvPr/>
        </p:nvGraphicFramePr>
        <p:xfrm>
          <a:off x="3894535" y="2301842"/>
          <a:ext cx="1162049" cy="782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사원명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61946021"/>
                  </a:ext>
                </a:extLst>
              </a:tr>
            </a:tbl>
          </a:graphicData>
        </a:graphic>
      </p:graphicFrame>
      <p:graphicFrame>
        <p:nvGraphicFramePr>
          <p:cNvPr id="32" name="Group 6">
            <a:extLst>
              <a:ext uri="{FF2B5EF4-FFF2-40B4-BE49-F238E27FC236}">
                <a16:creationId xmlns:a16="http://schemas.microsoft.com/office/drawing/2014/main" id="{DB288639-CBFD-4E00-A2F3-384E156888B3}"/>
              </a:ext>
            </a:extLst>
          </p:cNvPr>
          <p:cNvGraphicFramePr>
            <a:graphicFrameLocks noGrp="1"/>
          </p:cNvGraphicFramePr>
          <p:nvPr/>
        </p:nvGraphicFramePr>
        <p:xfrm>
          <a:off x="3894462" y="3632404"/>
          <a:ext cx="1162049" cy="782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구분코드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직급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시간외수당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61946021"/>
                  </a:ext>
                </a:extLst>
              </a:tr>
            </a:tbl>
          </a:graphicData>
        </a:graphic>
      </p:graphicFrame>
      <p:graphicFrame>
        <p:nvGraphicFramePr>
          <p:cNvPr id="33" name="Group 6">
            <a:extLst>
              <a:ext uri="{FF2B5EF4-FFF2-40B4-BE49-F238E27FC236}">
                <a16:creationId xmlns:a16="http://schemas.microsoft.com/office/drawing/2014/main" id="{54C7559C-A2AC-473F-A524-E08565C18D5E}"/>
              </a:ext>
            </a:extLst>
          </p:cNvPr>
          <p:cNvGraphicFramePr>
            <a:graphicFrameLocks noGrp="1"/>
          </p:cNvGraphicFramePr>
          <p:nvPr/>
        </p:nvGraphicFramePr>
        <p:xfrm>
          <a:off x="5938445" y="3632404"/>
          <a:ext cx="1162049" cy="782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구분코드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직급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시간외수당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61946021"/>
                  </a:ext>
                </a:extLst>
              </a:tr>
            </a:tbl>
          </a:graphicData>
        </a:graphic>
      </p:graphicFrame>
      <p:graphicFrame>
        <p:nvGraphicFramePr>
          <p:cNvPr id="34" name="Group 6">
            <a:extLst>
              <a:ext uri="{FF2B5EF4-FFF2-40B4-BE49-F238E27FC236}">
                <a16:creationId xmlns:a16="http://schemas.microsoft.com/office/drawing/2014/main" id="{475A8D0F-02D3-4B22-BFF3-99C65D8CE9EA}"/>
              </a:ext>
            </a:extLst>
          </p:cNvPr>
          <p:cNvGraphicFramePr>
            <a:graphicFrameLocks noGrp="1"/>
          </p:cNvGraphicFramePr>
          <p:nvPr/>
        </p:nvGraphicFramePr>
        <p:xfrm>
          <a:off x="1850480" y="3632404"/>
          <a:ext cx="1162049" cy="5865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구분코드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비서사원번호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226" name="Line 2"/>
          <p:cNvSpPr>
            <a:spLocks noChangeShapeType="1"/>
          </p:cNvSpPr>
          <p:nvPr/>
        </p:nvSpPr>
        <p:spPr bwMode="auto">
          <a:xfrm>
            <a:off x="2519363" y="3326850"/>
            <a:ext cx="0" cy="31194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배치 </a:t>
            </a:r>
            <a:r>
              <a:rPr lang="en-US" altLang="ko-KR" b="0" dirty="0"/>
              <a:t>(3/3)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621F59-88C5-4105-9BD6-65704902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52</a:t>
            </a:fld>
            <a:endParaRPr lang="ko-KR" altLang="en-US" dirty="0"/>
          </a:p>
        </p:txBody>
      </p:sp>
      <p:sp>
        <p:nvSpPr>
          <p:cNvPr id="43" name="내용 개체 틀 4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배치</a:t>
            </a:r>
            <a:r>
              <a:rPr lang="en-US" altLang="ko-KR" dirty="0"/>
              <a:t>3</a:t>
            </a:r>
          </a:p>
          <a:p>
            <a:pPr lvl="1"/>
            <a:r>
              <a:rPr lang="en-US" altLang="ko-KR" dirty="0"/>
              <a:t>Super Type </a:t>
            </a:r>
            <a:r>
              <a:rPr lang="ko-KR" altLang="en-US" dirty="0"/>
              <a:t>엔티티</a:t>
            </a:r>
            <a:r>
              <a:rPr lang="en-US" altLang="ko-KR" dirty="0"/>
              <a:t>, Sub Type </a:t>
            </a:r>
            <a:r>
              <a:rPr lang="ko-KR" altLang="en-US" dirty="0"/>
              <a:t>엔티티 내의 속성 배치</a:t>
            </a:r>
          </a:p>
          <a:p>
            <a:pPr lvl="2"/>
            <a:r>
              <a:rPr lang="en-US" altLang="ko-KR" dirty="0"/>
              <a:t>Super Type </a:t>
            </a:r>
            <a:r>
              <a:rPr lang="ko-KR" altLang="en-US" dirty="0"/>
              <a:t>엔티티에 </a:t>
            </a:r>
            <a:r>
              <a:rPr lang="en-US" altLang="ko-KR" dirty="0"/>
              <a:t>Sub Type </a:t>
            </a:r>
            <a:r>
              <a:rPr lang="ko-KR" altLang="en-US" dirty="0"/>
              <a:t>엔티티의 구분항목을 속성으로 등록</a:t>
            </a:r>
          </a:p>
          <a:p>
            <a:pPr lvl="2"/>
            <a:r>
              <a:rPr lang="en-US" altLang="ko-KR" dirty="0"/>
              <a:t>Sub Type </a:t>
            </a:r>
            <a:r>
              <a:rPr lang="ko-KR" altLang="en-US" dirty="0"/>
              <a:t>엔티티 모두에 포함되는 속성을 </a:t>
            </a:r>
            <a:r>
              <a:rPr lang="en-US" altLang="ko-KR" dirty="0"/>
              <a:t>Super Type </a:t>
            </a:r>
            <a:r>
              <a:rPr lang="ko-KR" altLang="en-US" dirty="0"/>
              <a:t>엔티티로 이동</a:t>
            </a:r>
          </a:p>
        </p:txBody>
      </p:sp>
      <p:sp>
        <p:nvSpPr>
          <p:cNvPr id="52241" name="Line 19"/>
          <p:cNvSpPr>
            <a:spLocks noChangeShapeType="1"/>
          </p:cNvSpPr>
          <p:nvPr/>
        </p:nvSpPr>
        <p:spPr bwMode="auto">
          <a:xfrm>
            <a:off x="4480481" y="3067295"/>
            <a:ext cx="0" cy="5774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2" name="Line 20"/>
          <p:cNvSpPr>
            <a:spLocks noChangeShapeType="1"/>
          </p:cNvSpPr>
          <p:nvPr/>
        </p:nvSpPr>
        <p:spPr bwMode="auto">
          <a:xfrm>
            <a:off x="2519364" y="3326851"/>
            <a:ext cx="39576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3" name="Line 21"/>
          <p:cNvSpPr>
            <a:spLocks noChangeShapeType="1"/>
          </p:cNvSpPr>
          <p:nvPr/>
        </p:nvSpPr>
        <p:spPr bwMode="auto">
          <a:xfrm>
            <a:off x="6477000" y="3326851"/>
            <a:ext cx="0" cy="3071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4" name="Line 22"/>
          <p:cNvSpPr>
            <a:spLocks noChangeShapeType="1"/>
          </p:cNvSpPr>
          <p:nvPr/>
        </p:nvSpPr>
        <p:spPr bwMode="auto">
          <a:xfrm>
            <a:off x="4379874" y="3147066"/>
            <a:ext cx="2012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5" name="Line 23"/>
          <p:cNvSpPr>
            <a:spLocks noChangeShapeType="1"/>
          </p:cNvSpPr>
          <p:nvPr/>
        </p:nvSpPr>
        <p:spPr bwMode="auto">
          <a:xfrm>
            <a:off x="4379278" y="3191120"/>
            <a:ext cx="20240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6" name="Rectangle 24"/>
          <p:cNvSpPr>
            <a:spLocks noChangeArrowheads="1"/>
          </p:cNvSpPr>
          <p:nvPr/>
        </p:nvSpPr>
        <p:spPr bwMode="auto">
          <a:xfrm>
            <a:off x="3842307" y="3437578"/>
            <a:ext cx="543417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일반직</a:t>
            </a:r>
          </a:p>
        </p:txBody>
      </p:sp>
      <p:sp>
        <p:nvSpPr>
          <p:cNvPr id="52247" name="Rectangle 25"/>
          <p:cNvSpPr>
            <a:spLocks noChangeArrowheads="1"/>
          </p:cNvSpPr>
          <p:nvPr/>
        </p:nvSpPr>
        <p:spPr bwMode="auto">
          <a:xfrm>
            <a:off x="1811967" y="3437578"/>
            <a:ext cx="543417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경영진</a:t>
            </a:r>
          </a:p>
        </p:txBody>
      </p:sp>
      <p:sp>
        <p:nvSpPr>
          <p:cNvPr id="52248" name="Rectangle 26"/>
          <p:cNvSpPr>
            <a:spLocks noChangeArrowheads="1"/>
          </p:cNvSpPr>
          <p:nvPr/>
        </p:nvSpPr>
        <p:spPr bwMode="auto">
          <a:xfrm>
            <a:off x="5895409" y="3437578"/>
            <a:ext cx="543417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계약직</a:t>
            </a:r>
          </a:p>
        </p:txBody>
      </p:sp>
      <p:sp>
        <p:nvSpPr>
          <p:cNvPr id="52249" name="Rectangle 27"/>
          <p:cNvSpPr>
            <a:spLocks noChangeArrowheads="1"/>
          </p:cNvSpPr>
          <p:nvPr/>
        </p:nvSpPr>
        <p:spPr bwMode="auto">
          <a:xfrm>
            <a:off x="3839766" y="2094768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</a:p>
        </p:txBody>
      </p:sp>
      <p:sp>
        <p:nvSpPr>
          <p:cNvPr id="52253" name="Oval 31"/>
          <p:cNvSpPr>
            <a:spLocks noChangeArrowheads="1"/>
          </p:cNvSpPr>
          <p:nvPr/>
        </p:nvSpPr>
        <p:spPr bwMode="auto">
          <a:xfrm>
            <a:off x="2464594" y="3457820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56" name="Oval 34"/>
          <p:cNvSpPr>
            <a:spLocks noChangeArrowheads="1"/>
          </p:cNvSpPr>
          <p:nvPr/>
        </p:nvSpPr>
        <p:spPr bwMode="auto">
          <a:xfrm>
            <a:off x="4434047" y="3437579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59" name="Oval 37"/>
          <p:cNvSpPr>
            <a:spLocks noChangeArrowheads="1"/>
          </p:cNvSpPr>
          <p:nvPr/>
        </p:nvSpPr>
        <p:spPr bwMode="auto">
          <a:xfrm>
            <a:off x="6428185" y="3448295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Line 23"/>
          <p:cNvSpPr>
            <a:spLocks noChangeShapeType="1"/>
          </p:cNvSpPr>
          <p:nvPr/>
        </p:nvSpPr>
        <p:spPr bwMode="auto">
          <a:xfrm>
            <a:off x="2446043" y="3600439"/>
            <a:ext cx="1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Line 23"/>
          <p:cNvSpPr>
            <a:spLocks noChangeShapeType="1"/>
          </p:cNvSpPr>
          <p:nvPr/>
        </p:nvSpPr>
        <p:spPr bwMode="auto">
          <a:xfrm>
            <a:off x="4399481" y="3569731"/>
            <a:ext cx="1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Line 23"/>
          <p:cNvSpPr>
            <a:spLocks noChangeShapeType="1"/>
          </p:cNvSpPr>
          <p:nvPr/>
        </p:nvSpPr>
        <p:spPr bwMode="auto">
          <a:xfrm>
            <a:off x="6403168" y="3600439"/>
            <a:ext cx="1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6">
            <a:extLst>
              <a:ext uri="{FF2B5EF4-FFF2-40B4-BE49-F238E27FC236}">
                <a16:creationId xmlns:a16="http://schemas.microsoft.com/office/drawing/2014/main" id="{41DFB6A8-5DED-4C2C-81C7-71DF81DE03D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318237"/>
            <a:ext cx="7498080" cy="3090477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0" name="직사각형 23"/>
          <p:cNvSpPr>
            <a:spLocks noChangeArrowheads="1"/>
          </p:cNvSpPr>
          <p:nvPr/>
        </p:nvSpPr>
        <p:spPr bwMode="auto">
          <a:xfrm>
            <a:off x="2789038" y="2442934"/>
            <a:ext cx="3992761" cy="116562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00000"/>
              </a:lnSpc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기수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0A0A06-B2DA-4338-B210-B337971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53</a:t>
            </a:fld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에서의 기수 표현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2699741" y="2155993"/>
            <a:ext cx="2606279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Entity Type : </a:t>
            </a:r>
            <a:r>
              <a:rPr lang="ko-KR" alt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</a:t>
            </a:r>
            <a:endParaRPr lang="en-US" altLang="ko-KR" sz="1200" b="1" i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3167658" y="2604858"/>
            <a:ext cx="3714750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b="1" u="sng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Attribute Types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&lt;1-1&gt;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&lt;0-1&gt;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           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Type: Phone Number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&lt;1-1&gt;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		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Type: Last Name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&lt;1-1&gt;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		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Type: First Name</a:t>
            </a:r>
          </a:p>
        </p:txBody>
      </p:sp>
      <p:sp>
        <p:nvSpPr>
          <p:cNvPr id="53254" name="Line 7"/>
          <p:cNvSpPr>
            <a:spLocks noChangeShapeType="1"/>
          </p:cNvSpPr>
          <p:nvPr/>
        </p:nvSpPr>
        <p:spPr bwMode="auto">
          <a:xfrm flipH="1">
            <a:off x="5510808" y="1773802"/>
            <a:ext cx="0" cy="11656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5" name="Line 8"/>
          <p:cNvSpPr>
            <a:spLocks noChangeShapeType="1"/>
          </p:cNvSpPr>
          <p:nvPr/>
        </p:nvSpPr>
        <p:spPr bwMode="auto">
          <a:xfrm>
            <a:off x="3627239" y="1845239"/>
            <a:ext cx="375047" cy="30122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6" name="Line 9"/>
          <p:cNvSpPr>
            <a:spLocks noChangeShapeType="1"/>
          </p:cNvSpPr>
          <p:nvPr/>
        </p:nvSpPr>
        <p:spPr bwMode="auto">
          <a:xfrm flipV="1">
            <a:off x="2699074" y="3350885"/>
            <a:ext cx="617213" cy="48005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7" name="Line 10"/>
          <p:cNvSpPr>
            <a:spLocks noChangeShapeType="1"/>
          </p:cNvSpPr>
          <p:nvPr/>
        </p:nvSpPr>
        <p:spPr bwMode="auto">
          <a:xfrm flipH="1" flipV="1">
            <a:off x="3453444" y="3350884"/>
            <a:ext cx="480054" cy="480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8" name="Text Box 11"/>
          <p:cNvSpPr txBox="1">
            <a:spLocks noChangeArrowheads="1"/>
          </p:cNvSpPr>
          <p:nvPr/>
        </p:nvSpPr>
        <p:spPr bwMode="auto">
          <a:xfrm>
            <a:off x="5284589" y="1567824"/>
            <a:ext cx="679994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타입</a:t>
            </a:r>
          </a:p>
        </p:txBody>
      </p:sp>
      <p:sp>
        <p:nvSpPr>
          <p:cNvPr id="53259" name="Text Box 12"/>
          <p:cNvSpPr txBox="1">
            <a:spLocks noChangeArrowheads="1"/>
          </p:cNvSpPr>
          <p:nvPr/>
        </p:nvSpPr>
        <p:spPr bwMode="auto">
          <a:xfrm>
            <a:off x="3246239" y="1704746"/>
            <a:ext cx="795411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엔티티 타입</a:t>
            </a:r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3638221" y="3830939"/>
            <a:ext cx="679994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기수</a:t>
            </a:r>
          </a:p>
        </p:txBody>
      </p:sp>
      <p:sp>
        <p:nvSpPr>
          <p:cNvPr id="53261" name="Text Box 14"/>
          <p:cNvSpPr txBox="1">
            <a:spLocks noChangeArrowheads="1"/>
          </p:cNvSpPr>
          <p:nvPr/>
        </p:nvSpPr>
        <p:spPr bwMode="auto">
          <a:xfrm>
            <a:off x="2403794" y="3830939"/>
            <a:ext cx="679994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최소 기수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dirty="0"/>
              <a:t>(key)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964143301"/>
      </p:ext>
    </p:extLst>
  </p:cSld>
  <p:clrMapOvr>
    <a:masterClrMapping/>
  </p:clrMapOvr>
  <p:transition spd="slow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의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316E60-BF0D-4FE9-8540-3E219BDA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55</a:t>
            </a:fld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식별자란 한 엔티티 내에서 각각의 어커런스를 유일하게 구분할 수 있는 단일 속성 또는 속성 그룹을 말함</a:t>
            </a:r>
            <a:endParaRPr lang="en-US" altLang="ko-KR" dirty="0"/>
          </a:p>
          <a:p>
            <a:r>
              <a:rPr lang="ko-KR" altLang="en-US" dirty="0"/>
              <a:t>관련 용어</a:t>
            </a:r>
            <a:endParaRPr lang="en-US" altLang="ko-KR" dirty="0"/>
          </a:p>
          <a:p>
            <a:pPr lvl="1"/>
            <a:r>
              <a:rPr lang="ko-KR" altLang="en-US" dirty="0"/>
              <a:t>후보키</a:t>
            </a:r>
            <a:r>
              <a:rPr lang="en-US" altLang="ko-KR" b="0" dirty="0"/>
              <a:t>(Candidate Key)</a:t>
            </a:r>
          </a:p>
          <a:p>
            <a:pPr lvl="1"/>
            <a:r>
              <a:rPr lang="ko-KR" altLang="en-US" dirty="0"/>
              <a:t>기본키</a:t>
            </a:r>
            <a:r>
              <a:rPr lang="en-US" altLang="ko-KR" b="0" dirty="0"/>
              <a:t>(Primary Key)</a:t>
            </a:r>
            <a:r>
              <a:rPr lang="en-US" altLang="ko-KR" dirty="0"/>
              <a:t>, </a:t>
            </a:r>
            <a:r>
              <a:rPr lang="ko-KR" altLang="en-US" dirty="0"/>
              <a:t>주요키</a:t>
            </a:r>
            <a:r>
              <a:rPr lang="en-US" altLang="ko-KR" dirty="0"/>
              <a:t>, </a:t>
            </a:r>
            <a:r>
              <a:rPr lang="ko-KR" altLang="en-US" dirty="0"/>
              <a:t>일차키</a:t>
            </a:r>
          </a:p>
          <a:p>
            <a:pPr lvl="1"/>
            <a:r>
              <a:rPr lang="ko-KR" altLang="en-US" dirty="0"/>
              <a:t>대체키</a:t>
            </a:r>
            <a:r>
              <a:rPr lang="en-US" altLang="ko-KR" b="0" dirty="0"/>
              <a:t>(Alternate Key)</a:t>
            </a:r>
          </a:p>
          <a:p>
            <a:pPr lvl="1"/>
            <a:r>
              <a:rPr lang="ko-KR" altLang="en-US" dirty="0"/>
              <a:t>복합키</a:t>
            </a:r>
            <a:r>
              <a:rPr lang="en-US" altLang="ko-KR" b="0" dirty="0"/>
              <a:t>(Concatenate Key)</a:t>
            </a:r>
            <a:r>
              <a:rPr lang="en-US" altLang="ko-KR" dirty="0"/>
              <a:t>, </a:t>
            </a:r>
            <a:r>
              <a:rPr lang="ko-KR" altLang="en-US" dirty="0"/>
              <a:t>연결키</a:t>
            </a:r>
          </a:p>
          <a:p>
            <a:pPr lvl="1"/>
            <a:r>
              <a:rPr lang="ko-KR" altLang="en-US" dirty="0"/>
              <a:t>외부키</a:t>
            </a:r>
            <a:r>
              <a:rPr lang="en-US" altLang="ko-KR" b="0" dirty="0"/>
              <a:t>(Foreign Key)</a:t>
            </a:r>
          </a:p>
          <a:p>
            <a:pPr lvl="1"/>
            <a:r>
              <a:rPr lang="ko-KR" altLang="en-US" dirty="0"/>
              <a:t>합성키</a:t>
            </a:r>
            <a:r>
              <a:rPr lang="en-US" altLang="ko-KR" b="0" dirty="0"/>
              <a:t>(Compound Key)</a:t>
            </a:r>
            <a:endParaRPr lang="ko-KR" altLang="en-US" b="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54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(2/6)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EE82F-3E55-4C6D-B6BA-2D063FA2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56</a:t>
            </a:fld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기본키</a:t>
            </a:r>
            <a:r>
              <a:rPr lang="en-US" altLang="ko-KR" b="0" dirty="0"/>
              <a:t>(Primary Key)</a:t>
            </a:r>
          </a:p>
          <a:p>
            <a:pPr lvl="1"/>
            <a:r>
              <a:rPr lang="ko-KR" altLang="en-US" dirty="0"/>
              <a:t>어느 엔티티 어커런스를 식별하기 위한 속성을 의미 함</a:t>
            </a:r>
            <a:endParaRPr lang="en-US" altLang="ko-KR" dirty="0"/>
          </a:p>
          <a:p>
            <a:pPr lvl="1"/>
            <a:r>
              <a:rPr lang="ko-KR" altLang="en-US" dirty="0"/>
              <a:t>조건</a:t>
            </a:r>
          </a:p>
          <a:p>
            <a:pPr lvl="2"/>
            <a:r>
              <a:rPr lang="ko-KR" altLang="en-US" dirty="0"/>
              <a:t>유일하게 구분이 되어야 함</a:t>
            </a:r>
            <a:r>
              <a:rPr lang="en-US" altLang="ko-KR" dirty="0"/>
              <a:t> (Unique)</a:t>
            </a:r>
          </a:p>
          <a:p>
            <a:pPr lvl="2"/>
            <a:r>
              <a:rPr lang="ko-KR" altLang="en-US" dirty="0"/>
              <a:t>반드시 데이터 값이 존재해야 함</a:t>
            </a:r>
            <a:r>
              <a:rPr lang="en-US" altLang="ko-KR" dirty="0"/>
              <a:t>(Not Null)</a:t>
            </a:r>
          </a:p>
          <a:p>
            <a:pPr lvl="2"/>
            <a:r>
              <a:rPr lang="ko-KR" altLang="en-US" dirty="0"/>
              <a:t>가능하면 변하지 않아야 함</a:t>
            </a:r>
            <a:r>
              <a:rPr lang="en-US" altLang="ko-KR" dirty="0"/>
              <a:t> (Never Change)</a:t>
            </a:r>
          </a:p>
          <a:p>
            <a:pPr lvl="2"/>
            <a:r>
              <a:rPr lang="ko-KR" altLang="en-US" dirty="0"/>
              <a:t>가능하면 업무적으로 활용도가 높은 것으로 정의하여야 함</a:t>
            </a:r>
          </a:p>
          <a:p>
            <a:pPr lvl="2"/>
            <a:r>
              <a:rPr lang="ko-KR" altLang="en-US" dirty="0"/>
              <a:t>가능하면 길이가 짧은 것을 선정하여야 함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5C88743E-A1E2-4211-9462-9C651DCEE68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60495" y="3063239"/>
            <a:ext cx="6642463" cy="169163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Group 46">
            <a:extLst>
              <a:ext uri="{FF2B5EF4-FFF2-40B4-BE49-F238E27FC236}">
                <a16:creationId xmlns:a16="http://schemas.microsoft.com/office/drawing/2014/main" id="{CBFA36B6-756E-4A8F-992C-5CEC95FCB0A9}"/>
              </a:ext>
            </a:extLst>
          </p:cNvPr>
          <p:cNvGraphicFramePr>
            <a:graphicFrameLocks noGrp="1"/>
          </p:cNvGraphicFramePr>
          <p:nvPr/>
        </p:nvGraphicFramePr>
        <p:xfrm>
          <a:off x="1828830" y="3365200"/>
          <a:ext cx="5454256" cy="129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사번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사무실전화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집전화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049678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111111-1111111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532-6687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548666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안형주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222222-2222222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787-1206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885-2534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245124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333333-3333333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787-1255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520-1324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 Box 38">
            <a:extLst>
              <a:ext uri="{FF2B5EF4-FFF2-40B4-BE49-F238E27FC236}">
                <a16:creationId xmlns:a16="http://schemas.microsoft.com/office/drawing/2014/main" id="{740AE9F6-B443-4255-8C10-A5A0600B3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377" y="3055543"/>
            <a:ext cx="10764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Primary Key</a:t>
            </a:r>
          </a:p>
        </p:txBody>
      </p:sp>
      <p:sp>
        <p:nvSpPr>
          <p:cNvPr id="16" name="Arc 22">
            <a:extLst>
              <a:ext uri="{FF2B5EF4-FFF2-40B4-BE49-F238E27FC236}">
                <a16:creationId xmlns:a16="http://schemas.microsoft.com/office/drawing/2014/main" id="{0E4F2CCD-CD28-46A7-80E3-0BDE4AC7B11B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2517179" y="3059565"/>
            <a:ext cx="22859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6">
            <a:extLst>
              <a:ext uri="{FF2B5EF4-FFF2-40B4-BE49-F238E27FC236}">
                <a16:creationId xmlns:a16="http://schemas.microsoft.com/office/drawing/2014/main" id="{E6724181-1271-4C5E-8EFD-7982035DAD8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2395" y="2133778"/>
            <a:ext cx="6642463" cy="2338251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(1/6)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DCA7F-E4CC-4FC0-898A-D16EA41F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57</a:t>
            </a:fld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후보키</a:t>
            </a:r>
            <a:r>
              <a:rPr lang="en-US" altLang="ko-KR" b="0" dirty="0"/>
              <a:t>(Candidate Key)</a:t>
            </a:r>
          </a:p>
          <a:p>
            <a:pPr lvl="1"/>
            <a:r>
              <a:rPr lang="ko-KR" altLang="en-US" dirty="0"/>
              <a:t>엔티티 내에서 각각의 어커런스를 유일하게 구분할 수 있는 속성으로 하나 또는 하나 이상의 속성으로 구성됨</a:t>
            </a:r>
            <a:endParaRPr lang="en-US" altLang="ko-KR" dirty="0"/>
          </a:p>
          <a:p>
            <a:pPr lvl="1"/>
            <a:r>
              <a:rPr lang="ko-KR" altLang="en-US" dirty="0"/>
              <a:t>즉 기본키</a:t>
            </a:r>
            <a:r>
              <a:rPr lang="en-US" altLang="ko-KR" b="0" dirty="0"/>
              <a:t>(Primary Key)</a:t>
            </a:r>
            <a:r>
              <a:rPr lang="ko-KR" altLang="en-US" dirty="0"/>
              <a:t>가 될 수 있는 후보 속성 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2554926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78970"/>
              </p:ext>
            </p:extLst>
          </p:nvPr>
        </p:nvGraphicFramePr>
        <p:xfrm>
          <a:off x="1790730" y="2853753"/>
          <a:ext cx="5454256" cy="129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사번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사무실전화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집전화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049678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111111-1111111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532-6687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548666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안형주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222222-2222222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787-1206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885-2534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245124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333333-3333333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787-1255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520-1324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332" name="Text Box 38"/>
          <p:cNvSpPr txBox="1">
            <a:spLocks noChangeArrowheads="1"/>
          </p:cNvSpPr>
          <p:nvPr/>
        </p:nvSpPr>
        <p:spPr bwMode="auto">
          <a:xfrm>
            <a:off x="2831785" y="2400807"/>
            <a:ext cx="12385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Candidate Key</a:t>
            </a:r>
          </a:p>
        </p:txBody>
      </p:sp>
      <p:sp>
        <p:nvSpPr>
          <p:cNvPr id="9" name="Arc 22">
            <a:extLst>
              <a:ext uri="{FF2B5EF4-FFF2-40B4-BE49-F238E27FC236}">
                <a16:creationId xmlns:a16="http://schemas.microsoft.com/office/drawing/2014/main" id="{E8EAF96E-1DA4-45AC-9C8E-77BDAFE4E7D8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2420304" y="2489343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Arc 22">
            <a:extLst>
              <a:ext uri="{FF2B5EF4-FFF2-40B4-BE49-F238E27FC236}">
                <a16:creationId xmlns:a16="http://schemas.microsoft.com/office/drawing/2014/main" id="{8204A86B-251A-459B-A268-4A3418F181B4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115418" y="2489344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6">
            <a:extLst>
              <a:ext uri="{FF2B5EF4-FFF2-40B4-BE49-F238E27FC236}">
                <a16:creationId xmlns:a16="http://schemas.microsoft.com/office/drawing/2014/main" id="{D9470D8C-2013-4528-9FB9-BA4BC0FE733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6045" y="1807388"/>
            <a:ext cx="6642463" cy="2338251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Group 46">
            <a:extLst>
              <a:ext uri="{FF2B5EF4-FFF2-40B4-BE49-F238E27FC236}">
                <a16:creationId xmlns:a16="http://schemas.microsoft.com/office/drawing/2014/main" id="{152A913F-AA27-4637-B4AC-F8B1672B0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916144"/>
              </p:ext>
            </p:extLst>
          </p:nvPr>
        </p:nvGraphicFramePr>
        <p:xfrm>
          <a:off x="1784380" y="2527363"/>
          <a:ext cx="5454256" cy="129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사번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사무실전화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집전화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049678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111111-1111111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532-6687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548666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안형주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222222-2222222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787-1206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885-2534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245124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333333-3333333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787-1255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520-1324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 Box 38">
            <a:extLst>
              <a:ext uri="{FF2B5EF4-FFF2-40B4-BE49-F238E27FC236}">
                <a16:creationId xmlns:a16="http://schemas.microsoft.com/office/drawing/2014/main" id="{2EE77872-382D-499C-8285-B85DA5E42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600" y="2074417"/>
            <a:ext cx="10764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Primary Key</a:t>
            </a:r>
          </a:p>
        </p:txBody>
      </p:sp>
      <p:sp>
        <p:nvSpPr>
          <p:cNvPr id="13" name="Arc 22">
            <a:extLst>
              <a:ext uri="{FF2B5EF4-FFF2-40B4-BE49-F238E27FC236}">
                <a16:creationId xmlns:a16="http://schemas.microsoft.com/office/drawing/2014/main" id="{2EF1ED62-5B8E-4FE6-A617-CA5AA59E6420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2413954" y="2162953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Arc 22">
            <a:extLst>
              <a:ext uri="{FF2B5EF4-FFF2-40B4-BE49-F238E27FC236}">
                <a16:creationId xmlns:a16="http://schemas.microsoft.com/office/drawing/2014/main" id="{34A924E0-451E-496E-AA4D-DF1B4728F67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4592218" y="2162954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(3/6)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3EFAD-AB4A-42B8-B0E3-6FC964E8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58</a:t>
            </a:fld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대체키</a:t>
            </a:r>
            <a:r>
              <a:rPr lang="en-US" altLang="ko-KR" b="0" dirty="0"/>
              <a:t>(Alternate Key)</a:t>
            </a:r>
          </a:p>
          <a:p>
            <a:pPr lvl="1"/>
            <a:r>
              <a:rPr lang="ko-KR" altLang="en-US" dirty="0"/>
              <a:t>대체키는 후보키 중에서 기본키로 선정되지 않은 속성을 말 함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Primary Key </a:t>
            </a:r>
            <a:r>
              <a:rPr lang="ko-KR" altLang="en-US" dirty="0"/>
              <a:t>이외에 엔티티 인스턴스를 </a:t>
            </a:r>
            <a:r>
              <a:rPr lang="en-US" altLang="ko-KR" dirty="0"/>
              <a:t>Unique</a:t>
            </a:r>
            <a:r>
              <a:rPr lang="ko-KR" altLang="en-US" dirty="0"/>
              <a:t>하게 식별하는 </a:t>
            </a:r>
            <a:r>
              <a:rPr lang="en-US" altLang="ko-KR" dirty="0"/>
              <a:t>Key 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 Box 38">
            <a:extLst>
              <a:ext uri="{FF2B5EF4-FFF2-40B4-BE49-F238E27FC236}">
                <a16:creationId xmlns:a16="http://schemas.microsoft.com/office/drawing/2014/main" id="{9874FA8B-7373-4DA5-944B-EB7764630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85" y="2074417"/>
            <a:ext cx="11789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Alternate Key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6">
            <a:extLst>
              <a:ext uri="{FF2B5EF4-FFF2-40B4-BE49-F238E27FC236}">
                <a16:creationId xmlns:a16="http://schemas.microsoft.com/office/drawing/2014/main" id="{CBC54719-0954-4352-9E65-CF241041A25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7112" y="1459774"/>
            <a:ext cx="6642463" cy="2338251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C278B396-3923-4679-90C3-9E0FB4983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6033" y="2582970"/>
            <a:ext cx="722548" cy="385354"/>
          </a:xfrm>
          <a:prstGeom prst="rect">
            <a:avLst/>
          </a:prstGeom>
          <a:solidFill>
            <a:srgbClr val="FFFF66"/>
          </a:solidFill>
          <a:ln w="1905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(4/6)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B80875-1BB7-43EC-BCAA-46E3B8B1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59</a:t>
            </a:fld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복합키</a:t>
            </a:r>
            <a:r>
              <a:rPr lang="en-US" altLang="ko-KR" b="0" dirty="0"/>
              <a:t>(Concatenate Key)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 이상의 속성으로 </a:t>
            </a:r>
            <a:r>
              <a:rPr lang="en-US" altLang="ko-KR" dirty="0"/>
              <a:t>Primary Key</a:t>
            </a:r>
            <a:r>
              <a:rPr lang="ko-KR" altLang="en-US" dirty="0"/>
              <a:t>를 구성한 </a:t>
            </a:r>
            <a:r>
              <a:rPr lang="en-US" altLang="ko-KR" dirty="0"/>
              <a:t>Key 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57958" name="Text Box 6"/>
          <p:cNvSpPr txBox="1">
            <a:spLocks noChangeArrowheads="1"/>
          </p:cNvSpPr>
          <p:nvPr/>
        </p:nvSpPr>
        <p:spPr bwMode="auto">
          <a:xfrm>
            <a:off x="6339710" y="2194522"/>
            <a:ext cx="140075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Concatenate Key</a:t>
            </a:r>
          </a:p>
        </p:txBody>
      </p:sp>
      <p:sp>
        <p:nvSpPr>
          <p:cNvPr id="58374" name="Line 7"/>
          <p:cNvSpPr>
            <a:spLocks noChangeShapeType="1"/>
          </p:cNvSpPr>
          <p:nvPr/>
        </p:nvSpPr>
        <p:spPr bwMode="auto">
          <a:xfrm>
            <a:off x="3110784" y="2199285"/>
            <a:ext cx="2081213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57960" name="Rectangle 8"/>
          <p:cNvSpPr>
            <a:spLocks noChangeArrowheads="1"/>
          </p:cNvSpPr>
          <p:nvPr/>
        </p:nvSpPr>
        <p:spPr bwMode="auto">
          <a:xfrm>
            <a:off x="2207101" y="2011166"/>
            <a:ext cx="915590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   객</a:t>
            </a:r>
          </a:p>
        </p:txBody>
      </p:sp>
      <p:sp>
        <p:nvSpPr>
          <p:cNvPr id="2557961" name="Rectangle 9"/>
          <p:cNvSpPr>
            <a:spLocks noChangeArrowheads="1"/>
          </p:cNvSpPr>
          <p:nvPr/>
        </p:nvSpPr>
        <p:spPr bwMode="auto">
          <a:xfrm>
            <a:off x="5176520" y="2011166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고객주문</a:t>
            </a:r>
          </a:p>
        </p:txBody>
      </p:sp>
      <p:sp>
        <p:nvSpPr>
          <p:cNvPr id="58377" name="Line 10"/>
          <p:cNvSpPr>
            <a:spLocks noChangeShapeType="1"/>
          </p:cNvSpPr>
          <p:nvPr/>
        </p:nvSpPr>
        <p:spPr bwMode="auto">
          <a:xfrm>
            <a:off x="3222703" y="2118322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78" name="Line 11"/>
          <p:cNvSpPr>
            <a:spLocks noChangeShapeType="1"/>
          </p:cNvSpPr>
          <p:nvPr/>
        </p:nvSpPr>
        <p:spPr bwMode="auto">
          <a:xfrm flipV="1">
            <a:off x="5068172" y="2118322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79" name="Line 12"/>
          <p:cNvSpPr>
            <a:spLocks noChangeShapeType="1"/>
          </p:cNvSpPr>
          <p:nvPr/>
        </p:nvSpPr>
        <p:spPr bwMode="auto">
          <a:xfrm>
            <a:off x="5068172" y="220523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80" name="Oval 13"/>
          <p:cNvSpPr>
            <a:spLocks noChangeArrowheads="1"/>
          </p:cNvSpPr>
          <p:nvPr/>
        </p:nvSpPr>
        <p:spPr bwMode="auto">
          <a:xfrm>
            <a:off x="5014594" y="2118323"/>
            <a:ext cx="5595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81" name="Text Box 14"/>
          <p:cNvSpPr txBox="1">
            <a:spLocks noChangeArrowheads="1"/>
          </p:cNvSpPr>
          <p:nvPr/>
        </p:nvSpPr>
        <p:spPr bwMode="auto">
          <a:xfrm>
            <a:off x="3251278" y="2017120"/>
            <a:ext cx="800100" cy="18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신청하다</a:t>
            </a:r>
          </a:p>
        </p:txBody>
      </p:sp>
      <p:sp>
        <p:nvSpPr>
          <p:cNvPr id="58382" name="Text Box 15"/>
          <p:cNvSpPr txBox="1">
            <a:spLocks noChangeArrowheads="1"/>
          </p:cNvSpPr>
          <p:nvPr/>
        </p:nvSpPr>
        <p:spPr bwMode="auto">
          <a:xfrm>
            <a:off x="4538344" y="2201898"/>
            <a:ext cx="800100" cy="18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접수되다</a:t>
            </a:r>
          </a:p>
        </p:txBody>
      </p:sp>
      <p:sp>
        <p:nvSpPr>
          <p:cNvPr id="58383" name="Text Box 16"/>
          <p:cNvSpPr txBox="1">
            <a:spLocks noChangeArrowheads="1"/>
          </p:cNvSpPr>
          <p:nvPr/>
        </p:nvSpPr>
        <p:spPr bwMode="auto">
          <a:xfrm>
            <a:off x="2207100" y="2664645"/>
            <a:ext cx="9179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고객번호</a:t>
            </a:r>
          </a:p>
          <a:p>
            <a:pPr fontAlgn="ctr" latinLnBrk="1"/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고객명</a:t>
            </a: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고객주소</a:t>
            </a:r>
          </a:p>
        </p:txBody>
      </p:sp>
      <p:sp>
        <p:nvSpPr>
          <p:cNvPr id="58384" name="Text Box 17"/>
          <p:cNvSpPr txBox="1">
            <a:spLocks noChangeArrowheads="1"/>
          </p:cNvSpPr>
          <p:nvPr/>
        </p:nvSpPr>
        <p:spPr bwMode="auto">
          <a:xfrm>
            <a:off x="5230097" y="2599335"/>
            <a:ext cx="919163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고객번호</a:t>
            </a:r>
          </a:p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</a:t>
            </a:r>
          </a:p>
          <a:p>
            <a:pPr fontAlgn="ctr" latinLnBrk="1"/>
            <a:endParaRPr lang="ko-KR" altLang="en-US" sz="9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주문접수일</a:t>
            </a: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납기일</a:t>
            </a:r>
          </a:p>
        </p:txBody>
      </p:sp>
      <p:sp>
        <p:nvSpPr>
          <p:cNvPr id="2557972" name="Line 20"/>
          <p:cNvSpPr>
            <a:spLocks noChangeShapeType="1"/>
          </p:cNvSpPr>
          <p:nvPr/>
        </p:nvSpPr>
        <p:spPr bwMode="auto">
          <a:xfrm flipH="1">
            <a:off x="2746453" y="2777755"/>
            <a:ext cx="243006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Arc 22">
            <a:extLst>
              <a:ext uri="{FF2B5EF4-FFF2-40B4-BE49-F238E27FC236}">
                <a16:creationId xmlns:a16="http://schemas.microsoft.com/office/drawing/2014/main" id="{DDD0BFCE-5E29-4A78-82A3-A8195FF283F5}"/>
              </a:ext>
            </a:extLst>
          </p:cNvPr>
          <p:cNvSpPr>
            <a:spLocks/>
          </p:cNvSpPr>
          <p:nvPr/>
        </p:nvSpPr>
        <p:spPr bwMode="auto">
          <a:xfrm>
            <a:off x="5939532" y="2469915"/>
            <a:ext cx="946567" cy="278977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5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55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79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7D454C-C3E2-4471-821D-D6C94155D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11" y="2438400"/>
            <a:ext cx="3286300" cy="208132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C19CC48-6316-7B40-AEB1-FD05F90F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 </a:t>
            </a:r>
            <a:r>
              <a:rPr lang="ko-KR" altLang="en-US" dirty="0"/>
              <a:t>데이터모델링인가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479F7-78DC-7B4B-BBEE-6AE9ECCC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BF3D36-C754-0740-BD97-8422BE570E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소프트웨어의 본질은 동작과 데이터</a:t>
            </a:r>
            <a:endParaRPr lang="en-US" altLang="ko-KR" dirty="0"/>
          </a:p>
          <a:p>
            <a:pPr lvl="1"/>
            <a:r>
              <a:rPr lang="ko-KR" altLang="en-US" dirty="0"/>
              <a:t>소프트웨어는 프로그래밍 언어를 이용해서 데이터를 제어하는 수단</a:t>
            </a:r>
            <a:endParaRPr lang="en-US" altLang="ko-KR" dirty="0"/>
          </a:p>
          <a:p>
            <a:pPr lvl="1"/>
            <a:r>
              <a:rPr lang="ko-KR" altLang="en-US" dirty="0"/>
              <a:t>소프트웨어의 가장 중요한 요소인 데이터를 얼마나 잘 이해하는 지가 중요</a:t>
            </a:r>
            <a:endParaRPr lang="en-US" altLang="ko-KR" dirty="0"/>
          </a:p>
          <a:p>
            <a:r>
              <a:rPr lang="ko-KR" altLang="en-US" dirty="0"/>
              <a:t>소프트웨어는 데이터를 제어하기 위한 언어나 도구를 사용</a:t>
            </a:r>
            <a:endParaRPr lang="en-US" altLang="ko-KR" dirty="0"/>
          </a:p>
          <a:p>
            <a:pPr lvl="1"/>
            <a:r>
              <a:rPr lang="ko-KR" altLang="en-US" dirty="0"/>
              <a:t>다양한 프로그래밍 언어와 개발도구를 사용</a:t>
            </a:r>
            <a:endParaRPr lang="en-US" altLang="ko-KR" dirty="0"/>
          </a:p>
          <a:p>
            <a:pPr lvl="1"/>
            <a:r>
              <a:rPr lang="en-US" altLang="ko-KR" dirty="0"/>
              <a:t>CRUD</a:t>
            </a:r>
            <a:r>
              <a:rPr lang="ko-KR" altLang="en-US" dirty="0"/>
              <a:t>로 대표되는 다양한 기능들을 구현</a:t>
            </a:r>
            <a:endParaRPr lang="en-US" altLang="ko-KR" dirty="0"/>
          </a:p>
          <a:p>
            <a:r>
              <a:rPr lang="ko-KR" altLang="en-US" dirty="0"/>
              <a:t>소프트웨어는 데이터를 제어하는 것</a:t>
            </a:r>
            <a:endParaRPr lang="en-US" altLang="ko-KR" dirty="0"/>
          </a:p>
          <a:p>
            <a:pPr lvl="1"/>
            <a:r>
              <a:rPr lang="ko-KR" altLang="en-US" dirty="0"/>
              <a:t>이 </a:t>
            </a:r>
            <a:r>
              <a:rPr lang="en-US" altLang="ko-KR" dirty="0"/>
              <a:t>CRUD</a:t>
            </a:r>
            <a:r>
              <a:rPr lang="ko-KR" altLang="en-US" dirty="0"/>
              <a:t>는 결국 데이터를 제어하는 과정</a:t>
            </a:r>
            <a:endParaRPr lang="en-US" altLang="ko-KR" dirty="0"/>
          </a:p>
          <a:p>
            <a:r>
              <a:rPr lang="ko-KR" altLang="en-US" dirty="0"/>
              <a:t>데이터모델링의 본질도 결국 데이터</a:t>
            </a:r>
            <a:endParaRPr lang="en-US" altLang="ko-KR" dirty="0"/>
          </a:p>
          <a:p>
            <a:pPr lvl="1"/>
            <a:r>
              <a:rPr lang="ko-KR" altLang="en-US" dirty="0"/>
              <a:t>추상화하고</a:t>
            </a:r>
            <a:r>
              <a:rPr lang="en-US" altLang="ko-KR" dirty="0"/>
              <a:t>, </a:t>
            </a:r>
            <a:r>
              <a:rPr lang="ko-KR" altLang="en-US" dirty="0"/>
              <a:t>단순화하고</a:t>
            </a:r>
            <a:r>
              <a:rPr lang="en-US" altLang="ko-KR" dirty="0"/>
              <a:t>, </a:t>
            </a:r>
            <a:r>
              <a:rPr lang="ko-KR" altLang="en-US" dirty="0"/>
              <a:t>명확하게 만들어가는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7056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6">
            <a:extLst>
              <a:ext uri="{FF2B5EF4-FFF2-40B4-BE49-F238E27FC236}">
                <a16:creationId xmlns:a16="http://schemas.microsoft.com/office/drawing/2014/main" id="{3754CCFB-8BEC-4D01-ABC2-C5B13CDA5B1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0762" y="1762322"/>
            <a:ext cx="6642463" cy="268376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1784C8A-704B-4552-8355-20CBBD459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102" y="3284029"/>
            <a:ext cx="495814" cy="205222"/>
          </a:xfrm>
          <a:prstGeom prst="ellipse">
            <a:avLst/>
          </a:prstGeom>
          <a:solidFill>
            <a:srgbClr val="FFFF66"/>
          </a:solidFill>
          <a:ln w="1905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(5/6)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4468C9-D137-452E-B2AB-9E73A5AE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60</a:t>
            </a:fld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외부키</a:t>
            </a:r>
            <a:r>
              <a:rPr lang="en-US" altLang="ko-KR" b="0" dirty="0"/>
              <a:t>(Foreign Key)</a:t>
            </a:r>
          </a:p>
          <a:p>
            <a:pPr lvl="1"/>
            <a:r>
              <a:rPr lang="ko-KR" altLang="en-US" dirty="0"/>
              <a:t>어떤 엔티티 </a:t>
            </a:r>
            <a:r>
              <a:rPr lang="en-US" altLang="ko-KR" dirty="0"/>
              <a:t>A</a:t>
            </a:r>
            <a:r>
              <a:rPr lang="ko-KR" altLang="en-US" dirty="0"/>
              <a:t>가 다른 엔티티 </a:t>
            </a:r>
            <a:r>
              <a:rPr lang="en-US" altLang="ko-KR" dirty="0"/>
              <a:t>B</a:t>
            </a:r>
            <a:r>
              <a:rPr lang="ko-KR" altLang="en-US" dirty="0"/>
              <a:t>와 관계를 갖는 경우</a:t>
            </a:r>
            <a:r>
              <a:rPr lang="en-US" altLang="ko-KR" dirty="0"/>
              <a:t>, B </a:t>
            </a:r>
            <a:r>
              <a:rPr lang="ko-KR" altLang="en-US" dirty="0"/>
              <a:t>엔티티와 관계때문에 속성으로 갖게 되는  </a:t>
            </a:r>
            <a:r>
              <a:rPr lang="en-US" altLang="ko-KR" dirty="0"/>
              <a:t>B </a:t>
            </a:r>
            <a:r>
              <a:rPr lang="ko-KR" altLang="en-US" dirty="0"/>
              <a:t>엔티티의 </a:t>
            </a:r>
            <a:r>
              <a:rPr lang="en-US" altLang="ko-KR" dirty="0"/>
              <a:t>Primary Key</a:t>
            </a:r>
            <a:r>
              <a:rPr lang="ko-KR" altLang="en-US" dirty="0"/>
              <a:t>를 말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9397" name="Line 6"/>
          <p:cNvSpPr>
            <a:spLocks noChangeShapeType="1"/>
          </p:cNvSpPr>
          <p:nvPr/>
        </p:nvSpPr>
        <p:spPr bwMode="auto">
          <a:xfrm>
            <a:off x="3068637" y="2501806"/>
            <a:ext cx="2081213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58983" name="Rectangle 7"/>
          <p:cNvSpPr>
            <a:spLocks noChangeArrowheads="1"/>
          </p:cNvSpPr>
          <p:nvPr/>
        </p:nvSpPr>
        <p:spPr bwMode="auto">
          <a:xfrm>
            <a:off x="2164954" y="2313687"/>
            <a:ext cx="915590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  서</a:t>
            </a:r>
          </a:p>
        </p:txBody>
      </p:sp>
      <p:sp>
        <p:nvSpPr>
          <p:cNvPr id="2558984" name="Rectangle 8"/>
          <p:cNvSpPr>
            <a:spLocks noChangeArrowheads="1"/>
          </p:cNvSpPr>
          <p:nvPr/>
        </p:nvSpPr>
        <p:spPr bwMode="auto">
          <a:xfrm>
            <a:off x="5134373" y="2313687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  원</a:t>
            </a:r>
          </a:p>
        </p:txBody>
      </p:sp>
      <p:sp>
        <p:nvSpPr>
          <p:cNvPr id="59400" name="Line 9"/>
          <p:cNvSpPr>
            <a:spLocks noChangeShapeType="1"/>
          </p:cNvSpPr>
          <p:nvPr/>
        </p:nvSpPr>
        <p:spPr bwMode="auto">
          <a:xfrm>
            <a:off x="3180556" y="242084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1" name="Line 10"/>
          <p:cNvSpPr>
            <a:spLocks noChangeShapeType="1"/>
          </p:cNvSpPr>
          <p:nvPr/>
        </p:nvSpPr>
        <p:spPr bwMode="auto">
          <a:xfrm flipV="1">
            <a:off x="5026026" y="2420843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2" name="Line 11"/>
          <p:cNvSpPr>
            <a:spLocks noChangeShapeType="1"/>
          </p:cNvSpPr>
          <p:nvPr/>
        </p:nvSpPr>
        <p:spPr bwMode="auto">
          <a:xfrm>
            <a:off x="5026026" y="250775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3" name="Oval 12"/>
          <p:cNvSpPr>
            <a:spLocks noChangeArrowheads="1"/>
          </p:cNvSpPr>
          <p:nvPr/>
        </p:nvSpPr>
        <p:spPr bwMode="auto">
          <a:xfrm>
            <a:off x="4972447" y="2420843"/>
            <a:ext cx="5595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4" name="Text Box 13"/>
          <p:cNvSpPr txBox="1">
            <a:spLocks noChangeArrowheads="1"/>
          </p:cNvSpPr>
          <p:nvPr/>
        </p:nvSpPr>
        <p:spPr bwMode="auto">
          <a:xfrm>
            <a:off x="3223955" y="2361669"/>
            <a:ext cx="41036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포함한다</a:t>
            </a:r>
          </a:p>
        </p:txBody>
      </p:sp>
      <p:sp>
        <p:nvSpPr>
          <p:cNvPr id="59405" name="Text Box 14"/>
          <p:cNvSpPr txBox="1">
            <a:spLocks noChangeArrowheads="1"/>
          </p:cNvSpPr>
          <p:nvPr/>
        </p:nvSpPr>
        <p:spPr bwMode="auto">
          <a:xfrm>
            <a:off x="4552554" y="2546111"/>
            <a:ext cx="41036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소속된다</a:t>
            </a:r>
          </a:p>
        </p:txBody>
      </p:sp>
      <p:sp>
        <p:nvSpPr>
          <p:cNvPr id="59406" name="Text Box 15"/>
          <p:cNvSpPr txBox="1">
            <a:spLocks noChangeArrowheads="1"/>
          </p:cNvSpPr>
          <p:nvPr/>
        </p:nvSpPr>
        <p:spPr bwMode="auto">
          <a:xfrm>
            <a:off x="2164953" y="2798131"/>
            <a:ext cx="917972" cy="88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인원수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부서예산</a:t>
            </a:r>
          </a:p>
        </p:txBody>
      </p:sp>
      <p:sp>
        <p:nvSpPr>
          <p:cNvPr id="59408" name="Text Box 17"/>
          <p:cNvSpPr txBox="1">
            <a:spLocks noChangeArrowheads="1"/>
          </p:cNvSpPr>
          <p:nvPr/>
        </p:nvSpPr>
        <p:spPr bwMode="auto">
          <a:xfrm>
            <a:off x="5189141" y="2794289"/>
            <a:ext cx="919163" cy="154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종업원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학력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경력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연수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58994" name="Freeform 18"/>
          <p:cNvSpPr>
            <a:spLocks/>
          </p:cNvSpPr>
          <p:nvPr/>
        </p:nvSpPr>
        <p:spPr bwMode="auto">
          <a:xfrm>
            <a:off x="2650728" y="2906478"/>
            <a:ext cx="2538413" cy="432197"/>
          </a:xfrm>
          <a:custGeom>
            <a:avLst/>
            <a:gdLst>
              <a:gd name="T0" fmla="*/ 2147483647 w 2132"/>
              <a:gd name="T1" fmla="*/ 2147483647 h 363"/>
              <a:gd name="T2" fmla="*/ 2147483647 w 2132"/>
              <a:gd name="T3" fmla="*/ 2147483647 h 363"/>
              <a:gd name="T4" fmla="*/ 2147483647 w 2132"/>
              <a:gd name="T5" fmla="*/ 2147483647 h 363"/>
              <a:gd name="T6" fmla="*/ 0 w 2132"/>
              <a:gd name="T7" fmla="*/ 0 h 363"/>
              <a:gd name="T8" fmla="*/ 0 60000 65536"/>
              <a:gd name="T9" fmla="*/ 0 60000 65536"/>
              <a:gd name="T10" fmla="*/ 0 60000 65536"/>
              <a:gd name="T11" fmla="*/ 0 60000 65536"/>
              <a:gd name="T12" fmla="*/ 0 w 2132"/>
              <a:gd name="T13" fmla="*/ 0 h 363"/>
              <a:gd name="T14" fmla="*/ 2132 w 2132"/>
              <a:gd name="T15" fmla="*/ 363 h 3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2" h="363">
                <a:moveTo>
                  <a:pt x="2132" y="363"/>
                </a:moveTo>
                <a:cubicBezTo>
                  <a:pt x="1935" y="298"/>
                  <a:pt x="1739" y="234"/>
                  <a:pt x="1452" y="181"/>
                </a:cubicBezTo>
                <a:cubicBezTo>
                  <a:pt x="1165" y="128"/>
                  <a:pt x="651" y="75"/>
                  <a:pt x="409" y="45"/>
                </a:cubicBezTo>
                <a:cubicBezTo>
                  <a:pt x="167" y="15"/>
                  <a:pt x="83" y="7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E69AFFDA-9505-4BE6-BDDA-2A4E9EA4C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304" y="2847397"/>
            <a:ext cx="140075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Foreign Key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8D7D77B-4AC3-40EA-9AE0-6C4BC73904EA}"/>
              </a:ext>
            </a:extLst>
          </p:cNvPr>
          <p:cNvSpPr>
            <a:spLocks/>
          </p:cNvSpPr>
          <p:nvPr/>
        </p:nvSpPr>
        <p:spPr bwMode="auto">
          <a:xfrm>
            <a:off x="5708126" y="3122790"/>
            <a:ext cx="946567" cy="278977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5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899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16">
            <a:extLst>
              <a:ext uri="{FF2B5EF4-FFF2-40B4-BE49-F238E27FC236}">
                <a16:creationId xmlns:a16="http://schemas.microsoft.com/office/drawing/2014/main" id="{3AD08174-3ACA-4FB8-8D9E-3C47EF8A60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42512" y="1503869"/>
            <a:ext cx="6642463" cy="3103847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Rectangle 5">
            <a:extLst>
              <a:ext uri="{FF2B5EF4-FFF2-40B4-BE49-F238E27FC236}">
                <a16:creationId xmlns:a16="http://schemas.microsoft.com/office/drawing/2014/main" id="{75E03F80-DBCC-4378-B96B-1B0B6AACC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750" y="3364353"/>
            <a:ext cx="912574" cy="430082"/>
          </a:xfrm>
          <a:prstGeom prst="rect">
            <a:avLst/>
          </a:prstGeom>
          <a:solidFill>
            <a:srgbClr val="FFFF66"/>
          </a:solidFill>
          <a:ln w="1905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64" name="Text Box 5"/>
          <p:cNvSpPr txBox="1">
            <a:spLocks noChangeArrowheads="1"/>
          </p:cNvSpPr>
          <p:nvPr/>
        </p:nvSpPr>
        <p:spPr bwMode="auto">
          <a:xfrm>
            <a:off x="4142905" y="4086224"/>
            <a:ext cx="1350169" cy="27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Compound Key</a:t>
            </a:r>
          </a:p>
        </p:txBody>
      </p:sp>
      <p:sp>
        <p:nvSpPr>
          <p:cNvPr id="60462" name="Line 7"/>
          <p:cNvSpPr>
            <a:spLocks noChangeShapeType="1"/>
          </p:cNvSpPr>
          <p:nvPr/>
        </p:nvSpPr>
        <p:spPr bwMode="auto">
          <a:xfrm flipH="1">
            <a:off x="2699490" y="3517105"/>
            <a:ext cx="15742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63" name="Line 8"/>
          <p:cNvSpPr>
            <a:spLocks noChangeShapeType="1"/>
          </p:cNvSpPr>
          <p:nvPr/>
        </p:nvSpPr>
        <p:spPr bwMode="auto">
          <a:xfrm flipV="1">
            <a:off x="5186324" y="3517103"/>
            <a:ext cx="1294590" cy="1437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1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(6/6)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3B1367-6F66-482A-B484-EC85EF20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61</a:t>
            </a:fld>
            <a:endParaRPr lang="ko-KR" altLang="en-US" dirty="0"/>
          </a:p>
        </p:txBody>
      </p:sp>
      <p:sp>
        <p:nvSpPr>
          <p:cNvPr id="52" name="내용 개체 틀 5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합성키</a:t>
            </a:r>
            <a:r>
              <a:rPr lang="en-US" altLang="ko-KR" b="0" dirty="0"/>
              <a:t>(Compound Key)</a:t>
            </a:r>
          </a:p>
          <a:p>
            <a:pPr lvl="1"/>
            <a:r>
              <a:rPr lang="ko-KR" altLang="en-US" dirty="0"/>
              <a:t>엔티티와 엔티티의 관계가 </a:t>
            </a:r>
            <a:r>
              <a:rPr lang="en-US" altLang="ko-KR" dirty="0"/>
              <a:t>Many to Many </a:t>
            </a:r>
            <a:r>
              <a:rPr lang="ko-KR" altLang="en-US" dirty="0"/>
              <a:t>관계일 때 그 관계를 나타내는 엔티티의 </a:t>
            </a:r>
            <a:r>
              <a:rPr lang="en-US" altLang="ko-KR" dirty="0"/>
              <a:t>Key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</p:txBody>
      </p:sp>
      <p:sp>
        <p:nvSpPr>
          <p:cNvPr id="2560012" name="Rectangle 12"/>
          <p:cNvSpPr>
            <a:spLocks noChangeArrowheads="1"/>
          </p:cNvSpPr>
          <p:nvPr/>
        </p:nvSpPr>
        <p:spPr bwMode="auto">
          <a:xfrm>
            <a:off x="2196704" y="1902336"/>
            <a:ext cx="915590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    서</a:t>
            </a:r>
          </a:p>
        </p:txBody>
      </p:sp>
      <p:sp>
        <p:nvSpPr>
          <p:cNvPr id="2560013" name="Rectangle 13"/>
          <p:cNvSpPr>
            <a:spLocks noChangeArrowheads="1"/>
          </p:cNvSpPr>
          <p:nvPr/>
        </p:nvSpPr>
        <p:spPr bwMode="auto">
          <a:xfrm>
            <a:off x="6354367" y="1902336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</a:p>
        </p:txBody>
      </p:sp>
      <p:sp>
        <p:nvSpPr>
          <p:cNvPr id="60423" name="Text Box 14"/>
          <p:cNvSpPr txBox="1">
            <a:spLocks noChangeArrowheads="1"/>
          </p:cNvSpPr>
          <p:nvPr/>
        </p:nvSpPr>
        <p:spPr bwMode="auto">
          <a:xfrm>
            <a:off x="2196703" y="3402806"/>
            <a:ext cx="917972" cy="88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인원수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부서예산</a:t>
            </a:r>
          </a:p>
        </p:txBody>
      </p:sp>
      <p:sp>
        <p:nvSpPr>
          <p:cNvPr id="60424" name="Text Box 15"/>
          <p:cNvSpPr txBox="1">
            <a:spLocks noChangeArrowheads="1"/>
          </p:cNvSpPr>
          <p:nvPr/>
        </p:nvSpPr>
        <p:spPr bwMode="auto">
          <a:xfrm>
            <a:off x="6407944" y="3402806"/>
            <a:ext cx="919163" cy="105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개시일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종료예정일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프로젝트예산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투입예정공수</a:t>
            </a:r>
          </a:p>
        </p:txBody>
      </p:sp>
      <p:sp>
        <p:nvSpPr>
          <p:cNvPr id="2560017" name="Rectangle 17"/>
          <p:cNvSpPr>
            <a:spLocks noChangeArrowheads="1"/>
          </p:cNvSpPr>
          <p:nvPr/>
        </p:nvSpPr>
        <p:spPr bwMode="auto">
          <a:xfrm>
            <a:off x="4273750" y="2835189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</a:p>
        </p:txBody>
      </p:sp>
      <p:sp>
        <p:nvSpPr>
          <p:cNvPr id="60455" name="Line 19"/>
          <p:cNvSpPr>
            <a:spLocks noChangeShapeType="1"/>
          </p:cNvSpPr>
          <p:nvPr/>
        </p:nvSpPr>
        <p:spPr bwMode="auto">
          <a:xfrm rot="16200000" flipV="1">
            <a:off x="2654500" y="2563134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6" name="Line 20"/>
          <p:cNvSpPr>
            <a:spLocks noChangeShapeType="1"/>
          </p:cNvSpPr>
          <p:nvPr/>
        </p:nvSpPr>
        <p:spPr bwMode="auto">
          <a:xfrm flipV="1">
            <a:off x="4158259" y="2941752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7" name="Line 21"/>
          <p:cNvSpPr>
            <a:spLocks noChangeShapeType="1"/>
          </p:cNvSpPr>
          <p:nvPr/>
        </p:nvSpPr>
        <p:spPr bwMode="auto">
          <a:xfrm>
            <a:off x="4158259" y="302866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8" name="Oval 22"/>
          <p:cNvSpPr>
            <a:spLocks noChangeArrowheads="1"/>
          </p:cNvSpPr>
          <p:nvPr/>
        </p:nvSpPr>
        <p:spPr bwMode="auto">
          <a:xfrm>
            <a:off x="4104681" y="2948896"/>
            <a:ext cx="5476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459" name="AutoShape 23"/>
          <p:cNvCxnSpPr>
            <a:cxnSpLocks noChangeShapeType="1"/>
            <a:stCxn id="2560017" idx="1"/>
            <a:endCxn id="2560012" idx="2"/>
          </p:cNvCxnSpPr>
          <p:nvPr/>
        </p:nvCxnSpPr>
        <p:spPr bwMode="auto">
          <a:xfrm rot="10800000">
            <a:off x="2654500" y="2279765"/>
            <a:ext cx="1619250" cy="744141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60450" name="AutoShape 25"/>
          <p:cNvCxnSpPr>
            <a:cxnSpLocks noChangeShapeType="1"/>
            <a:stCxn id="2560017" idx="3"/>
            <a:endCxn id="2560013" idx="2"/>
          </p:cNvCxnSpPr>
          <p:nvPr/>
        </p:nvCxnSpPr>
        <p:spPr bwMode="auto">
          <a:xfrm flipV="1">
            <a:off x="5190531" y="2279765"/>
            <a:ext cx="1622822" cy="74414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60451" name="Line 26"/>
          <p:cNvSpPr>
            <a:spLocks noChangeShapeType="1"/>
          </p:cNvSpPr>
          <p:nvPr/>
        </p:nvSpPr>
        <p:spPr bwMode="auto">
          <a:xfrm flipH="1" flipV="1">
            <a:off x="5200056" y="2942944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2" name="Line 27"/>
          <p:cNvSpPr>
            <a:spLocks noChangeShapeType="1"/>
          </p:cNvSpPr>
          <p:nvPr/>
        </p:nvSpPr>
        <p:spPr bwMode="auto">
          <a:xfrm flipH="1">
            <a:off x="5200056" y="3029860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3" name="Oval 28"/>
          <p:cNvSpPr>
            <a:spLocks noChangeArrowheads="1"/>
          </p:cNvSpPr>
          <p:nvPr/>
        </p:nvSpPr>
        <p:spPr bwMode="auto">
          <a:xfrm flipH="1">
            <a:off x="5307212" y="2950088"/>
            <a:ext cx="5476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4" name="Line 29"/>
          <p:cNvSpPr>
            <a:spLocks noChangeShapeType="1"/>
          </p:cNvSpPr>
          <p:nvPr/>
        </p:nvSpPr>
        <p:spPr bwMode="auto">
          <a:xfrm rot="16200000" flipV="1">
            <a:off x="6812162" y="2558372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49" name="Text Box 30"/>
          <p:cNvSpPr txBox="1">
            <a:spLocks noChangeArrowheads="1"/>
          </p:cNvSpPr>
          <p:nvPr/>
        </p:nvSpPr>
        <p:spPr bwMode="auto">
          <a:xfrm>
            <a:off x="4305300" y="3402807"/>
            <a:ext cx="913806" cy="50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</a:p>
          <a:p>
            <a:pPr fontAlgn="ctr" latinLnBrk="1"/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3111103" y="1629682"/>
            <a:ext cx="3243263" cy="547688"/>
            <a:chOff x="1893" y="1767"/>
            <a:chExt cx="2724" cy="460"/>
          </a:xfrm>
        </p:grpSpPr>
        <p:grpSp>
          <p:nvGrpSpPr>
            <p:cNvPr id="60436" name="Group 33"/>
            <p:cNvGrpSpPr>
              <a:grpSpLocks/>
            </p:cNvGrpSpPr>
            <p:nvPr/>
          </p:nvGrpSpPr>
          <p:grpSpPr bwMode="auto">
            <a:xfrm>
              <a:off x="1893" y="2082"/>
              <a:ext cx="2724" cy="145"/>
              <a:chOff x="1893" y="1928"/>
              <a:chExt cx="2724" cy="145"/>
            </a:xfrm>
          </p:grpSpPr>
          <p:sp>
            <p:nvSpPr>
              <p:cNvPr id="60439" name="Line 34"/>
              <p:cNvSpPr>
                <a:spLocks noChangeShapeType="1"/>
              </p:cNvSpPr>
              <p:nvPr/>
            </p:nvSpPr>
            <p:spPr bwMode="auto">
              <a:xfrm>
                <a:off x="1986" y="1933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0" name="Line 35"/>
              <p:cNvSpPr>
                <a:spLocks noChangeShapeType="1"/>
              </p:cNvSpPr>
              <p:nvPr/>
            </p:nvSpPr>
            <p:spPr bwMode="auto">
              <a:xfrm>
                <a:off x="1895" y="2007"/>
                <a:ext cx="27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1" name="Line 36"/>
              <p:cNvSpPr>
                <a:spLocks noChangeShapeType="1"/>
              </p:cNvSpPr>
              <p:nvPr/>
            </p:nvSpPr>
            <p:spPr bwMode="auto">
              <a:xfrm flipH="1" flipV="1">
                <a:off x="1893" y="1936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2" name="Line 37"/>
              <p:cNvSpPr>
                <a:spLocks noChangeShapeType="1"/>
              </p:cNvSpPr>
              <p:nvPr/>
            </p:nvSpPr>
            <p:spPr bwMode="auto">
              <a:xfrm flipH="1">
                <a:off x="1893" y="2009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3" name="Line 38"/>
              <p:cNvSpPr>
                <a:spLocks noChangeShapeType="1"/>
              </p:cNvSpPr>
              <p:nvPr/>
            </p:nvSpPr>
            <p:spPr bwMode="auto">
              <a:xfrm>
                <a:off x="4526" y="1937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4" name="Line 39"/>
              <p:cNvSpPr>
                <a:spLocks noChangeShapeType="1"/>
              </p:cNvSpPr>
              <p:nvPr/>
            </p:nvSpPr>
            <p:spPr bwMode="auto">
              <a:xfrm flipV="1">
                <a:off x="4526" y="1928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5" name="Line 40"/>
              <p:cNvSpPr>
                <a:spLocks noChangeShapeType="1"/>
              </p:cNvSpPr>
              <p:nvPr/>
            </p:nvSpPr>
            <p:spPr bwMode="auto">
              <a:xfrm>
                <a:off x="4526" y="2001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0437" name="Text Box 41"/>
            <p:cNvSpPr txBox="1">
              <a:spLocks noChangeArrowheads="1"/>
            </p:cNvSpPr>
            <p:nvPr/>
          </p:nvSpPr>
          <p:spPr bwMode="auto">
            <a:xfrm>
              <a:off x="2726" y="1767"/>
              <a:ext cx="1011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ctr" latinLnBrk="1"/>
              <a:r>
                <a:rPr lang="ko-KR" altLang="en-US" sz="1100" b="1" i="1" dirty="0">
                  <a:solidFill>
                    <a:srgbClr val="E54E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정규화대상</a:t>
              </a:r>
            </a:p>
          </p:txBody>
        </p:sp>
        <p:sp>
          <p:nvSpPr>
            <p:cNvPr id="60438" name="AutoShape 42"/>
            <p:cNvSpPr>
              <a:spLocks noChangeArrowheads="1"/>
            </p:cNvSpPr>
            <p:nvPr/>
          </p:nvSpPr>
          <p:spPr bwMode="auto">
            <a:xfrm>
              <a:off x="3188" y="1995"/>
              <a:ext cx="90" cy="136"/>
            </a:xfrm>
            <a:prstGeom prst="downArrow">
              <a:avLst>
                <a:gd name="adj1" fmla="val 50000"/>
                <a:gd name="adj2" fmla="val 37778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eaVert" wrap="none" anchor="ctr"/>
            <a:lstStyle/>
            <a:p>
              <a:endParaRPr lang="ko-KR" altLang="en-US" i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Arc 22">
            <a:extLst>
              <a:ext uri="{FF2B5EF4-FFF2-40B4-BE49-F238E27FC236}">
                <a16:creationId xmlns:a16="http://schemas.microsoft.com/office/drawing/2014/main" id="{D8D55BD6-FAF1-4A65-8790-EDB77F9CBCFF}"/>
              </a:ext>
            </a:extLst>
          </p:cNvPr>
          <p:cNvSpPr>
            <a:spLocks/>
          </p:cNvSpPr>
          <p:nvPr/>
        </p:nvSpPr>
        <p:spPr bwMode="auto">
          <a:xfrm rot="5400000">
            <a:off x="4620808" y="3953730"/>
            <a:ext cx="249610" cy="4571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주제영역</a:t>
            </a:r>
            <a:r>
              <a:rPr lang="en-US" altLang="ko-KR" dirty="0"/>
              <a:t>(Subject Area)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4111788100"/>
      </p:ext>
    </p:extLst>
  </p:cSld>
  <p:clrMapOvr>
    <a:masterClrMapping/>
  </p:clrMapOvr>
  <p:transition spd="slow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주제영역</a:t>
            </a:r>
            <a:r>
              <a:rPr lang="en-US" altLang="ko-KR" b="0" dirty="0"/>
              <a:t>(Subject Area)</a:t>
            </a:r>
            <a:r>
              <a:rPr lang="ko-KR" altLang="en-US" dirty="0"/>
              <a:t>의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BE938B-5FF6-4E8D-A64A-787681CD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63</a:t>
            </a:fld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엔티티를 도출하고 관리하는 단위 영역</a:t>
            </a:r>
            <a:endParaRPr lang="en-US" altLang="ko-KR" dirty="0"/>
          </a:p>
          <a:p>
            <a:pPr lvl="1"/>
            <a:r>
              <a:rPr lang="ko-KR" altLang="en-US" dirty="0"/>
              <a:t>일반적으로 데이터 중심으로 정의하나</a:t>
            </a:r>
            <a:r>
              <a:rPr lang="en-US" altLang="ko-KR" dirty="0"/>
              <a:t>, </a:t>
            </a:r>
            <a:r>
              <a:rPr lang="ko-KR" altLang="en-US" dirty="0"/>
              <a:t>경우에 따라서 업무 흐름 중심으로 정의되기도 함</a:t>
            </a:r>
            <a:endParaRPr lang="en-US" altLang="ko-KR" dirty="0"/>
          </a:p>
          <a:p>
            <a:pPr lvl="1"/>
            <a:r>
              <a:rPr lang="ko-KR" altLang="en-US" dirty="0"/>
              <a:t>계층이 있음</a:t>
            </a:r>
            <a:endParaRPr lang="en-US" altLang="ko-KR" dirty="0"/>
          </a:p>
          <a:p>
            <a:pPr lvl="1"/>
            <a:r>
              <a:rPr lang="ko-KR" altLang="en-US" dirty="0"/>
              <a:t>최하위 주제영역은 </a:t>
            </a:r>
            <a:r>
              <a:rPr lang="en-US" altLang="ko-KR" dirty="0"/>
              <a:t>ER Diagram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작도 단위 임 </a:t>
            </a:r>
          </a:p>
          <a:p>
            <a:r>
              <a:rPr lang="ko-KR" altLang="en-US" dirty="0"/>
              <a:t>주제영역의 명명규칙</a:t>
            </a:r>
            <a:endParaRPr lang="en-US" altLang="ko-KR" dirty="0"/>
          </a:p>
          <a:p>
            <a:pPr lvl="1"/>
            <a:r>
              <a:rPr lang="ko-KR" altLang="en-US" dirty="0"/>
              <a:t>현업에서 보편적으로 사용하는  업무용어를 사용</a:t>
            </a:r>
            <a:endParaRPr lang="en-US" altLang="ko-KR" dirty="0"/>
          </a:p>
          <a:p>
            <a:pPr lvl="1"/>
            <a:r>
              <a:rPr lang="ko-KR" altLang="en-US" dirty="0"/>
              <a:t>데이터의 그룹을 의미하는 이름을 부여</a:t>
            </a:r>
            <a:endParaRPr lang="en-US" altLang="ko-KR" dirty="0"/>
          </a:p>
          <a:p>
            <a:pPr lvl="1"/>
            <a:r>
              <a:rPr lang="ko-KR" altLang="en-US" dirty="0"/>
              <a:t>계층을 표현하기 위하여 </a:t>
            </a:r>
            <a:r>
              <a:rPr lang="en-US" altLang="ko-KR" dirty="0"/>
              <a:t>xxx_yyy </a:t>
            </a:r>
            <a:r>
              <a:rPr lang="ko-KR" altLang="en-US" dirty="0"/>
              <a:t>형식으로 사용하기도 함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표현방법 </a:t>
            </a:r>
            <a:r>
              <a:rPr lang="en-US" altLang="ko-KR" dirty="0"/>
              <a:t>(Notation)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1677055208"/>
      </p:ext>
    </p:extLst>
  </p:cSld>
  <p:clrMapOvr>
    <a:masterClrMapping/>
  </p:clrMapOvr>
  <p:transition spd="slow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모델의 표현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210223-0692-4297-9FD7-9423B226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65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DADD2-7F4F-4838-BA0E-6A11E720EF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모델의 표기법</a:t>
            </a:r>
            <a:endParaRPr lang="en-US" altLang="ko-KR" dirty="0"/>
          </a:p>
          <a:p>
            <a:pPr lvl="1"/>
            <a:r>
              <a:rPr lang="en-US" altLang="ko-KR" dirty="0"/>
              <a:t>ER </a:t>
            </a:r>
            <a:r>
              <a:rPr lang="ko-KR" altLang="en-US" dirty="0"/>
              <a:t>모델의 표기법은 다양하고</a:t>
            </a:r>
            <a:r>
              <a:rPr lang="en-US" altLang="ko-KR" dirty="0"/>
              <a:t>, </a:t>
            </a:r>
            <a:r>
              <a:rPr lang="ko-KR" altLang="en-US" dirty="0"/>
              <a:t>모델링 도구 업체별로 다름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269960" y="1230874"/>
            <a:ext cx="6424613" cy="31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70297" lvl="1" indent="-203597">
              <a:lnSpc>
                <a:spcPct val="110000"/>
              </a:lnSpc>
              <a:spcBef>
                <a:spcPct val="30000"/>
              </a:spcBef>
              <a:buClr>
                <a:schemeClr val="accent5">
                  <a:lumMod val="25000"/>
                </a:schemeClr>
              </a:buClr>
              <a:buFont typeface="Wingdings" pitchFamily="2" charset="2"/>
              <a:buChar char="l"/>
              <a:defRPr/>
            </a:pP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304" y="1473678"/>
            <a:ext cx="2485460" cy="271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755215" y="4277295"/>
            <a:ext cx="13436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Peter Chen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표기법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4430" y="1567390"/>
            <a:ext cx="2510351" cy="253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449" y="1567391"/>
            <a:ext cx="2530247" cy="253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>
            <a:cxnSpLocks/>
          </p:cNvCxnSpPr>
          <p:nvPr/>
        </p:nvCxnSpPr>
        <p:spPr bwMode="auto">
          <a:xfrm>
            <a:off x="2982097" y="1735246"/>
            <a:ext cx="0" cy="2194536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/>
          <p:cNvCxnSpPr>
            <a:cxnSpLocks/>
          </p:cNvCxnSpPr>
          <p:nvPr/>
        </p:nvCxnSpPr>
        <p:spPr bwMode="auto">
          <a:xfrm>
            <a:off x="6117115" y="1735246"/>
            <a:ext cx="0" cy="2194536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3445777" y="4277295"/>
            <a:ext cx="22076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Engineering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21952" y="4277295"/>
            <a:ext cx="13452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Barker Ellis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2EDBE-78CC-46A9-9B63-2132452D39A1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89AF7F-5E53-465F-8682-0572D4D98482}"/>
              </a:ext>
            </a:extLst>
          </p:cNvPr>
          <p:cNvGrpSpPr/>
          <p:nvPr/>
        </p:nvGrpSpPr>
        <p:grpSpPr>
          <a:xfrm>
            <a:off x="2085219" y="867896"/>
            <a:ext cx="6122059" cy="3596707"/>
            <a:chOff x="2085219" y="867896"/>
            <a:chExt cx="6122059" cy="3596707"/>
          </a:xfrm>
        </p:grpSpPr>
        <p:pic>
          <p:nvPicPr>
            <p:cNvPr id="18" name="Picture 1">
              <a:extLst>
                <a:ext uri="{FF2B5EF4-FFF2-40B4-BE49-F238E27FC236}">
                  <a16:creationId xmlns:a16="http://schemas.microsoft.com/office/drawing/2014/main" id="{3A8BBFBB-7D16-49C3-BA45-2CE3096B5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2085219" y="867896"/>
              <a:ext cx="5024811" cy="3596707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09E6C9C-789F-4B7E-96C7-680941FE5104}"/>
                </a:ext>
              </a:extLst>
            </p:cNvPr>
            <p:cNvSpPr/>
            <p:nvPr/>
          </p:nvSpPr>
          <p:spPr>
            <a:xfrm>
              <a:off x="6012782" y="910886"/>
              <a:ext cx="2194496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Peter Chen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표기법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6D67F8-5688-4614-BF05-13DF8ACDCDB1}"/>
              </a:ext>
            </a:extLst>
          </p:cNvPr>
          <p:cNvGrpSpPr/>
          <p:nvPr/>
        </p:nvGrpSpPr>
        <p:grpSpPr>
          <a:xfrm>
            <a:off x="1239400" y="908797"/>
            <a:ext cx="7386346" cy="3526430"/>
            <a:chOff x="1239400" y="908797"/>
            <a:chExt cx="7386346" cy="352643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469C0993-F639-458D-B357-7919B82EC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1239400" y="908797"/>
              <a:ext cx="6698487" cy="3526430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C3E2E2-9DFA-47D1-A519-1DC0E583E0C1}"/>
                </a:ext>
              </a:extLst>
            </p:cNvPr>
            <p:cNvSpPr/>
            <p:nvPr/>
          </p:nvSpPr>
          <p:spPr>
            <a:xfrm>
              <a:off x="6431250" y="996831"/>
              <a:ext cx="2194496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Information Engineering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표기법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B3CA6B-5CD6-4633-A7CA-BFEA29F97341}"/>
              </a:ext>
            </a:extLst>
          </p:cNvPr>
          <p:cNvGrpSpPr/>
          <p:nvPr/>
        </p:nvGrpSpPr>
        <p:grpSpPr>
          <a:xfrm>
            <a:off x="1660022" y="766785"/>
            <a:ext cx="7016432" cy="3798927"/>
            <a:chOff x="1660022" y="766785"/>
            <a:chExt cx="7016432" cy="3798927"/>
          </a:xfrm>
        </p:grpSpPr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2078596B-881F-48DD-92BB-85C475EDC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60022" y="766785"/>
              <a:ext cx="5875204" cy="3798927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83136DB-95D7-40E3-89EE-2D40B18E2A1B}"/>
                </a:ext>
              </a:extLst>
            </p:cNvPr>
            <p:cNvSpPr/>
            <p:nvPr/>
          </p:nvSpPr>
          <p:spPr>
            <a:xfrm>
              <a:off x="7293400" y="88655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Barker Ellis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표기법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10A9EF1-F9D4-4E8A-9254-C344175A1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모델의 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0A9C4-E6C4-4DE4-9BE8-72EAF0D9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66</a:t>
            </a:fld>
            <a:endParaRPr lang="ko-KR" alt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5EAF1EF-2472-4295-82CF-833B8D00E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52"/>
          <a:stretch/>
        </p:blipFill>
        <p:spPr bwMode="auto">
          <a:xfrm>
            <a:off x="214282" y="994556"/>
            <a:ext cx="4191504" cy="99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A408B-FAA7-436D-9826-BA0917C24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2" b="67940"/>
          <a:stretch/>
        </p:blipFill>
        <p:spPr bwMode="auto">
          <a:xfrm>
            <a:off x="214282" y="2177004"/>
            <a:ext cx="4191503" cy="10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908B892-4E69-468E-88DD-70F68109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b="50821"/>
          <a:stretch/>
        </p:blipFill>
        <p:spPr bwMode="auto">
          <a:xfrm>
            <a:off x="214282" y="3375367"/>
            <a:ext cx="4191507" cy="10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421B7AD-FF82-43D6-9FFB-D150267A6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63" b="33868"/>
          <a:stretch/>
        </p:blipFill>
        <p:spPr bwMode="auto">
          <a:xfrm>
            <a:off x="4738209" y="994556"/>
            <a:ext cx="4191507" cy="10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D5EDBB9-F89D-4798-8A9B-B28EE1D5C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0" b="16902"/>
          <a:stretch/>
        </p:blipFill>
        <p:spPr bwMode="auto">
          <a:xfrm>
            <a:off x="4738209" y="2182871"/>
            <a:ext cx="4191503" cy="10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FD1B8CC-919C-4F7E-A042-E06CC05B0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7" b="-44"/>
          <a:stretch/>
        </p:blipFill>
        <p:spPr bwMode="auto">
          <a:xfrm>
            <a:off x="4738209" y="3375367"/>
            <a:ext cx="4191509" cy="10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5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966289"/>
      </p:ext>
    </p:extLst>
  </p:cSld>
  <p:clrMapOvr>
    <a:masterClrMapping/>
  </p:clrMapOvr>
  <p:transition spd="slow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데이터모델 작성 실습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192232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1.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구성요소 작성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 실습 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69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089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8A3281-F61A-466E-A7DA-19560137D8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11" y="2438400"/>
            <a:ext cx="3286300" cy="208132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C19CC48-6316-7B40-AEB1-FD05F90F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데이터모델링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479F7-78DC-7B4B-BBEE-6AE9ECCC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BF3D36-C754-0740-BD97-8422BE570E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소프트웨어 본질의 하나인 데이터</a:t>
            </a:r>
            <a:endParaRPr lang="en-US" altLang="ko-KR" dirty="0"/>
          </a:p>
          <a:p>
            <a:pPr lvl="1"/>
            <a:r>
              <a:rPr lang="ko-KR" altLang="en-US" dirty="0"/>
              <a:t>데이터가 얼마나 잘 만들어 졌는가가</a:t>
            </a:r>
            <a:r>
              <a:rPr lang="en-US" altLang="ko-KR" dirty="0"/>
              <a:t>,</a:t>
            </a:r>
            <a:r>
              <a:rPr lang="ko-KR" altLang="en-US" dirty="0"/>
              <a:t> 소프트웨어의</a:t>
            </a:r>
            <a:r>
              <a:rPr lang="af-ZA" altLang="ko-KR" dirty="0"/>
              <a:t> </a:t>
            </a:r>
            <a:r>
              <a:rPr lang="ko-KR" altLang="en-US" dirty="0"/>
              <a:t>품질에 많은 영향을 미친다</a:t>
            </a:r>
            <a:r>
              <a:rPr lang="en-US" altLang="ko-KR" dirty="0"/>
              <a:t>. </a:t>
            </a:r>
          </a:p>
          <a:p>
            <a:endParaRPr lang="en-US" altLang="ko-KR" dirty="0"/>
          </a:p>
          <a:p>
            <a:r>
              <a:rPr lang="ko-KR" altLang="en-US" dirty="0"/>
              <a:t>더 나은 소프트웨어를 개발하고 싶다면</a:t>
            </a:r>
            <a:r>
              <a:rPr lang="en-US" altLang="ko-KR" dirty="0"/>
              <a:t>, </a:t>
            </a:r>
            <a:r>
              <a:rPr lang="ko-KR" altLang="en-US" dirty="0"/>
              <a:t>데이터모델링을 시작하라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26167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D8912A-4AB7-432F-A9E0-A186355E8593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(2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B8C35FF6-E591-4636-9D20-C3A8EC785CB3}"/>
              </a:ext>
            </a:extLst>
          </p:cNvPr>
          <p:cNvSpPr txBox="1">
            <a:spLocks/>
          </p:cNvSpPr>
          <p:nvPr/>
        </p:nvSpPr>
        <p:spPr>
          <a:xfrm>
            <a:off x="2961112" y="2571750"/>
            <a:ext cx="3995948" cy="1226554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작업절차 및 기본기법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5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en-US" altLang="ko-KR" sz="2000" dirty="0">
                <a:latin typeface="+mn-ea"/>
                <a:ea typeface="+mn-ea"/>
              </a:rPr>
              <a:t>2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(4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661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작업절차 및 기본기법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2021707" cy="27699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</a:t>
            </a:r>
            <a:r>
              <a:rPr kumimoji="0"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작업절차</a:t>
            </a: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2.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데이터의 개념</a:t>
            </a:r>
            <a:endParaRPr kumimoji="0" lang="en-US" altLang="ko-KR" sz="1200" b="1" i="0" u="none" strike="noStrike" kern="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3.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또 다시 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Entity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4.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속성분석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5.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정규화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6.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메타데이터의 관리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7.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모델링 프로세스 실무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8.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데이터의 품질관리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9.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데이터모델링 도구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10.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인증제도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8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작업절차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Chapter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26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F25068-7C92-4C3E-8368-02BB888D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물리모델의 차이 이해하기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FCA76-B55A-4ECD-8FC4-E714310E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A7DB7-DB5C-47FC-B9D4-EA5F0D128DAE}"/>
              </a:ext>
            </a:extLst>
          </p:cNvPr>
          <p:cNvSpPr txBox="1"/>
          <p:nvPr/>
        </p:nvSpPr>
        <p:spPr>
          <a:xfrm>
            <a:off x="647702" y="1000145"/>
            <a:ext cx="8517079" cy="115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68000" rIns="720000" anchor="ctr">
            <a:noAutofit/>
          </a:bodyPr>
          <a:lstStyle/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고객사 모델은</a:t>
            </a:r>
            <a:r>
              <a:rPr kumimoji="0" lang="en-US" altLang="ko-KR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똑같이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 생겼던데요</a:t>
            </a:r>
            <a:r>
              <a:rPr kumimoji="0" lang="en-US" altLang="ko-KR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66079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0CAAD95-12C9-48F1-BCB4-4D41526EF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43" y="672020"/>
            <a:ext cx="4091308" cy="3989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CE49D72-8CDF-47FA-A23F-2C253CCA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물리모델의 차이 이해하기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37E4E2-0435-4E4C-A346-5FFF4FC8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04278C-FCA9-46A0-89A2-C0E0654C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82" y="672020"/>
            <a:ext cx="3847462" cy="3977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오른쪽 화살표 10">
            <a:extLst>
              <a:ext uri="{FF2B5EF4-FFF2-40B4-BE49-F238E27FC236}">
                <a16:creationId xmlns:a16="http://schemas.microsoft.com/office/drawing/2014/main" id="{28B93130-405C-4869-B042-B6ED49E8D70D}"/>
              </a:ext>
            </a:extLst>
          </p:cNvPr>
          <p:cNvSpPr/>
          <p:nvPr/>
        </p:nvSpPr>
        <p:spPr bwMode="auto">
          <a:xfrm>
            <a:off x="4348998" y="1783080"/>
            <a:ext cx="373390" cy="1638300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C6ACD9-3B49-495A-BCE2-6D1408CE2A6A}"/>
              </a:ext>
            </a:extLst>
          </p:cNvPr>
          <p:cNvSpPr/>
          <p:nvPr/>
        </p:nvSpPr>
        <p:spPr bwMode="gray">
          <a:xfrm>
            <a:off x="454580" y="1943100"/>
            <a:ext cx="739140" cy="2057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B537FA-D13C-4EEB-9AD0-7001F9221D2B}"/>
              </a:ext>
            </a:extLst>
          </p:cNvPr>
          <p:cNvSpPr/>
          <p:nvPr/>
        </p:nvSpPr>
        <p:spPr bwMode="gray">
          <a:xfrm>
            <a:off x="454580" y="3741420"/>
            <a:ext cx="739140" cy="2057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DB9C19-ACE1-4336-9F72-62A9A4EC4753}"/>
              </a:ext>
            </a:extLst>
          </p:cNvPr>
          <p:cNvSpPr/>
          <p:nvPr/>
        </p:nvSpPr>
        <p:spPr bwMode="gray">
          <a:xfrm>
            <a:off x="5043488" y="3556634"/>
            <a:ext cx="3295650" cy="144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B8E53-A9E2-43EA-BAA5-FE8784ECEEBD}"/>
              </a:ext>
            </a:extLst>
          </p:cNvPr>
          <p:cNvSpPr/>
          <p:nvPr/>
        </p:nvSpPr>
        <p:spPr bwMode="gray">
          <a:xfrm>
            <a:off x="5043488" y="3696651"/>
            <a:ext cx="3295650" cy="144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C3C0AB-F26D-48AA-8B10-D53542C423F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 bwMode="auto">
          <a:xfrm>
            <a:off x="1193720" y="2045970"/>
            <a:ext cx="3849768" cy="1583054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CB08EA-7A02-47EC-968D-3ED5EC6A8C50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 bwMode="auto">
          <a:xfrm flipV="1">
            <a:off x="1193720" y="3769041"/>
            <a:ext cx="3849768" cy="75249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3185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206FC1-4125-421D-83FC-76CF2D91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물리모델의 차이 이해하기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1DB834-313A-450B-97C3-CCB7E539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58666-4EC1-4184-8DD1-27C87030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59"/>
          <a:stretch/>
        </p:blipFill>
        <p:spPr>
          <a:xfrm>
            <a:off x="939669" y="716280"/>
            <a:ext cx="7193223" cy="3947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EC94EE-3F48-4B9D-B055-6EC44A19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34" b="15874"/>
          <a:stretch/>
        </p:blipFill>
        <p:spPr>
          <a:xfrm>
            <a:off x="939669" y="716281"/>
            <a:ext cx="7193223" cy="3947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85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F25068-7C92-4C3E-8368-02BB888D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논리모델 → 물리모델로의 전환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FCA76-B55A-4ECD-8FC4-E714310E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A7DB7-DB5C-47FC-B9D4-EA5F0D128DAE}"/>
              </a:ext>
            </a:extLst>
          </p:cNvPr>
          <p:cNvSpPr txBox="1"/>
          <p:nvPr/>
        </p:nvSpPr>
        <p:spPr>
          <a:xfrm>
            <a:off x="647702" y="1000145"/>
            <a:ext cx="8517079" cy="115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68000" rIns="720000" anchor="ctr">
            <a:noAutofit/>
          </a:bodyPr>
          <a:lstStyle/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고객사 모델은</a:t>
            </a:r>
            <a:r>
              <a:rPr kumimoji="0" lang="en-US" altLang="ko-KR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똑같이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 생겼던데요</a:t>
            </a:r>
            <a:r>
              <a:rPr kumimoji="0" lang="en-US" altLang="ko-KR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??</a:t>
            </a: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088DC4FC-ED33-4646-8F28-236085ED3718}"/>
              </a:ext>
            </a:extLst>
          </p:cNvPr>
          <p:cNvSpPr txBox="1">
            <a:spLocks/>
          </p:cNvSpPr>
          <p:nvPr/>
        </p:nvSpPr>
        <p:spPr>
          <a:xfrm>
            <a:off x="3630679" y="2869268"/>
            <a:ext cx="2554225" cy="1666546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vl="1" latinLnBrk="0"/>
            <a:r>
              <a:rPr kumimoji="0" lang="ko-KR" altLang="en-US" kern="0" dirty="0"/>
              <a:t>데이터 저장 방법 확정</a:t>
            </a:r>
          </a:p>
          <a:p>
            <a:pPr lvl="1" latinLnBrk="0"/>
            <a:r>
              <a:rPr kumimoji="0" lang="ko-KR" altLang="en-US" kern="0" dirty="0"/>
              <a:t>인덱스 설계</a:t>
            </a:r>
          </a:p>
          <a:p>
            <a:pPr lvl="1" latinLnBrk="0"/>
            <a:r>
              <a:rPr kumimoji="0" lang="ko-KR" altLang="en-US" kern="0" dirty="0"/>
              <a:t>뷰 설계</a:t>
            </a:r>
          </a:p>
          <a:p>
            <a:pPr lvl="1" latinLnBrk="0"/>
            <a:r>
              <a:rPr kumimoji="0" lang="ko-KR" altLang="en-US" kern="0" dirty="0"/>
              <a:t>시스템 속성 추가</a:t>
            </a:r>
            <a:endParaRPr kumimoji="0" lang="en-US" altLang="ko-KR" kern="0" dirty="0"/>
          </a:p>
          <a:p>
            <a:pPr lvl="1" latinLnBrk="0"/>
            <a:r>
              <a:rPr kumimoji="0" lang="en-US" altLang="ko-KR" kern="0" dirty="0"/>
              <a:t>…</a:t>
            </a:r>
            <a:endParaRPr kumimoji="0" lang="ko-KR" altLang="en-US" kern="0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B7D5F50-2CB1-41FA-BEAB-15CEC636A1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2499049"/>
            <a:ext cx="8643998" cy="2162264"/>
          </a:xfrm>
        </p:spPr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성능을 고려하여＇</a:t>
            </a:r>
            <a:endParaRPr lang="en-US" altLang="ko-KR" dirty="0"/>
          </a:p>
          <a:p>
            <a:pPr lvl="1"/>
            <a:r>
              <a:rPr lang="ko-KR" altLang="en-US" dirty="0"/>
              <a:t>서브타입 모델의 변환</a:t>
            </a:r>
            <a:endParaRPr lang="en-US" altLang="ko-KR" dirty="0"/>
          </a:p>
          <a:p>
            <a:pPr lvl="1"/>
            <a:r>
              <a:rPr lang="ko-KR" altLang="en-US" dirty="0"/>
              <a:t>엔티티 합체와 분해</a:t>
            </a:r>
            <a:endParaRPr lang="en-US" altLang="ko-KR" dirty="0"/>
          </a:p>
          <a:p>
            <a:pPr lvl="1"/>
            <a:r>
              <a:rPr lang="ko-KR" altLang="en-US" dirty="0"/>
              <a:t>비정규화 </a:t>
            </a:r>
            <a:r>
              <a:rPr lang="en-US" altLang="ko-KR" dirty="0"/>
              <a:t>(</a:t>
            </a:r>
            <a:r>
              <a:rPr lang="ko-KR" altLang="en-US" dirty="0"/>
              <a:t>역정규화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PK(Primary Key) </a:t>
            </a:r>
            <a:r>
              <a:rPr lang="ko-KR" altLang="en-US" dirty="0"/>
              <a:t>확정</a:t>
            </a:r>
            <a:endParaRPr lang="en-US" altLang="ko-KR" dirty="0"/>
          </a:p>
          <a:p>
            <a:pPr lvl="1"/>
            <a:r>
              <a:rPr lang="ko-KR" altLang="en-US" dirty="0"/>
              <a:t>테이블 파티션 확정</a:t>
            </a:r>
          </a:p>
        </p:txBody>
      </p:sp>
    </p:spTree>
    <p:extLst>
      <p:ext uri="{BB962C8B-B14F-4D97-AF65-F5344CB8AC3E}">
        <p14:creationId xmlns:p14="http://schemas.microsoft.com/office/powerpoint/2010/main" val="72026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Chapter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396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CC7D7B-94E9-4137-994F-8AEB26E66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071790"/>
            <a:ext cx="3356849" cy="223230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5FA39BA4-3FFA-8746-9555-D5E2C512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업무를</a:t>
            </a:r>
            <a:r>
              <a:rPr lang="en-US" altLang="ko-KR" dirty="0"/>
              <a:t> </a:t>
            </a:r>
            <a:r>
              <a:rPr lang="ko-KR" altLang="en-US" dirty="0"/>
              <a:t>이해한다는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E13DCB-A4CD-3949-AEA5-F092F2F4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78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283D30-08B0-DC4A-9CE7-8AF5CD2729B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어느</a:t>
            </a:r>
            <a:r>
              <a:rPr lang="en-US" altLang="ko-KR" dirty="0"/>
              <a:t> </a:t>
            </a:r>
            <a:r>
              <a:rPr lang="ko-KR" altLang="en-US" dirty="0"/>
              <a:t>회사의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업무</a:t>
            </a:r>
            <a:endParaRPr lang="en-US" altLang="ko-KR" dirty="0"/>
          </a:p>
          <a:p>
            <a:pPr lvl="1">
              <a:spcAft>
                <a:spcPts val="1000"/>
              </a:spcAft>
            </a:pPr>
            <a:r>
              <a:rPr lang="ko-KR" altLang="en-US" dirty="0"/>
              <a:t>개발팀으로부터</a:t>
            </a:r>
            <a:r>
              <a:rPr lang="en-US" altLang="ko-KR" dirty="0"/>
              <a:t> </a:t>
            </a:r>
            <a:r>
              <a:rPr lang="ko-KR" altLang="en-US" dirty="0"/>
              <a:t>노트북</a:t>
            </a:r>
            <a:r>
              <a:rPr lang="en-US" altLang="ko-KR" dirty="0"/>
              <a:t> </a:t>
            </a:r>
            <a:r>
              <a:rPr lang="ko-KR" altLang="en-US" dirty="0"/>
              <a:t>구매를</a:t>
            </a:r>
            <a:r>
              <a:rPr lang="en-US" altLang="ko-KR" dirty="0"/>
              <a:t> </a:t>
            </a:r>
            <a:r>
              <a:rPr lang="ko-KR" altLang="en-US" dirty="0"/>
              <a:t>의뢰 받는다</a:t>
            </a:r>
            <a:r>
              <a:rPr lang="en-US" altLang="ko-KR" dirty="0"/>
              <a:t>.</a:t>
            </a:r>
          </a:p>
          <a:p>
            <a:pPr lvl="1">
              <a:spcAft>
                <a:spcPts val="1000"/>
              </a:spcAft>
            </a:pPr>
            <a:r>
              <a:rPr lang="ko-KR" altLang="en-US" dirty="0"/>
              <a:t>구매팀의</a:t>
            </a:r>
            <a:r>
              <a:rPr lang="en-US" altLang="ko-KR" dirty="0"/>
              <a:t> </a:t>
            </a:r>
            <a:r>
              <a:rPr lang="ko-KR" altLang="en-US" dirty="0"/>
              <a:t>담당자가</a:t>
            </a:r>
            <a:r>
              <a:rPr lang="en-US" altLang="ko-KR" dirty="0"/>
              <a:t> </a:t>
            </a:r>
            <a:r>
              <a:rPr lang="ko-KR" altLang="en-US" dirty="0"/>
              <a:t>여러 브랜드별 노트북의</a:t>
            </a:r>
            <a:r>
              <a:rPr lang="en-US" altLang="ko-KR" dirty="0"/>
              <a:t> </a:t>
            </a:r>
            <a:r>
              <a:rPr lang="ko-KR" altLang="en-US" dirty="0"/>
              <a:t>사양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 </a:t>
            </a:r>
            <a:r>
              <a:rPr lang="ko-KR" altLang="en-US" dirty="0"/>
              <a:t>등에</a:t>
            </a:r>
            <a:r>
              <a:rPr lang="en-US" altLang="ko-KR" dirty="0"/>
              <a:t> </a:t>
            </a:r>
            <a:r>
              <a:rPr lang="ko-KR" altLang="en-US" dirty="0"/>
              <a:t>대한</a:t>
            </a:r>
            <a:r>
              <a:rPr lang="en-US" altLang="ko-KR" dirty="0"/>
              <a:t> </a:t>
            </a:r>
            <a:r>
              <a:rPr lang="ko-KR" altLang="en-US" dirty="0"/>
              <a:t>시장조사를</a:t>
            </a:r>
            <a:r>
              <a:rPr lang="en-US" altLang="ko-KR" dirty="0"/>
              <a:t> </a:t>
            </a:r>
            <a:r>
              <a:rPr lang="ko-KR" altLang="en-US" dirty="0"/>
              <a:t>수행한다</a:t>
            </a:r>
            <a:r>
              <a:rPr lang="en-US" altLang="ko-KR" dirty="0"/>
              <a:t>.</a:t>
            </a:r>
          </a:p>
          <a:p>
            <a:pPr lvl="1">
              <a:spcAft>
                <a:spcPts val="0"/>
              </a:spcAft>
            </a:pPr>
            <a:r>
              <a:rPr lang="ko-KR" altLang="en-US" dirty="0"/>
              <a:t>후보</a:t>
            </a:r>
            <a:r>
              <a:rPr lang="en-US" altLang="ko-KR" dirty="0"/>
              <a:t> </a:t>
            </a:r>
            <a:r>
              <a:rPr lang="ko-KR" altLang="en-US" dirty="0"/>
              <a:t>회사들 과의</a:t>
            </a:r>
            <a:r>
              <a:rPr lang="en-US" altLang="ko-KR" dirty="0"/>
              <a:t> </a:t>
            </a:r>
            <a:r>
              <a:rPr lang="ko-KR" altLang="en-US" dirty="0"/>
              <a:t>협상이나</a:t>
            </a:r>
            <a:r>
              <a:rPr lang="en-US" altLang="ko-KR" dirty="0"/>
              <a:t> </a:t>
            </a:r>
            <a:r>
              <a:rPr lang="ko-KR" altLang="en-US" dirty="0"/>
              <a:t>입찰을</a:t>
            </a:r>
            <a:r>
              <a:rPr lang="en-US" altLang="ko-KR" dirty="0"/>
              <a:t> </a:t>
            </a:r>
            <a:r>
              <a:rPr lang="ko-KR" altLang="en-US" dirty="0"/>
              <a:t>통해 최종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가격을</a:t>
            </a:r>
            <a:endParaRPr lang="en-US" altLang="ko-KR" dirty="0"/>
          </a:p>
          <a:p>
            <a:pPr marL="346075" lvl="1" indent="0">
              <a:spcAft>
                <a:spcPts val="1000"/>
              </a:spcAft>
              <a:buNone/>
            </a:pPr>
            <a:r>
              <a:rPr lang="en-US" altLang="ko-KR" dirty="0"/>
              <a:t>   </a:t>
            </a:r>
            <a:r>
              <a:rPr lang="ko-KR" altLang="en-US" dirty="0"/>
              <a:t>결정하거나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 </a:t>
            </a:r>
            <a:r>
              <a:rPr lang="ko-KR" altLang="en-US" dirty="0"/>
              <a:t>간</a:t>
            </a:r>
            <a:r>
              <a:rPr lang="en-US" altLang="ko-KR" dirty="0"/>
              <a:t> B2B</a:t>
            </a:r>
            <a:r>
              <a:rPr lang="ko-KR" altLang="en-US" dirty="0"/>
              <a:t>웹사이트에서</a:t>
            </a:r>
            <a:r>
              <a:rPr lang="en-US" altLang="ko-KR" dirty="0"/>
              <a:t> </a:t>
            </a:r>
            <a:r>
              <a:rPr lang="ko-KR" altLang="en-US" dirty="0"/>
              <a:t>직접</a:t>
            </a:r>
            <a:r>
              <a:rPr lang="en-US" altLang="ko-KR" dirty="0"/>
              <a:t> </a:t>
            </a:r>
            <a:r>
              <a:rPr lang="ko-KR" altLang="en-US" dirty="0"/>
              <a:t>주문하기도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spcAft>
                <a:spcPts val="0"/>
              </a:spcAft>
            </a:pPr>
            <a:r>
              <a:rPr lang="ko-KR" altLang="en-US" dirty="0"/>
              <a:t>선정된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건을</a:t>
            </a:r>
            <a:r>
              <a:rPr lang="en-US" altLang="ko-KR" dirty="0"/>
              <a:t> </a:t>
            </a:r>
            <a:r>
              <a:rPr lang="ko-KR" altLang="en-US" dirty="0"/>
              <a:t>품의한다</a:t>
            </a:r>
            <a:r>
              <a:rPr lang="en-US" altLang="ko-KR" dirty="0"/>
              <a:t>.</a:t>
            </a:r>
          </a:p>
          <a:p>
            <a:pPr marL="346075" lvl="1" indent="0">
              <a:spcAft>
                <a:spcPts val="1000"/>
              </a:spcAft>
              <a:buNone/>
            </a:pPr>
            <a:r>
              <a:rPr lang="en-US" altLang="ko-KR" dirty="0"/>
              <a:t>    </a:t>
            </a:r>
            <a:r>
              <a:rPr lang="ko-KR" altLang="en-US" dirty="0"/>
              <a:t>구매를</a:t>
            </a:r>
            <a:r>
              <a:rPr lang="en-US" altLang="ko-KR" dirty="0"/>
              <a:t> </a:t>
            </a:r>
            <a:r>
              <a:rPr lang="ko-KR" altLang="en-US" dirty="0"/>
              <a:t>요청한</a:t>
            </a:r>
            <a:r>
              <a:rPr lang="en-US" altLang="ko-KR" dirty="0"/>
              <a:t> </a:t>
            </a:r>
            <a:r>
              <a:rPr lang="ko-KR" altLang="en-US" dirty="0"/>
              <a:t>개발팀에도</a:t>
            </a:r>
            <a:r>
              <a:rPr lang="en-US" altLang="ko-KR" dirty="0"/>
              <a:t> </a:t>
            </a:r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통보한다</a:t>
            </a:r>
            <a:r>
              <a:rPr lang="en-US" altLang="ko-KR" dirty="0"/>
              <a:t>.</a:t>
            </a:r>
          </a:p>
          <a:p>
            <a:pPr lvl="1">
              <a:spcAft>
                <a:spcPts val="1000"/>
              </a:spcAft>
            </a:pPr>
            <a:r>
              <a:rPr lang="ko-KR" altLang="en-US" dirty="0"/>
              <a:t>품의</a:t>
            </a:r>
            <a:r>
              <a:rPr lang="en-US" altLang="ko-KR" dirty="0"/>
              <a:t> </a:t>
            </a:r>
            <a:r>
              <a:rPr lang="ko-KR" altLang="en-US" dirty="0"/>
              <a:t>완결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 </a:t>
            </a:r>
            <a:r>
              <a:rPr lang="ko-KR" altLang="en-US" dirty="0"/>
              <a:t>업체와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계약을</a:t>
            </a:r>
            <a:r>
              <a:rPr lang="en-US" altLang="ko-KR" dirty="0"/>
              <a:t> </a:t>
            </a:r>
            <a:r>
              <a:rPr lang="ko-KR" altLang="en-US" dirty="0"/>
              <a:t>맺고</a:t>
            </a:r>
            <a:r>
              <a:rPr lang="en-US" altLang="ko-KR" dirty="0"/>
              <a:t> </a:t>
            </a:r>
            <a:r>
              <a:rPr lang="ko-KR" altLang="en-US" dirty="0"/>
              <a:t>계약금을</a:t>
            </a:r>
            <a:r>
              <a:rPr lang="en-US" altLang="ko-KR" dirty="0"/>
              <a:t> </a:t>
            </a:r>
            <a:r>
              <a:rPr lang="ko-KR" altLang="en-US" dirty="0"/>
              <a:t>지급한다</a:t>
            </a:r>
            <a:r>
              <a:rPr lang="en-US" altLang="ko-KR" dirty="0"/>
              <a:t>.</a:t>
            </a:r>
          </a:p>
          <a:p>
            <a:pPr lvl="1">
              <a:spcAft>
                <a:spcPts val="1000"/>
              </a:spcAft>
            </a:pPr>
            <a:r>
              <a:rPr lang="ko-KR" altLang="en-US" dirty="0"/>
              <a:t>노트북을</a:t>
            </a:r>
            <a:r>
              <a:rPr lang="en-US" altLang="ko-KR" dirty="0"/>
              <a:t> </a:t>
            </a:r>
            <a:r>
              <a:rPr lang="ko-KR" altLang="en-US" dirty="0"/>
              <a:t>납품 받으면</a:t>
            </a:r>
            <a:r>
              <a:rPr lang="en-US" altLang="ko-KR" dirty="0"/>
              <a:t> </a:t>
            </a:r>
            <a:r>
              <a:rPr lang="ko-KR" altLang="en-US" dirty="0"/>
              <a:t>잔금을</a:t>
            </a:r>
            <a:r>
              <a:rPr lang="en-US" altLang="ko-KR" dirty="0"/>
              <a:t> </a:t>
            </a:r>
            <a:r>
              <a:rPr lang="ko-KR" altLang="en-US" dirty="0"/>
              <a:t>지급하고</a:t>
            </a:r>
            <a:r>
              <a:rPr lang="en-US" altLang="ko-KR" dirty="0"/>
              <a:t> </a:t>
            </a:r>
            <a:r>
              <a:rPr lang="ko-KR" altLang="en-US" dirty="0"/>
              <a:t>구매를</a:t>
            </a:r>
            <a:r>
              <a:rPr lang="en-US" altLang="ko-KR" dirty="0"/>
              <a:t> </a:t>
            </a:r>
            <a:r>
              <a:rPr lang="ko-KR" altLang="en-US" dirty="0"/>
              <a:t>개발팀에</a:t>
            </a:r>
            <a:r>
              <a:rPr lang="en-US" altLang="ko-KR" dirty="0"/>
              <a:t> </a:t>
            </a:r>
            <a:r>
              <a:rPr lang="ko-KR" altLang="en-US" dirty="0"/>
              <a:t>노트북을</a:t>
            </a:r>
            <a:r>
              <a:rPr lang="en-US" altLang="ko-KR" dirty="0"/>
              <a:t>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374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1738CBB-DEC9-9F49-A15D-BD8239E3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업무데이터를</a:t>
            </a:r>
            <a:r>
              <a:rPr lang="en-US" altLang="ko-KR" dirty="0"/>
              <a:t> </a:t>
            </a:r>
            <a:r>
              <a:rPr lang="ko-KR" altLang="en-US" dirty="0"/>
              <a:t>이해한다는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0E1981-70CE-834B-B5BD-C6704812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79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E5F76A8-351E-4E21-9553-56C178B741FF}"/>
              </a:ext>
            </a:extLst>
          </p:cNvPr>
          <p:cNvSpPr/>
          <p:nvPr/>
        </p:nvSpPr>
        <p:spPr bwMode="gray">
          <a:xfrm>
            <a:off x="3356363" y="1567402"/>
            <a:ext cx="1277449" cy="516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5E77B8-0065-49AC-86FE-ED365CECE095}"/>
              </a:ext>
            </a:extLst>
          </p:cNvPr>
          <p:cNvSpPr/>
          <p:nvPr/>
        </p:nvSpPr>
        <p:spPr bwMode="gray">
          <a:xfrm>
            <a:off x="4881060" y="1825402"/>
            <a:ext cx="1277449" cy="516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1CBC056-1880-4BEE-BDF0-6728B8801E07}"/>
              </a:ext>
            </a:extLst>
          </p:cNvPr>
          <p:cNvSpPr/>
          <p:nvPr/>
        </p:nvSpPr>
        <p:spPr bwMode="gray">
          <a:xfrm>
            <a:off x="3933275" y="2571750"/>
            <a:ext cx="1277449" cy="516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AE14B6-3EC3-42E2-8E67-0CEF8BBC14E2}"/>
              </a:ext>
            </a:extLst>
          </p:cNvPr>
          <p:cNvSpPr/>
          <p:nvPr/>
        </p:nvSpPr>
        <p:spPr bwMode="gray">
          <a:xfrm>
            <a:off x="2532202" y="1014168"/>
            <a:ext cx="4203218" cy="2410389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D2646-7163-44F0-8B45-1256344C3C59}"/>
              </a:ext>
            </a:extLst>
          </p:cNvPr>
          <p:cNvSpPr/>
          <p:nvPr/>
        </p:nvSpPr>
        <p:spPr bwMode="gray">
          <a:xfrm>
            <a:off x="747939" y="2829749"/>
            <a:ext cx="1338087" cy="73804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b">
            <a:noAutofit/>
          </a:bodyPr>
          <a:lstStyle/>
          <a:p>
            <a:pPr algn="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27135-8E94-458C-8DC7-6F1D258D7DEC}"/>
              </a:ext>
            </a:extLst>
          </p:cNvPr>
          <p:cNvSpPr/>
          <p:nvPr/>
        </p:nvSpPr>
        <p:spPr bwMode="gray">
          <a:xfrm>
            <a:off x="7042347" y="2829749"/>
            <a:ext cx="1277449" cy="73804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b">
            <a:noAutofit/>
          </a:bodyPr>
          <a:lstStyle/>
          <a:p>
            <a:pPr algn="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6D2C37F8-BD41-49C2-85AB-57D040D766BE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 bwMode="auto">
          <a:xfrm rot="5400000">
            <a:off x="2069256" y="1355563"/>
            <a:ext cx="821913" cy="212645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AA280C4-827F-4767-BCDA-261791238B89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 bwMode="auto">
          <a:xfrm rot="10800000" flipV="1">
            <a:off x="2086027" y="2829749"/>
            <a:ext cx="1847249" cy="36902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D533C9F-186D-4A06-B504-185665B8ECF2}"/>
              </a:ext>
            </a:extLst>
          </p:cNvPr>
          <p:cNvCxnSpPr>
            <a:cxnSpLocks/>
            <a:stCxn id="6" idx="5"/>
          </p:cNvCxnSpPr>
          <p:nvPr/>
        </p:nvCxnSpPr>
        <p:spPr bwMode="auto">
          <a:xfrm rot="16200000" flipH="1">
            <a:off x="6544294" y="1692971"/>
            <a:ext cx="563913" cy="170964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A18C8D0-97D4-4102-8E4B-91E8F5F486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72" y="2600760"/>
            <a:ext cx="848792" cy="10527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647DE1-B851-4FE4-BF59-D1E8F1807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4" y="2745879"/>
            <a:ext cx="662778" cy="8219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F9F179-8D7D-4E7F-9FB9-867AC53FCB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60" y="1473428"/>
            <a:ext cx="542598" cy="4169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EB19E1C-9CE1-4C40-9311-7D108A26E62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91" y="1771489"/>
            <a:ext cx="542598" cy="4169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C679277-62B3-4752-8247-4545D8943F4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11" y="2491113"/>
            <a:ext cx="542598" cy="416949"/>
          </a:xfrm>
          <a:prstGeom prst="rect">
            <a:avLst/>
          </a:prstGeom>
        </p:spPr>
      </p:pic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7BC62BE5-563F-4E99-880B-E352785461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3823415"/>
            <a:ext cx="8643998" cy="837897"/>
          </a:xfrm>
        </p:spPr>
        <p:txBody>
          <a:bodyPr/>
          <a:lstStyle/>
          <a:p>
            <a:pPr lvl="1"/>
            <a:r>
              <a:rPr lang="ko-KR" altLang="en-US" dirty="0"/>
              <a:t>단위</a:t>
            </a:r>
            <a:r>
              <a:rPr lang="en-US" altLang="ko-KR" dirty="0"/>
              <a:t> </a:t>
            </a:r>
            <a:r>
              <a:rPr lang="ko-KR" altLang="en-US" dirty="0"/>
              <a:t>업무의</a:t>
            </a:r>
            <a:r>
              <a:rPr lang="en-US" altLang="ko-KR" dirty="0"/>
              <a:t> </a:t>
            </a:r>
            <a:r>
              <a:rPr lang="ko-KR" altLang="en-US" dirty="0"/>
              <a:t>시작과</a:t>
            </a:r>
            <a:r>
              <a:rPr lang="en-US" altLang="ko-KR" dirty="0"/>
              <a:t> </a:t>
            </a:r>
            <a:r>
              <a:rPr lang="ko-KR" altLang="en-US" dirty="0"/>
              <a:t>끝을</a:t>
            </a:r>
            <a:r>
              <a:rPr lang="en-US" altLang="ko-KR" dirty="0"/>
              <a:t> </a:t>
            </a:r>
            <a:r>
              <a:rPr lang="ko-KR" altLang="en-US" dirty="0"/>
              <a:t>일의</a:t>
            </a:r>
            <a:r>
              <a:rPr lang="en-US" altLang="ko-KR" dirty="0"/>
              <a:t> </a:t>
            </a:r>
            <a:r>
              <a:rPr lang="ko-KR" altLang="en-US" dirty="0"/>
              <a:t>경로나</a:t>
            </a:r>
            <a:r>
              <a:rPr lang="en-US" altLang="ko-KR" dirty="0"/>
              <a:t> </a:t>
            </a:r>
            <a:r>
              <a:rPr lang="ko-KR" altLang="en-US" dirty="0"/>
              <a:t>공정을</a:t>
            </a:r>
            <a:r>
              <a:rPr lang="en-US" altLang="ko-KR" dirty="0"/>
              <a:t> </a:t>
            </a:r>
            <a:r>
              <a:rPr lang="ko-KR" altLang="en-US" dirty="0"/>
              <a:t>중심으로</a:t>
            </a:r>
            <a:r>
              <a:rPr lang="en-US" altLang="ko-KR" dirty="0"/>
              <a:t> </a:t>
            </a:r>
            <a:r>
              <a:rPr lang="ko-KR" altLang="en-US" dirty="0"/>
              <a:t>알아간다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프로세스 중 일부가</a:t>
            </a:r>
            <a:r>
              <a:rPr lang="en-US" altLang="ko-KR" dirty="0"/>
              <a:t> </a:t>
            </a:r>
            <a:r>
              <a:rPr lang="ko-KR" altLang="en-US" dirty="0"/>
              <a:t>오프라인으로</a:t>
            </a:r>
            <a:r>
              <a:rPr lang="en-US" altLang="ko-KR" dirty="0"/>
              <a:t> </a:t>
            </a:r>
            <a:r>
              <a:rPr lang="ko-KR" altLang="en-US" dirty="0"/>
              <a:t>처리된다면</a:t>
            </a:r>
            <a:r>
              <a:rPr lang="en-US" altLang="ko-KR" dirty="0"/>
              <a:t>,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관점에서는</a:t>
            </a:r>
            <a:r>
              <a:rPr lang="en-US" altLang="ko-KR" dirty="0"/>
              <a:t> </a:t>
            </a:r>
            <a:r>
              <a:rPr lang="ko-KR" altLang="en-US" dirty="0"/>
              <a:t>관심</a:t>
            </a:r>
            <a:r>
              <a:rPr lang="en-US" altLang="ko-KR" dirty="0"/>
              <a:t> </a:t>
            </a:r>
            <a:r>
              <a:rPr lang="ko-KR" altLang="en-US" dirty="0"/>
              <a:t>대상에서</a:t>
            </a:r>
            <a:r>
              <a:rPr lang="en-US" altLang="ko-KR" dirty="0"/>
              <a:t> </a:t>
            </a:r>
            <a:r>
              <a:rPr lang="ko-KR" altLang="en-US" dirty="0"/>
              <a:t>제외될 수도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65659E-7EC0-4500-9484-2B4CFB69746F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EBA37504-9BE7-4D1A-99B6-70FD1169EB33}"/>
              </a:ext>
            </a:extLst>
          </p:cNvPr>
          <p:cNvSpPr txBox="1">
            <a:spLocks/>
          </p:cNvSpPr>
          <p:nvPr/>
        </p:nvSpPr>
        <p:spPr>
          <a:xfrm>
            <a:off x="250001" y="2329310"/>
            <a:ext cx="8643998" cy="2340171"/>
          </a:xfrm>
          <a:prstGeom prst="rect">
            <a:avLst/>
          </a:prstGeom>
        </p:spPr>
        <p:txBody>
          <a:bodyPr/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언제</a:t>
            </a:r>
            <a:r>
              <a:rPr lang="en-US" altLang="ko-KR" dirty="0"/>
              <a:t>, </a:t>
            </a:r>
            <a:r>
              <a:rPr lang="ko-KR" altLang="en-US" dirty="0"/>
              <a:t>어떤 상품을 어느 회사로부터 얼마에 구매했는가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같은 상품을 구매팀의 서로 다른 담당자가 여러 번 구매가 가능한가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하루에도 여러 번 구매가 가능한가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여러 상품을 묶어서 한 번에 주문할 수 있는가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특정 상품을 구매하기 위해서</a:t>
            </a:r>
            <a:r>
              <a:rPr lang="en-US" altLang="ko-KR" dirty="0"/>
              <a:t>, </a:t>
            </a:r>
            <a:r>
              <a:rPr lang="ko-KR" altLang="en-US" dirty="0"/>
              <a:t>반드시 선주문을 하거나</a:t>
            </a:r>
            <a:r>
              <a:rPr lang="en-US" altLang="ko-KR" dirty="0"/>
              <a:t>, </a:t>
            </a:r>
            <a:r>
              <a:rPr lang="ko-KR" altLang="en-US" dirty="0"/>
              <a:t>함께 구매해야 하는 다른 상품이 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선행관계</a:t>
            </a:r>
            <a:r>
              <a:rPr lang="en-US" altLang="ko-KR" dirty="0"/>
              <a:t>, </a:t>
            </a:r>
            <a:r>
              <a:rPr lang="ko-KR" altLang="en-US" dirty="0"/>
              <a:t>종속성 규칙 등을 관찰</a:t>
            </a:r>
          </a:p>
        </p:txBody>
      </p:sp>
    </p:spTree>
    <p:extLst>
      <p:ext uri="{BB962C8B-B14F-4D97-AF65-F5344CB8AC3E}">
        <p14:creationId xmlns:p14="http://schemas.microsoft.com/office/powerpoint/2010/main" val="163331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1" grpId="0" build="p"/>
      <p:bldP spid="21" grpId="1" build="p"/>
      <p:bldP spid="20" grpId="0" animBg="1"/>
      <p:bldP spid="2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데이터 모델링의 정의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36503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3CD79FF-3E9D-D049-8FC6-75629350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업무데이터</a:t>
            </a:r>
            <a:r>
              <a:rPr lang="en-US" altLang="ko-KR" dirty="0"/>
              <a:t> </a:t>
            </a:r>
            <a:r>
              <a:rPr lang="ko-KR" altLang="en-US" dirty="0"/>
              <a:t>분석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698340-5780-6449-BEE6-141E00CF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80</a:t>
            </a:fld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29759D-2A94-4680-A5AD-4EC5625804D2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auto">
          <a:xfrm>
            <a:off x="3052767" y="1500344"/>
            <a:ext cx="3024215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FF1365-1B48-4626-A547-D1F4F141D29C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 bwMode="auto">
          <a:xfrm>
            <a:off x="7467631" y="2116414"/>
            <a:ext cx="0" cy="107632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B97ADD-8E69-42D4-9F20-3406E62B1213}"/>
              </a:ext>
            </a:extLst>
          </p:cNvPr>
          <p:cNvCxnSpPr>
            <a:cxnSpLocks/>
            <a:stCxn id="7" idx="2"/>
            <a:endCxn id="8" idx="6"/>
          </p:cNvCxnSpPr>
          <p:nvPr/>
        </p:nvCxnSpPr>
        <p:spPr bwMode="auto">
          <a:xfrm flipH="1">
            <a:off x="3052766" y="3808806"/>
            <a:ext cx="3024216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5048FBC-8B36-4C95-AE53-29A8146EE8C0}"/>
              </a:ext>
            </a:extLst>
          </p:cNvPr>
          <p:cNvGrpSpPr/>
          <p:nvPr/>
        </p:nvGrpSpPr>
        <p:grpSpPr>
          <a:xfrm>
            <a:off x="271468" y="3069924"/>
            <a:ext cx="2781298" cy="1354952"/>
            <a:chOff x="271468" y="3069924"/>
            <a:chExt cx="2781298" cy="135495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0BB2912-AF0D-4563-802F-46E5B7A06D5D}"/>
                </a:ext>
              </a:extLst>
            </p:cNvPr>
            <p:cNvSpPr/>
            <p:nvPr/>
          </p:nvSpPr>
          <p:spPr bwMode="gray">
            <a:xfrm>
              <a:off x="271468" y="3192736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ED9194-90AA-4B97-B2BE-126569F7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68" y="3069924"/>
              <a:ext cx="691431" cy="691431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83EE3A-B1A1-4828-8CC1-20F358A63CE9}"/>
              </a:ext>
            </a:extLst>
          </p:cNvPr>
          <p:cNvGrpSpPr/>
          <p:nvPr/>
        </p:nvGrpSpPr>
        <p:grpSpPr>
          <a:xfrm>
            <a:off x="214282" y="827842"/>
            <a:ext cx="2838485" cy="1288572"/>
            <a:chOff x="214282" y="827842"/>
            <a:chExt cx="2838485" cy="128857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487DAC6-8F6C-4ED2-9439-75CD77FEF4A5}"/>
                </a:ext>
              </a:extLst>
            </p:cNvPr>
            <p:cNvSpPr/>
            <p:nvPr/>
          </p:nvSpPr>
          <p:spPr bwMode="gray">
            <a:xfrm>
              <a:off x="271469" y="884274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업무의 이해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40A4659-CA59-4706-96A3-FC2B35CF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82" y="827842"/>
              <a:ext cx="875229" cy="62052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192A66-52B0-4E25-BCC6-DA929FE402C6}"/>
              </a:ext>
            </a:extLst>
          </p:cNvPr>
          <p:cNvGrpSpPr/>
          <p:nvPr/>
        </p:nvGrpSpPr>
        <p:grpSpPr>
          <a:xfrm>
            <a:off x="5987812" y="754141"/>
            <a:ext cx="2870468" cy="1362273"/>
            <a:chOff x="5987812" y="754141"/>
            <a:chExt cx="2870468" cy="136227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FC2FFF2-F343-4260-A37E-03B510B46AD3}"/>
                </a:ext>
              </a:extLst>
            </p:cNvPr>
            <p:cNvSpPr/>
            <p:nvPr/>
          </p:nvSpPr>
          <p:spPr bwMode="gray">
            <a:xfrm>
              <a:off x="6076982" y="884274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데이터의 이해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5581D27-9437-4634-B203-4D2B4934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812" y="754141"/>
              <a:ext cx="875229" cy="65642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D2952E9-916E-4A17-8C58-872D63EC94E4}"/>
              </a:ext>
            </a:extLst>
          </p:cNvPr>
          <p:cNvGrpSpPr/>
          <p:nvPr/>
        </p:nvGrpSpPr>
        <p:grpSpPr>
          <a:xfrm>
            <a:off x="6039147" y="3027087"/>
            <a:ext cx="2819133" cy="1397789"/>
            <a:chOff x="6039147" y="3027087"/>
            <a:chExt cx="2819133" cy="139778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CA54B38-25E5-4A24-8A20-8D631221DDB5}"/>
                </a:ext>
              </a:extLst>
            </p:cNvPr>
            <p:cNvSpPr/>
            <p:nvPr/>
          </p:nvSpPr>
          <p:spPr bwMode="gray">
            <a:xfrm>
              <a:off x="6076982" y="3192736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구조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모델링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753AA68-EE07-4443-A85D-B7EE2379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147" y="3027087"/>
              <a:ext cx="823894" cy="552582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61B3A3F-1BF4-4764-9696-B9F8633EC0A6}"/>
              </a:ext>
            </a:extLst>
          </p:cNvPr>
          <p:cNvGrpSpPr/>
          <p:nvPr/>
        </p:nvGrpSpPr>
        <p:grpSpPr>
          <a:xfrm>
            <a:off x="3790540" y="2384923"/>
            <a:ext cx="1567388" cy="636004"/>
            <a:chOff x="3790540" y="2384923"/>
            <a:chExt cx="1567388" cy="6360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629539-1A8E-4F41-B9C4-02FF7B70E83B}"/>
                </a:ext>
              </a:extLst>
            </p:cNvPr>
            <p:cNvSpPr txBox="1"/>
            <p:nvPr/>
          </p:nvSpPr>
          <p:spPr>
            <a:xfrm>
              <a:off x="3913864" y="2559262"/>
              <a:ext cx="12448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ko-KR" sz="2400" b="1" i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</a:p>
          </p:txBody>
        </p:sp>
        <p:sp>
          <p:nvSpPr>
            <p:cNvPr id="27" name="원통형 26">
              <a:extLst>
                <a:ext uri="{FF2B5EF4-FFF2-40B4-BE49-F238E27FC236}">
                  <a16:creationId xmlns:a16="http://schemas.microsoft.com/office/drawing/2014/main" id="{C9318217-5652-4960-8445-614D0AA75CF5}"/>
                </a:ext>
              </a:extLst>
            </p:cNvPr>
            <p:cNvSpPr/>
            <p:nvPr/>
          </p:nvSpPr>
          <p:spPr bwMode="gray">
            <a:xfrm>
              <a:off x="3790540" y="2384923"/>
              <a:ext cx="1567388" cy="539303"/>
            </a:xfrm>
            <a:prstGeom prst="can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ysDash"/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sp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34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109656-380C-4904-8D9B-DB809239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81</a:t>
            </a:fld>
            <a:endParaRPr lang="ko-KR" altLang="en-US" dirty="0"/>
          </a:p>
        </p:txBody>
      </p:sp>
      <p:sp>
        <p:nvSpPr>
          <p:cNvPr id="83" name="내용 개체 틀 8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필요성</a:t>
            </a:r>
            <a:endParaRPr lang="en-US" altLang="ko-KR" dirty="0"/>
          </a:p>
          <a:p>
            <a:pPr lvl="1"/>
            <a:r>
              <a:rPr lang="ko-KR" altLang="en-US" dirty="0"/>
              <a:t>개념 데이터를 정의하지 않고 엔티티를 도출해서는 고품질의 데이터 모델을 작성할 수 없음</a:t>
            </a:r>
            <a:endParaRPr lang="en-US" altLang="ko-KR" dirty="0"/>
          </a:p>
          <a:p>
            <a:pPr lvl="2"/>
            <a:r>
              <a:rPr lang="ko-KR" altLang="en-US" dirty="0"/>
              <a:t>일반적인 기법은 업무 처리 흐름을 기술한 문서로부터 명사를 찾아서 엔티티 후보를 도출하는 것임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명사를 대상으로 엔티티 정의</a:t>
            </a:r>
            <a:r>
              <a:rPr lang="en-US" altLang="ko-KR" dirty="0"/>
              <a:t>(“</a:t>
            </a:r>
            <a:r>
              <a:rPr lang="ko-KR" altLang="en-US" dirty="0"/>
              <a:t>은행이 업무를 수행하는데 기록</a:t>
            </a:r>
            <a:r>
              <a:rPr lang="en-US" altLang="ko-KR" dirty="0"/>
              <a:t>/</a:t>
            </a:r>
            <a:r>
              <a:rPr lang="ko-KR" altLang="en-US" dirty="0"/>
              <a:t>관리가 요구되는 것</a:t>
            </a:r>
            <a:r>
              <a:rPr lang="en-US" altLang="ko-KR" dirty="0"/>
              <a:t>”)</a:t>
            </a:r>
            <a:r>
              <a:rPr lang="ko-KR" altLang="en-US" dirty="0"/>
              <a:t>에 맞는 것을 도출한다 하여도 후보 엔티티를 비슷한 성격으로 분류하고 통합하여 일관된 사상을 갖는 모델을 효율적으로 작성하려면</a:t>
            </a:r>
            <a:r>
              <a:rPr lang="en-US" altLang="ko-KR" dirty="0"/>
              <a:t>, Bottom-up</a:t>
            </a:r>
            <a:r>
              <a:rPr lang="ko-KR" altLang="en-US" dirty="0"/>
              <a:t>으로 작업하기 전에 데이터 개념 정립이 필요함</a:t>
            </a:r>
          </a:p>
          <a:p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012752" y="1728864"/>
            <a:ext cx="7118495" cy="1871920"/>
          </a:xfrm>
          <a:prstGeom prst="roundRect">
            <a:avLst>
              <a:gd name="adj" fmla="val 47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제일 먼저 거래 신청자로부터 거래 신청을 접수 하고  가입 대상 및 예치 한도를 검토 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 대상은 실명의 개인으로서 전 금융기관을 통하여 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 이고 예치한도는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2,000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까지 입니다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이자 원가로 인한 예치한도 초과는 예외로 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학교를 통해서 예입되는 초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고등학교의 학생 명의 예금과 만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미만인 자에 대하여 생년월일을 구두로 확인 받아 개설하는 경우는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까지 입니다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그런 다음 결격 사유가 없으면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 신청서를 징구합니다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 신청서 내용을 검토 하고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 사용 여부를 확인 한 후 거래 인감을 확인 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972337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6">
            <a:extLst>
              <a:ext uri="{FF2B5EF4-FFF2-40B4-BE49-F238E27FC236}">
                <a16:creationId xmlns:a16="http://schemas.microsoft.com/office/drawing/2014/main" id="{DD928D58-37F8-447A-A7E0-C6B9A88954A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60120" y="2134223"/>
            <a:ext cx="6924855" cy="261787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BE7B39-2519-43D9-AC5E-16B9496A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82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589EB-F5AC-448C-A042-B842C8F9AC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FSDM</a:t>
            </a:r>
            <a:r>
              <a:rPr lang="en-US" altLang="ko-KR" b="0" dirty="0"/>
              <a:t>(Financial Services Data Model)</a:t>
            </a:r>
          </a:p>
          <a:p>
            <a:pPr lvl="1"/>
            <a:r>
              <a:rPr lang="ko-KR" altLang="en-US" dirty="0"/>
              <a:t>핵심 내용</a:t>
            </a:r>
            <a:endParaRPr lang="en-US" altLang="ko-KR" dirty="0"/>
          </a:p>
          <a:p>
            <a:pPr lvl="2"/>
            <a:r>
              <a:rPr lang="ko-KR" altLang="en-US" dirty="0"/>
              <a:t>금융기관의 데이터는 크게 </a:t>
            </a:r>
            <a:r>
              <a:rPr lang="en-US" altLang="ko-KR" dirty="0"/>
              <a:t>9</a:t>
            </a:r>
            <a:r>
              <a:rPr lang="ko-KR" altLang="en-US" dirty="0"/>
              <a:t>가지의 </a:t>
            </a:r>
            <a:r>
              <a:rPr lang="en-US" altLang="ko-KR" dirty="0"/>
              <a:t>Data </a:t>
            </a:r>
            <a:r>
              <a:rPr lang="ko-KR" altLang="en-US" dirty="0"/>
              <a:t>개념</a:t>
            </a:r>
            <a:r>
              <a:rPr lang="en-US" altLang="ko-KR" dirty="0"/>
              <a:t>(Concept)</a:t>
            </a:r>
            <a:r>
              <a:rPr lang="ko-KR" altLang="en-US" dirty="0"/>
              <a:t>을 근간으로 함</a:t>
            </a:r>
            <a:endParaRPr lang="en-US" altLang="ko-KR" dirty="0"/>
          </a:p>
          <a:p>
            <a:pPr lvl="2"/>
            <a:r>
              <a:rPr lang="ko-KR" altLang="en-US" dirty="0"/>
              <a:t>금융기관의 데이터는 </a:t>
            </a:r>
            <a:r>
              <a:rPr lang="en-US" altLang="ko-KR" dirty="0"/>
              <a:t>9</a:t>
            </a:r>
            <a:r>
              <a:rPr lang="ko-KR" altLang="en-US" dirty="0"/>
              <a:t>가지 </a:t>
            </a:r>
            <a:r>
              <a:rPr lang="en-US" altLang="ko-KR" dirty="0"/>
              <a:t>Data </a:t>
            </a:r>
            <a:r>
              <a:rPr lang="ko-KR" altLang="en-US" dirty="0"/>
              <a:t>개념에 관한 데이터와 </a:t>
            </a:r>
            <a:r>
              <a:rPr lang="en-US" altLang="ko-KR" dirty="0"/>
              <a:t>9</a:t>
            </a:r>
            <a:r>
              <a:rPr lang="ko-KR" altLang="en-US" dirty="0"/>
              <a:t>가지 </a:t>
            </a:r>
            <a:r>
              <a:rPr lang="en-US" altLang="ko-KR" dirty="0"/>
              <a:t>Data </a:t>
            </a:r>
            <a:r>
              <a:rPr lang="ko-KR" altLang="en-US" dirty="0"/>
              <a:t>개념간의 관계에 관한 정보로 구성 됨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9</a:t>
            </a:r>
            <a:r>
              <a:rPr lang="ko-KR" altLang="en-US" dirty="0"/>
              <a:t>가지 </a:t>
            </a:r>
            <a:r>
              <a:rPr lang="en-US" altLang="ko-KR" dirty="0"/>
              <a:t>Data </a:t>
            </a:r>
            <a:r>
              <a:rPr lang="ko-KR" altLang="en-US" dirty="0"/>
              <a:t>개념에 관한 데이터는 </a:t>
            </a:r>
            <a:r>
              <a:rPr lang="en-US" altLang="ko-KR" dirty="0"/>
              <a:t>Classification </a:t>
            </a:r>
            <a:r>
              <a:rPr lang="ko-KR" altLang="en-US" dirty="0"/>
              <a:t>정보와 </a:t>
            </a:r>
            <a:r>
              <a:rPr lang="en-US" altLang="ko-KR" dirty="0"/>
              <a:t>Description </a:t>
            </a:r>
            <a:r>
              <a:rPr lang="ko-KR" altLang="en-US" dirty="0"/>
              <a:t>정보로 구성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2855193" y="2229523"/>
            <a:ext cx="3362176" cy="2480666"/>
            <a:chOff x="1920006" y="2640330"/>
            <a:chExt cx="2583415" cy="1950721"/>
          </a:xfrm>
        </p:grpSpPr>
        <p:sp>
          <p:nvSpPr>
            <p:cNvPr id="82" name="Text Box 4"/>
            <p:cNvSpPr txBox="1">
              <a:spLocks noChangeArrowheads="1"/>
            </p:cNvSpPr>
            <p:nvPr/>
          </p:nvSpPr>
          <p:spPr bwMode="auto">
            <a:xfrm>
              <a:off x="1920006" y="3398504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</p:txBody>
        </p:sp>
        <p:sp>
          <p:nvSpPr>
            <p:cNvPr id="84" name="Line 6"/>
            <p:cNvSpPr>
              <a:spLocks noChangeShapeType="1"/>
            </p:cNvSpPr>
            <p:nvPr/>
          </p:nvSpPr>
          <p:spPr bwMode="auto">
            <a:xfrm>
              <a:off x="2303279" y="3840884"/>
              <a:ext cx="0" cy="60420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Oval 7"/>
            <p:cNvSpPr>
              <a:spLocks noChangeArrowheads="1"/>
            </p:cNvSpPr>
            <p:nvPr/>
          </p:nvSpPr>
          <p:spPr bwMode="auto">
            <a:xfrm>
              <a:off x="2280149" y="4054100"/>
              <a:ext cx="44540" cy="52539"/>
            </a:xfrm>
            <a:prstGeom prst="ellipse">
              <a:avLst/>
            </a:prstGeom>
            <a:solidFill>
              <a:srgbClr val="FFFFFF"/>
            </a:solidFill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920006" y="4148671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Descriptor</a:t>
              </a:r>
            </a:p>
          </p:txBody>
        </p:sp>
        <p:sp>
          <p:nvSpPr>
            <p:cNvPr id="87" name="Text Box 9"/>
            <p:cNvSpPr txBox="1">
              <a:spLocks noChangeArrowheads="1"/>
            </p:cNvSpPr>
            <p:nvPr/>
          </p:nvSpPr>
          <p:spPr bwMode="auto">
            <a:xfrm>
              <a:off x="3720465" y="3398504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Relationship</a:t>
              </a:r>
            </a:p>
          </p:txBody>
        </p:sp>
        <p:sp>
          <p:nvSpPr>
            <p:cNvPr id="88" name="Line 10"/>
            <p:cNvSpPr>
              <a:spLocks noChangeShapeType="1"/>
            </p:cNvSpPr>
            <p:nvPr/>
          </p:nvSpPr>
          <p:spPr bwMode="auto">
            <a:xfrm>
              <a:off x="4103738" y="2792202"/>
              <a:ext cx="0" cy="60525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Line 11"/>
            <p:cNvSpPr>
              <a:spLocks noChangeShapeType="1"/>
            </p:cNvSpPr>
            <p:nvPr/>
          </p:nvSpPr>
          <p:spPr bwMode="auto">
            <a:xfrm>
              <a:off x="4073264" y="3138401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Line 12"/>
            <p:cNvSpPr>
              <a:spLocks noChangeShapeType="1"/>
            </p:cNvSpPr>
            <p:nvPr/>
          </p:nvSpPr>
          <p:spPr bwMode="auto">
            <a:xfrm>
              <a:off x="4073264" y="3162569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1" name="Group 13"/>
            <p:cNvGrpSpPr>
              <a:grpSpLocks/>
            </p:cNvGrpSpPr>
            <p:nvPr/>
          </p:nvGrpSpPr>
          <p:grpSpPr bwMode="auto">
            <a:xfrm>
              <a:off x="4059199" y="3308137"/>
              <a:ext cx="86735" cy="91418"/>
              <a:chOff x="4357" y="2364"/>
              <a:chExt cx="74" cy="87"/>
            </a:xfrm>
          </p:grpSpPr>
          <p:sp>
            <p:nvSpPr>
              <p:cNvPr id="122" name="Freeform 14"/>
              <p:cNvSpPr>
                <a:spLocks/>
              </p:cNvSpPr>
              <p:nvPr/>
            </p:nvSpPr>
            <p:spPr bwMode="auto">
              <a:xfrm>
                <a:off x="4357" y="2409"/>
                <a:ext cx="74" cy="42"/>
              </a:xfrm>
              <a:custGeom>
                <a:avLst/>
                <a:gdLst/>
                <a:ahLst/>
                <a:cxnLst>
                  <a:cxn ang="0">
                    <a:pos x="73" y="41"/>
                  </a:cxn>
                  <a:cxn ang="0">
                    <a:pos x="36" y="0"/>
                  </a:cxn>
                  <a:cxn ang="0">
                    <a:pos x="0" y="41"/>
                  </a:cxn>
                </a:cxnLst>
                <a:rect l="0" t="0" r="r" b="b"/>
                <a:pathLst>
                  <a:path w="74" h="42">
                    <a:moveTo>
                      <a:pt x="73" y="41"/>
                    </a:moveTo>
                    <a:lnTo>
                      <a:pt x="36" y="0"/>
                    </a:lnTo>
                    <a:lnTo>
                      <a:pt x="0" y="41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3" name="Oval 15"/>
              <p:cNvSpPr>
                <a:spLocks noChangeArrowheads="1"/>
              </p:cNvSpPr>
              <p:nvPr/>
            </p:nvSpPr>
            <p:spPr bwMode="auto">
              <a:xfrm>
                <a:off x="4378" y="2364"/>
                <a:ext cx="38" cy="50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3720465" y="2640330"/>
              <a:ext cx="782956" cy="441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 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Relationship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Type</a:t>
              </a:r>
            </a:p>
          </p:txBody>
        </p:sp>
        <p:sp>
          <p:nvSpPr>
            <p:cNvPr id="93" name="Freeform 17"/>
            <p:cNvSpPr>
              <a:spLocks/>
            </p:cNvSpPr>
            <p:nvPr/>
          </p:nvSpPr>
          <p:spPr bwMode="auto">
            <a:xfrm>
              <a:off x="3721638" y="3405860"/>
              <a:ext cx="740761" cy="428720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0" y="205"/>
                </a:cxn>
                <a:cxn ang="0">
                  <a:pos x="314" y="407"/>
                </a:cxn>
                <a:cxn ang="0">
                  <a:pos x="631" y="205"/>
                </a:cxn>
                <a:cxn ang="0">
                  <a:pos x="314" y="0"/>
                </a:cxn>
                <a:cxn ang="0">
                  <a:pos x="314" y="0"/>
                </a:cxn>
              </a:cxnLst>
              <a:rect l="0" t="0" r="r" b="b"/>
              <a:pathLst>
                <a:path w="632" h="408">
                  <a:moveTo>
                    <a:pt x="314" y="0"/>
                  </a:moveTo>
                  <a:lnTo>
                    <a:pt x="0" y="205"/>
                  </a:lnTo>
                  <a:lnTo>
                    <a:pt x="314" y="407"/>
                  </a:lnTo>
                  <a:lnTo>
                    <a:pt x="631" y="205"/>
                  </a:lnTo>
                  <a:lnTo>
                    <a:pt x="314" y="0"/>
                  </a:lnTo>
                  <a:lnTo>
                    <a:pt x="314" y="0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Line 18"/>
            <p:cNvSpPr>
              <a:spLocks noChangeShapeType="1"/>
            </p:cNvSpPr>
            <p:nvPr/>
          </p:nvSpPr>
          <p:spPr bwMode="auto">
            <a:xfrm>
              <a:off x="2305622" y="2800607"/>
              <a:ext cx="0" cy="60420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 19"/>
            <p:cNvSpPr>
              <a:spLocks/>
            </p:cNvSpPr>
            <p:nvPr/>
          </p:nvSpPr>
          <p:spPr bwMode="auto">
            <a:xfrm>
              <a:off x="2262255" y="3074304"/>
              <a:ext cx="87907" cy="4308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37" y="40"/>
                </a:cxn>
                <a:cxn ang="0">
                  <a:pos x="0" y="0"/>
                </a:cxn>
              </a:cxnLst>
              <a:rect l="0" t="0" r="r" b="b"/>
              <a:pathLst>
                <a:path w="75" h="41">
                  <a:moveTo>
                    <a:pt x="74" y="0"/>
                  </a:moveTo>
                  <a:lnTo>
                    <a:pt x="37" y="40"/>
                  </a:lnTo>
                  <a:lnTo>
                    <a:pt x="0" y="0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 Box 20"/>
            <p:cNvSpPr txBox="1">
              <a:spLocks noChangeArrowheads="1"/>
            </p:cNvSpPr>
            <p:nvPr/>
          </p:nvSpPr>
          <p:spPr bwMode="auto">
            <a:xfrm>
              <a:off x="3720465" y="4148671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 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Descriptor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Type</a:t>
              </a:r>
            </a:p>
          </p:txBody>
        </p:sp>
        <p:sp>
          <p:nvSpPr>
            <p:cNvPr id="97" name="Text Box 21"/>
            <p:cNvSpPr txBox="1">
              <a:spLocks noChangeArrowheads="1"/>
            </p:cNvSpPr>
            <p:nvPr/>
          </p:nvSpPr>
          <p:spPr bwMode="auto">
            <a:xfrm>
              <a:off x="1920006" y="2640330"/>
              <a:ext cx="782956" cy="441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Classification</a:t>
              </a: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2264912" y="3889220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2264912" y="3913388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>
              <a:off x="2275148" y="3124741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 25"/>
            <p:cNvSpPr>
              <a:spLocks/>
            </p:cNvSpPr>
            <p:nvPr/>
          </p:nvSpPr>
          <p:spPr bwMode="auto">
            <a:xfrm>
              <a:off x="2249676" y="4103487"/>
              <a:ext cx="87907" cy="44133"/>
            </a:xfrm>
            <a:custGeom>
              <a:avLst/>
              <a:gdLst/>
              <a:ahLst/>
              <a:cxnLst>
                <a:cxn ang="0">
                  <a:pos x="74" y="41"/>
                </a:cxn>
                <a:cxn ang="0">
                  <a:pos x="37" y="0"/>
                </a:cxn>
                <a:cxn ang="0">
                  <a:pos x="0" y="41"/>
                </a:cxn>
              </a:cxnLst>
              <a:rect l="0" t="0" r="r" b="b"/>
              <a:pathLst>
                <a:path w="75" h="42">
                  <a:moveTo>
                    <a:pt x="74" y="41"/>
                  </a:moveTo>
                  <a:lnTo>
                    <a:pt x="37" y="0"/>
                  </a:lnTo>
                  <a:lnTo>
                    <a:pt x="0" y="41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Oval 26"/>
            <p:cNvSpPr>
              <a:spLocks noChangeArrowheads="1"/>
            </p:cNvSpPr>
            <p:nvPr/>
          </p:nvSpPr>
          <p:spPr bwMode="auto">
            <a:xfrm>
              <a:off x="2290385" y="3303934"/>
              <a:ext cx="44540" cy="52539"/>
            </a:xfrm>
            <a:prstGeom prst="ellipse">
              <a:avLst/>
            </a:prstGeom>
            <a:solidFill>
              <a:srgbClr val="FFFFFF"/>
            </a:solidFill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 27"/>
            <p:cNvSpPr>
              <a:spLocks/>
            </p:cNvSpPr>
            <p:nvPr/>
          </p:nvSpPr>
          <p:spPr bwMode="auto">
            <a:xfrm>
              <a:off x="2259912" y="3353321"/>
              <a:ext cx="87907" cy="44133"/>
            </a:xfrm>
            <a:custGeom>
              <a:avLst/>
              <a:gdLst/>
              <a:ahLst/>
              <a:cxnLst>
                <a:cxn ang="0">
                  <a:pos x="74" y="41"/>
                </a:cxn>
                <a:cxn ang="0">
                  <a:pos x="37" y="0"/>
                </a:cxn>
                <a:cxn ang="0">
                  <a:pos x="0" y="41"/>
                </a:cxn>
              </a:cxnLst>
              <a:rect l="0" t="0" r="r" b="b"/>
              <a:pathLst>
                <a:path w="75" h="42">
                  <a:moveTo>
                    <a:pt x="74" y="41"/>
                  </a:moveTo>
                  <a:lnTo>
                    <a:pt x="37" y="0"/>
                  </a:lnTo>
                  <a:lnTo>
                    <a:pt x="0" y="41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4" name="Group 28"/>
            <p:cNvGrpSpPr>
              <a:grpSpLocks/>
            </p:cNvGrpSpPr>
            <p:nvPr/>
          </p:nvGrpSpPr>
          <p:grpSpPr bwMode="auto">
            <a:xfrm>
              <a:off x="2703563" y="3504633"/>
              <a:ext cx="999000" cy="78809"/>
              <a:chOff x="2350" y="2551"/>
              <a:chExt cx="1715" cy="75"/>
            </a:xfrm>
          </p:grpSpPr>
          <p:sp>
            <p:nvSpPr>
              <p:cNvPr id="117" name="Line 29"/>
              <p:cNvSpPr>
                <a:spLocks noChangeShapeType="1"/>
              </p:cNvSpPr>
              <p:nvPr/>
            </p:nvSpPr>
            <p:spPr bwMode="auto">
              <a:xfrm>
                <a:off x="2350" y="2587"/>
                <a:ext cx="1715" cy="0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8" name="Line 30"/>
              <p:cNvSpPr>
                <a:spLocks noChangeShapeType="1"/>
              </p:cNvSpPr>
              <p:nvPr/>
            </p:nvSpPr>
            <p:spPr bwMode="auto">
              <a:xfrm>
                <a:off x="2392" y="2561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9" name="Line 31"/>
              <p:cNvSpPr>
                <a:spLocks noChangeShapeType="1"/>
              </p:cNvSpPr>
              <p:nvPr/>
            </p:nvSpPr>
            <p:spPr bwMode="auto">
              <a:xfrm>
                <a:off x="2417" y="2561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0" name="Freeform 32"/>
              <p:cNvSpPr>
                <a:spLocks/>
              </p:cNvSpPr>
              <p:nvPr/>
            </p:nvSpPr>
            <p:spPr bwMode="auto">
              <a:xfrm>
                <a:off x="4022" y="2551"/>
                <a:ext cx="42" cy="75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37"/>
                  </a:cxn>
                  <a:cxn ang="0">
                    <a:pos x="41" y="74"/>
                  </a:cxn>
                </a:cxnLst>
                <a:rect l="0" t="0" r="r" b="b"/>
                <a:pathLst>
                  <a:path w="42" h="75">
                    <a:moveTo>
                      <a:pt x="41" y="0"/>
                    </a:moveTo>
                    <a:lnTo>
                      <a:pt x="0" y="37"/>
                    </a:lnTo>
                    <a:lnTo>
                      <a:pt x="41" y="74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1" name="Oval 33"/>
              <p:cNvSpPr>
                <a:spLocks noChangeArrowheads="1"/>
              </p:cNvSpPr>
              <p:nvPr/>
            </p:nvSpPr>
            <p:spPr bwMode="auto">
              <a:xfrm>
                <a:off x="3989" y="2554"/>
                <a:ext cx="31" cy="66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5" name="Group 34"/>
            <p:cNvGrpSpPr>
              <a:grpSpLocks/>
            </p:cNvGrpSpPr>
            <p:nvPr/>
          </p:nvGrpSpPr>
          <p:grpSpPr bwMode="auto">
            <a:xfrm>
              <a:off x="2703563" y="3646489"/>
              <a:ext cx="999000" cy="78809"/>
              <a:chOff x="2350" y="2686"/>
              <a:chExt cx="1715" cy="75"/>
            </a:xfrm>
          </p:grpSpPr>
          <p:sp>
            <p:nvSpPr>
              <p:cNvPr id="112" name="Line 35"/>
              <p:cNvSpPr>
                <a:spLocks noChangeShapeType="1"/>
              </p:cNvSpPr>
              <p:nvPr/>
            </p:nvSpPr>
            <p:spPr bwMode="auto">
              <a:xfrm>
                <a:off x="2350" y="2722"/>
                <a:ext cx="1715" cy="0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3" name="Line 36"/>
              <p:cNvSpPr>
                <a:spLocks noChangeShapeType="1"/>
              </p:cNvSpPr>
              <p:nvPr/>
            </p:nvSpPr>
            <p:spPr bwMode="auto">
              <a:xfrm>
                <a:off x="2392" y="2696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4" name="Line 37"/>
              <p:cNvSpPr>
                <a:spLocks noChangeShapeType="1"/>
              </p:cNvSpPr>
              <p:nvPr/>
            </p:nvSpPr>
            <p:spPr bwMode="auto">
              <a:xfrm>
                <a:off x="2417" y="2696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5" name="Freeform 38"/>
              <p:cNvSpPr>
                <a:spLocks/>
              </p:cNvSpPr>
              <p:nvPr/>
            </p:nvSpPr>
            <p:spPr bwMode="auto">
              <a:xfrm>
                <a:off x="4022" y="2686"/>
                <a:ext cx="42" cy="75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37"/>
                  </a:cxn>
                  <a:cxn ang="0">
                    <a:pos x="41" y="74"/>
                  </a:cxn>
                </a:cxnLst>
                <a:rect l="0" t="0" r="r" b="b"/>
                <a:pathLst>
                  <a:path w="42" h="75">
                    <a:moveTo>
                      <a:pt x="41" y="0"/>
                    </a:moveTo>
                    <a:lnTo>
                      <a:pt x="0" y="37"/>
                    </a:lnTo>
                    <a:lnTo>
                      <a:pt x="41" y="74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6" name="Oval 39"/>
              <p:cNvSpPr>
                <a:spLocks noChangeArrowheads="1"/>
              </p:cNvSpPr>
              <p:nvPr/>
            </p:nvSpPr>
            <p:spPr bwMode="auto">
              <a:xfrm>
                <a:off x="3989" y="2689"/>
                <a:ext cx="31" cy="66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6" name="Line 40"/>
            <p:cNvSpPr>
              <a:spLocks noChangeShapeType="1"/>
            </p:cNvSpPr>
            <p:nvPr/>
          </p:nvSpPr>
          <p:spPr bwMode="auto">
            <a:xfrm>
              <a:off x="2703563" y="4353574"/>
              <a:ext cx="999000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Line 41"/>
            <p:cNvSpPr>
              <a:spLocks noChangeShapeType="1"/>
            </p:cNvSpPr>
            <p:nvPr/>
          </p:nvSpPr>
          <p:spPr bwMode="auto">
            <a:xfrm>
              <a:off x="3663033" y="4336761"/>
              <a:ext cx="0" cy="5674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 42"/>
            <p:cNvSpPr>
              <a:spLocks/>
            </p:cNvSpPr>
            <p:nvPr/>
          </p:nvSpPr>
          <p:spPr bwMode="auto">
            <a:xfrm>
              <a:off x="3666549" y="4316796"/>
              <a:ext cx="49228" cy="77758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0" y="36"/>
                </a:cxn>
                <a:cxn ang="0">
                  <a:pos x="41" y="73"/>
                </a:cxn>
              </a:cxnLst>
              <a:rect l="0" t="0" r="r" b="b"/>
              <a:pathLst>
                <a:path w="42" h="74">
                  <a:moveTo>
                    <a:pt x="41" y="0"/>
                  </a:moveTo>
                  <a:lnTo>
                    <a:pt x="0" y="36"/>
                  </a:lnTo>
                  <a:lnTo>
                    <a:pt x="41" y="73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9" name="Group 43"/>
            <p:cNvGrpSpPr>
              <a:grpSpLocks/>
            </p:cNvGrpSpPr>
            <p:nvPr/>
          </p:nvGrpSpPr>
          <p:grpSpPr bwMode="auto">
            <a:xfrm>
              <a:off x="2696530" y="4317847"/>
              <a:ext cx="86735" cy="78809"/>
              <a:chOff x="2344" y="3603"/>
              <a:chExt cx="74" cy="75"/>
            </a:xfrm>
          </p:grpSpPr>
          <p:sp>
            <p:nvSpPr>
              <p:cNvPr id="110" name="Freeform 44"/>
              <p:cNvSpPr>
                <a:spLocks/>
              </p:cNvSpPr>
              <p:nvPr/>
            </p:nvSpPr>
            <p:spPr bwMode="auto">
              <a:xfrm>
                <a:off x="2344" y="3603"/>
                <a:ext cx="42" cy="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" y="36"/>
                  </a:cxn>
                  <a:cxn ang="0">
                    <a:pos x="0" y="74"/>
                  </a:cxn>
                </a:cxnLst>
                <a:rect l="0" t="0" r="r" b="b"/>
                <a:pathLst>
                  <a:path w="42" h="75">
                    <a:moveTo>
                      <a:pt x="0" y="0"/>
                    </a:moveTo>
                    <a:lnTo>
                      <a:pt x="41" y="36"/>
                    </a:lnTo>
                    <a:lnTo>
                      <a:pt x="0" y="74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1" name="Oval 45"/>
              <p:cNvSpPr>
                <a:spLocks noChangeArrowheads="1"/>
              </p:cNvSpPr>
              <p:nvPr/>
            </p:nvSpPr>
            <p:spPr bwMode="auto">
              <a:xfrm>
                <a:off x="2388" y="3606"/>
                <a:ext cx="30" cy="66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911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AutoShape 16">
            <a:extLst>
              <a:ext uri="{FF2B5EF4-FFF2-40B4-BE49-F238E27FC236}">
                <a16:creationId xmlns:a16="http://schemas.microsoft.com/office/drawing/2014/main" id="{ABCEC3E2-9123-4A82-934F-7EF52517B0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60120" y="1348740"/>
            <a:ext cx="6924855" cy="3329940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8C8405-2FD1-4694-978B-10527480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83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FSDM</a:t>
            </a:r>
            <a:r>
              <a:rPr lang="en-US" altLang="ko-KR" b="0" dirty="0"/>
              <a:t>(Financial Services Data Model)</a:t>
            </a:r>
          </a:p>
          <a:p>
            <a:pPr lvl="1"/>
            <a:r>
              <a:rPr lang="en-US" altLang="ko-KR" dirty="0"/>
              <a:t>9 Concept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765AFF-8CE3-4133-9A0B-89713C0B2A94}"/>
              </a:ext>
            </a:extLst>
          </p:cNvPr>
          <p:cNvGrpSpPr/>
          <p:nvPr/>
        </p:nvGrpSpPr>
        <p:grpSpPr>
          <a:xfrm>
            <a:off x="1341148" y="1619253"/>
            <a:ext cx="6278848" cy="2876537"/>
            <a:chOff x="1341148" y="1619253"/>
            <a:chExt cx="6278848" cy="2876537"/>
          </a:xfrm>
        </p:grpSpPr>
        <p:sp>
          <p:nvSpPr>
            <p:cNvPr id="404" name="Oval 4"/>
            <p:cNvSpPr>
              <a:spLocks noChangeArrowheads="1"/>
            </p:cNvSpPr>
            <p:nvPr/>
          </p:nvSpPr>
          <p:spPr bwMode="auto">
            <a:xfrm>
              <a:off x="1341148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 5"/>
            <p:cNvSpPr>
              <a:spLocks/>
            </p:cNvSpPr>
            <p:nvPr/>
          </p:nvSpPr>
          <p:spPr bwMode="auto">
            <a:xfrm>
              <a:off x="1447720" y="2190463"/>
              <a:ext cx="756151" cy="131354"/>
            </a:xfrm>
            <a:custGeom>
              <a:avLst/>
              <a:gdLst/>
              <a:ahLst/>
              <a:cxnLst>
                <a:cxn ang="0">
                  <a:pos x="42" y="35"/>
                </a:cxn>
                <a:cxn ang="0">
                  <a:pos x="0" y="41"/>
                </a:cxn>
                <a:cxn ang="0">
                  <a:pos x="330" y="123"/>
                </a:cxn>
                <a:cxn ang="0">
                  <a:pos x="605" y="66"/>
                </a:cxn>
                <a:cxn ang="0">
                  <a:pos x="319" y="0"/>
                </a:cxn>
                <a:cxn ang="0">
                  <a:pos x="42" y="35"/>
                </a:cxn>
                <a:cxn ang="0">
                  <a:pos x="42" y="35"/>
                </a:cxn>
              </a:cxnLst>
              <a:rect l="0" t="0" r="r" b="b"/>
              <a:pathLst>
                <a:path w="606" h="124">
                  <a:moveTo>
                    <a:pt x="42" y="35"/>
                  </a:moveTo>
                  <a:lnTo>
                    <a:pt x="0" y="41"/>
                  </a:lnTo>
                  <a:lnTo>
                    <a:pt x="330" y="123"/>
                  </a:lnTo>
                  <a:lnTo>
                    <a:pt x="605" y="66"/>
                  </a:lnTo>
                  <a:lnTo>
                    <a:pt x="319" y="0"/>
                  </a:lnTo>
                  <a:lnTo>
                    <a:pt x="42" y="35"/>
                  </a:lnTo>
                  <a:lnTo>
                    <a:pt x="42" y="35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 6"/>
            <p:cNvSpPr>
              <a:spLocks/>
            </p:cNvSpPr>
            <p:nvPr/>
          </p:nvSpPr>
          <p:spPr bwMode="auto">
            <a:xfrm>
              <a:off x="2102374" y="2245897"/>
              <a:ext cx="101497" cy="30127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81" y="14"/>
                </a:cxn>
                <a:cxn ang="0">
                  <a:pos x="6" y="28"/>
                </a:cxn>
                <a:cxn ang="0">
                  <a:pos x="10" y="22"/>
                </a:cxn>
                <a:cxn ang="0">
                  <a:pos x="5" y="20"/>
                </a:cxn>
                <a:cxn ang="0">
                  <a:pos x="5" y="18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82" h="29">
                  <a:moveTo>
                    <a:pt x="25" y="0"/>
                  </a:moveTo>
                  <a:lnTo>
                    <a:pt x="81" y="14"/>
                  </a:lnTo>
                  <a:lnTo>
                    <a:pt x="6" y="28"/>
                  </a:lnTo>
                  <a:lnTo>
                    <a:pt x="10" y="22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5" y="0"/>
                  </a:lnTo>
                  <a:lnTo>
                    <a:pt x="25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 7"/>
            <p:cNvSpPr>
              <a:spLocks/>
            </p:cNvSpPr>
            <p:nvPr/>
          </p:nvSpPr>
          <p:spPr bwMode="auto">
            <a:xfrm>
              <a:off x="2130286" y="2173592"/>
              <a:ext cx="36793" cy="72305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9" y="8"/>
                </a:cxn>
                <a:cxn ang="0">
                  <a:pos x="12" y="9"/>
                </a:cxn>
                <a:cxn ang="0">
                  <a:pos x="10" y="12"/>
                </a:cxn>
                <a:cxn ang="0">
                  <a:pos x="16" y="13"/>
                </a:cxn>
                <a:cxn ang="0">
                  <a:pos x="12" y="16"/>
                </a:cxn>
                <a:cxn ang="0">
                  <a:pos x="17" y="18"/>
                </a:cxn>
                <a:cxn ang="0">
                  <a:pos x="20" y="19"/>
                </a:cxn>
                <a:cxn ang="0">
                  <a:pos x="19" y="20"/>
                </a:cxn>
                <a:cxn ang="0">
                  <a:pos x="23" y="25"/>
                </a:cxn>
                <a:cxn ang="0">
                  <a:pos x="26" y="29"/>
                </a:cxn>
                <a:cxn ang="0">
                  <a:pos x="21" y="28"/>
                </a:cxn>
                <a:cxn ang="0">
                  <a:pos x="19" y="28"/>
                </a:cxn>
                <a:cxn ang="0">
                  <a:pos x="18" y="28"/>
                </a:cxn>
                <a:cxn ang="0">
                  <a:pos x="17" y="26"/>
                </a:cxn>
                <a:cxn ang="0">
                  <a:pos x="15" y="26"/>
                </a:cxn>
                <a:cxn ang="0">
                  <a:pos x="12" y="26"/>
                </a:cxn>
                <a:cxn ang="0">
                  <a:pos x="15" y="29"/>
                </a:cxn>
                <a:cxn ang="0">
                  <a:pos x="12" y="31"/>
                </a:cxn>
                <a:cxn ang="0">
                  <a:pos x="12" y="34"/>
                </a:cxn>
                <a:cxn ang="0">
                  <a:pos x="16" y="38"/>
                </a:cxn>
                <a:cxn ang="0">
                  <a:pos x="19" y="36"/>
                </a:cxn>
                <a:cxn ang="0">
                  <a:pos x="17" y="39"/>
                </a:cxn>
                <a:cxn ang="0">
                  <a:pos x="23" y="40"/>
                </a:cxn>
                <a:cxn ang="0">
                  <a:pos x="27" y="38"/>
                </a:cxn>
                <a:cxn ang="0">
                  <a:pos x="25" y="40"/>
                </a:cxn>
                <a:cxn ang="0">
                  <a:pos x="22" y="42"/>
                </a:cxn>
                <a:cxn ang="0">
                  <a:pos x="25" y="43"/>
                </a:cxn>
                <a:cxn ang="0">
                  <a:pos x="28" y="43"/>
                </a:cxn>
                <a:cxn ang="0">
                  <a:pos x="25" y="46"/>
                </a:cxn>
                <a:cxn ang="0">
                  <a:pos x="23" y="49"/>
                </a:cxn>
                <a:cxn ang="0">
                  <a:pos x="22" y="52"/>
                </a:cxn>
                <a:cxn ang="0">
                  <a:pos x="19" y="52"/>
                </a:cxn>
                <a:cxn ang="0">
                  <a:pos x="20" y="49"/>
                </a:cxn>
                <a:cxn ang="0">
                  <a:pos x="15" y="47"/>
                </a:cxn>
                <a:cxn ang="0">
                  <a:pos x="15" y="50"/>
                </a:cxn>
                <a:cxn ang="0">
                  <a:pos x="21" y="58"/>
                </a:cxn>
                <a:cxn ang="0">
                  <a:pos x="21" y="58"/>
                </a:cxn>
                <a:cxn ang="0">
                  <a:pos x="22" y="61"/>
                </a:cxn>
                <a:cxn ang="0">
                  <a:pos x="20" y="61"/>
                </a:cxn>
                <a:cxn ang="0">
                  <a:pos x="17" y="62"/>
                </a:cxn>
                <a:cxn ang="0">
                  <a:pos x="15" y="65"/>
                </a:cxn>
                <a:cxn ang="0">
                  <a:pos x="14" y="62"/>
                </a:cxn>
                <a:cxn ang="0">
                  <a:pos x="5" y="67"/>
                </a:cxn>
                <a:cxn ang="0">
                  <a:pos x="1" y="60"/>
                </a:cxn>
                <a:cxn ang="0">
                  <a:pos x="0" y="0"/>
                </a:cxn>
                <a:cxn ang="0">
                  <a:pos x="7" y="6"/>
                </a:cxn>
                <a:cxn ang="0">
                  <a:pos x="9" y="7"/>
                </a:cxn>
                <a:cxn ang="0">
                  <a:pos x="9" y="8"/>
                </a:cxn>
                <a:cxn ang="0">
                  <a:pos x="9" y="8"/>
                </a:cxn>
              </a:cxnLst>
              <a:rect l="0" t="0" r="r" b="b"/>
              <a:pathLst>
                <a:path w="29" h="68">
                  <a:moveTo>
                    <a:pt x="9" y="8"/>
                  </a:moveTo>
                  <a:lnTo>
                    <a:pt x="9" y="8"/>
                  </a:lnTo>
                  <a:lnTo>
                    <a:pt x="12" y="9"/>
                  </a:lnTo>
                  <a:lnTo>
                    <a:pt x="10" y="12"/>
                  </a:lnTo>
                  <a:lnTo>
                    <a:pt x="16" y="13"/>
                  </a:lnTo>
                  <a:lnTo>
                    <a:pt x="12" y="16"/>
                  </a:lnTo>
                  <a:lnTo>
                    <a:pt x="17" y="18"/>
                  </a:lnTo>
                  <a:lnTo>
                    <a:pt x="20" y="19"/>
                  </a:lnTo>
                  <a:lnTo>
                    <a:pt x="19" y="20"/>
                  </a:lnTo>
                  <a:lnTo>
                    <a:pt x="23" y="25"/>
                  </a:lnTo>
                  <a:lnTo>
                    <a:pt x="26" y="29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8" y="28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5" y="29"/>
                  </a:lnTo>
                  <a:lnTo>
                    <a:pt x="12" y="31"/>
                  </a:lnTo>
                  <a:lnTo>
                    <a:pt x="12" y="34"/>
                  </a:lnTo>
                  <a:lnTo>
                    <a:pt x="16" y="38"/>
                  </a:lnTo>
                  <a:lnTo>
                    <a:pt x="19" y="36"/>
                  </a:lnTo>
                  <a:lnTo>
                    <a:pt x="17" y="39"/>
                  </a:lnTo>
                  <a:lnTo>
                    <a:pt x="23" y="40"/>
                  </a:lnTo>
                  <a:lnTo>
                    <a:pt x="27" y="38"/>
                  </a:lnTo>
                  <a:lnTo>
                    <a:pt x="25" y="40"/>
                  </a:lnTo>
                  <a:lnTo>
                    <a:pt x="22" y="42"/>
                  </a:lnTo>
                  <a:lnTo>
                    <a:pt x="25" y="43"/>
                  </a:lnTo>
                  <a:lnTo>
                    <a:pt x="28" y="43"/>
                  </a:lnTo>
                  <a:lnTo>
                    <a:pt x="25" y="46"/>
                  </a:lnTo>
                  <a:lnTo>
                    <a:pt x="23" y="49"/>
                  </a:lnTo>
                  <a:lnTo>
                    <a:pt x="22" y="52"/>
                  </a:lnTo>
                  <a:lnTo>
                    <a:pt x="19" y="52"/>
                  </a:lnTo>
                  <a:lnTo>
                    <a:pt x="20" y="49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21" y="58"/>
                  </a:lnTo>
                  <a:lnTo>
                    <a:pt x="21" y="58"/>
                  </a:lnTo>
                  <a:lnTo>
                    <a:pt x="22" y="61"/>
                  </a:lnTo>
                  <a:lnTo>
                    <a:pt x="20" y="61"/>
                  </a:lnTo>
                  <a:lnTo>
                    <a:pt x="17" y="62"/>
                  </a:lnTo>
                  <a:lnTo>
                    <a:pt x="15" y="65"/>
                  </a:lnTo>
                  <a:lnTo>
                    <a:pt x="14" y="62"/>
                  </a:lnTo>
                  <a:lnTo>
                    <a:pt x="5" y="67"/>
                  </a:lnTo>
                  <a:lnTo>
                    <a:pt x="1" y="60"/>
                  </a:lnTo>
                  <a:lnTo>
                    <a:pt x="0" y="0"/>
                  </a:lnTo>
                  <a:lnTo>
                    <a:pt x="7" y="6"/>
                  </a:lnTo>
                  <a:lnTo>
                    <a:pt x="9" y="7"/>
                  </a:lnTo>
                  <a:lnTo>
                    <a:pt x="9" y="8"/>
                  </a:lnTo>
                  <a:lnTo>
                    <a:pt x="9" y="8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 8"/>
            <p:cNvSpPr>
              <a:spLocks/>
            </p:cNvSpPr>
            <p:nvPr/>
          </p:nvSpPr>
          <p:spPr bwMode="auto">
            <a:xfrm>
              <a:off x="1484512" y="1943421"/>
              <a:ext cx="652117" cy="330193"/>
            </a:xfrm>
            <a:custGeom>
              <a:avLst/>
              <a:gdLst/>
              <a:ahLst/>
              <a:cxnLst>
                <a:cxn ang="0">
                  <a:pos x="0" y="117"/>
                </a:cxn>
                <a:cxn ang="0">
                  <a:pos x="0" y="118"/>
                </a:cxn>
                <a:cxn ang="0">
                  <a:pos x="0" y="272"/>
                </a:cxn>
                <a:cxn ang="0">
                  <a:pos x="292" y="310"/>
                </a:cxn>
                <a:cxn ang="0">
                  <a:pos x="521" y="293"/>
                </a:cxn>
                <a:cxn ang="0">
                  <a:pos x="510" y="84"/>
                </a:cxn>
                <a:cxn ang="0">
                  <a:pos x="294" y="0"/>
                </a:cxn>
                <a:cxn ang="0">
                  <a:pos x="0" y="117"/>
                </a:cxn>
                <a:cxn ang="0">
                  <a:pos x="0" y="117"/>
                </a:cxn>
              </a:cxnLst>
              <a:rect l="0" t="0" r="r" b="b"/>
              <a:pathLst>
                <a:path w="522" h="311">
                  <a:moveTo>
                    <a:pt x="0" y="117"/>
                  </a:moveTo>
                  <a:lnTo>
                    <a:pt x="0" y="118"/>
                  </a:lnTo>
                  <a:lnTo>
                    <a:pt x="0" y="272"/>
                  </a:lnTo>
                  <a:lnTo>
                    <a:pt x="292" y="310"/>
                  </a:lnTo>
                  <a:lnTo>
                    <a:pt x="521" y="293"/>
                  </a:lnTo>
                  <a:lnTo>
                    <a:pt x="510" y="84"/>
                  </a:lnTo>
                  <a:lnTo>
                    <a:pt x="294" y="0"/>
                  </a:lnTo>
                  <a:lnTo>
                    <a:pt x="0" y="117"/>
                  </a:lnTo>
                  <a:lnTo>
                    <a:pt x="0" y="117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AutoShape 9"/>
            <p:cNvSpPr>
              <a:spLocks noChangeArrowheads="1"/>
            </p:cNvSpPr>
            <p:nvPr/>
          </p:nvSpPr>
          <p:spPr bwMode="auto">
            <a:xfrm flipV="1">
              <a:off x="2121405" y="2031392"/>
              <a:ext cx="3806" cy="18076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AutoShape 10"/>
            <p:cNvSpPr>
              <a:spLocks noChangeArrowheads="1"/>
            </p:cNvSpPr>
            <p:nvPr/>
          </p:nvSpPr>
          <p:spPr bwMode="auto">
            <a:xfrm flipV="1">
              <a:off x="1861319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AutoShape 11"/>
            <p:cNvSpPr>
              <a:spLocks noChangeArrowheads="1"/>
            </p:cNvSpPr>
            <p:nvPr/>
          </p:nvSpPr>
          <p:spPr bwMode="auto">
            <a:xfrm flipV="1">
              <a:off x="1877813" y="1968728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AutoShape 12"/>
            <p:cNvSpPr>
              <a:spLocks noChangeArrowheads="1"/>
            </p:cNvSpPr>
            <p:nvPr/>
          </p:nvSpPr>
          <p:spPr bwMode="auto">
            <a:xfrm flipV="1">
              <a:off x="1891768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AutoShape 13"/>
            <p:cNvSpPr>
              <a:spLocks noChangeArrowheads="1"/>
            </p:cNvSpPr>
            <p:nvPr/>
          </p:nvSpPr>
          <p:spPr bwMode="auto">
            <a:xfrm flipV="1">
              <a:off x="1904455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AutoShape 14"/>
            <p:cNvSpPr>
              <a:spLocks noChangeArrowheads="1"/>
            </p:cNvSpPr>
            <p:nvPr/>
          </p:nvSpPr>
          <p:spPr bwMode="auto">
            <a:xfrm flipV="1">
              <a:off x="1917143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AutoShape 15"/>
            <p:cNvSpPr>
              <a:spLocks noChangeArrowheads="1"/>
            </p:cNvSpPr>
            <p:nvPr/>
          </p:nvSpPr>
          <p:spPr bwMode="auto">
            <a:xfrm flipV="1">
              <a:off x="1932367" y="1975958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AutoShape 16"/>
            <p:cNvSpPr>
              <a:spLocks noChangeArrowheads="1"/>
            </p:cNvSpPr>
            <p:nvPr/>
          </p:nvSpPr>
          <p:spPr bwMode="auto">
            <a:xfrm flipV="1">
              <a:off x="1946323" y="198077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AutoShape 17"/>
            <p:cNvSpPr>
              <a:spLocks noChangeArrowheads="1"/>
            </p:cNvSpPr>
            <p:nvPr/>
          </p:nvSpPr>
          <p:spPr bwMode="auto">
            <a:xfrm flipV="1">
              <a:off x="1960279" y="1983189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AutoShape 18"/>
            <p:cNvSpPr>
              <a:spLocks noChangeArrowheads="1"/>
            </p:cNvSpPr>
            <p:nvPr/>
          </p:nvSpPr>
          <p:spPr bwMode="auto">
            <a:xfrm flipV="1">
              <a:off x="1976772" y="1989214"/>
              <a:ext cx="1269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AutoShape 19"/>
            <p:cNvSpPr>
              <a:spLocks noChangeArrowheads="1"/>
            </p:cNvSpPr>
            <p:nvPr/>
          </p:nvSpPr>
          <p:spPr bwMode="auto">
            <a:xfrm flipV="1">
              <a:off x="1989459" y="1991624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AutoShape 20"/>
            <p:cNvSpPr>
              <a:spLocks noChangeArrowheads="1"/>
            </p:cNvSpPr>
            <p:nvPr/>
          </p:nvSpPr>
          <p:spPr bwMode="auto">
            <a:xfrm flipV="1">
              <a:off x="2005952" y="1995239"/>
              <a:ext cx="2537" cy="1916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AutoShape 21"/>
            <p:cNvSpPr>
              <a:spLocks noChangeArrowheads="1"/>
            </p:cNvSpPr>
            <p:nvPr/>
          </p:nvSpPr>
          <p:spPr bwMode="auto">
            <a:xfrm flipV="1">
              <a:off x="2021177" y="2002470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AutoShape 22"/>
            <p:cNvSpPr>
              <a:spLocks noChangeArrowheads="1"/>
            </p:cNvSpPr>
            <p:nvPr/>
          </p:nvSpPr>
          <p:spPr bwMode="auto">
            <a:xfrm flipV="1">
              <a:off x="2032595" y="2004880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AutoShape 23"/>
            <p:cNvSpPr>
              <a:spLocks noChangeArrowheads="1"/>
            </p:cNvSpPr>
            <p:nvPr/>
          </p:nvSpPr>
          <p:spPr bwMode="auto">
            <a:xfrm flipV="1">
              <a:off x="2044014" y="2010906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AutoShape 24"/>
            <p:cNvSpPr>
              <a:spLocks noChangeArrowheads="1"/>
            </p:cNvSpPr>
            <p:nvPr/>
          </p:nvSpPr>
          <p:spPr bwMode="auto">
            <a:xfrm flipV="1">
              <a:off x="2057969" y="2010906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AutoShape 25"/>
            <p:cNvSpPr>
              <a:spLocks noChangeArrowheads="1"/>
            </p:cNvSpPr>
            <p:nvPr/>
          </p:nvSpPr>
          <p:spPr bwMode="auto">
            <a:xfrm flipV="1">
              <a:off x="2070657" y="2014521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AutoShape 26"/>
            <p:cNvSpPr>
              <a:spLocks noChangeArrowheads="1"/>
            </p:cNvSpPr>
            <p:nvPr/>
          </p:nvSpPr>
          <p:spPr bwMode="auto">
            <a:xfrm flipV="1">
              <a:off x="2084612" y="2022956"/>
              <a:ext cx="2537" cy="18558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AutoShape 27"/>
            <p:cNvSpPr>
              <a:spLocks noChangeArrowheads="1"/>
            </p:cNvSpPr>
            <p:nvPr/>
          </p:nvSpPr>
          <p:spPr bwMode="auto">
            <a:xfrm flipV="1">
              <a:off x="2099837" y="2027777"/>
              <a:ext cx="3806" cy="18317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AutoShape 28"/>
            <p:cNvSpPr>
              <a:spLocks noChangeArrowheads="1"/>
            </p:cNvSpPr>
            <p:nvPr/>
          </p:nvSpPr>
          <p:spPr bwMode="auto">
            <a:xfrm flipV="1">
              <a:off x="2112524" y="2033802"/>
              <a:ext cx="3806" cy="17835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AutoShape 29"/>
            <p:cNvSpPr>
              <a:spLocks noChangeArrowheads="1"/>
            </p:cNvSpPr>
            <p:nvPr/>
          </p:nvSpPr>
          <p:spPr bwMode="auto">
            <a:xfrm flipV="1">
              <a:off x="1570785" y="2045853"/>
              <a:ext cx="3806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AutoShape 30"/>
            <p:cNvSpPr>
              <a:spLocks noChangeArrowheads="1"/>
            </p:cNvSpPr>
            <p:nvPr/>
          </p:nvSpPr>
          <p:spPr bwMode="auto">
            <a:xfrm flipV="1">
              <a:off x="1555560" y="2045853"/>
              <a:ext cx="5075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AutoShape 31"/>
            <p:cNvSpPr>
              <a:spLocks noChangeArrowheads="1"/>
            </p:cNvSpPr>
            <p:nvPr/>
          </p:nvSpPr>
          <p:spPr bwMode="auto">
            <a:xfrm flipV="1">
              <a:off x="1544142" y="2056699"/>
              <a:ext cx="2537" cy="1397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AutoShape 32"/>
            <p:cNvSpPr>
              <a:spLocks noChangeArrowheads="1"/>
            </p:cNvSpPr>
            <p:nvPr/>
          </p:nvSpPr>
          <p:spPr bwMode="auto">
            <a:xfrm flipV="1">
              <a:off x="1570785" y="2045853"/>
              <a:ext cx="3806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AutoShape 33"/>
            <p:cNvSpPr>
              <a:spLocks noChangeArrowheads="1"/>
            </p:cNvSpPr>
            <p:nvPr/>
          </p:nvSpPr>
          <p:spPr bwMode="auto">
            <a:xfrm flipV="1">
              <a:off x="1530186" y="2057904"/>
              <a:ext cx="2537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AutoShape 34"/>
            <p:cNvSpPr>
              <a:spLocks noChangeArrowheads="1"/>
            </p:cNvSpPr>
            <p:nvPr/>
          </p:nvSpPr>
          <p:spPr bwMode="auto">
            <a:xfrm flipV="1">
              <a:off x="1516230" y="2057904"/>
              <a:ext cx="3806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AutoShape 35"/>
            <p:cNvSpPr>
              <a:spLocks noChangeArrowheads="1"/>
            </p:cNvSpPr>
            <p:nvPr/>
          </p:nvSpPr>
          <p:spPr bwMode="auto">
            <a:xfrm flipV="1">
              <a:off x="1502274" y="2059109"/>
              <a:ext cx="2537" cy="1397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AutoShape 36"/>
            <p:cNvSpPr>
              <a:spLocks noChangeArrowheads="1"/>
            </p:cNvSpPr>
            <p:nvPr/>
          </p:nvSpPr>
          <p:spPr bwMode="auto">
            <a:xfrm flipV="1">
              <a:off x="1487050" y="2074775"/>
              <a:ext cx="3806" cy="12171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 37"/>
            <p:cNvSpPr>
              <a:spLocks/>
            </p:cNvSpPr>
            <p:nvPr/>
          </p:nvSpPr>
          <p:spPr bwMode="auto">
            <a:xfrm>
              <a:off x="1872738" y="2035007"/>
              <a:ext cx="220756" cy="149430"/>
            </a:xfrm>
            <a:custGeom>
              <a:avLst/>
              <a:gdLst/>
              <a:ahLst/>
              <a:cxnLst>
                <a:cxn ang="0">
                  <a:pos x="135" y="49"/>
                </a:cxn>
                <a:cxn ang="0">
                  <a:pos x="144" y="46"/>
                </a:cxn>
                <a:cxn ang="0">
                  <a:pos x="154" y="43"/>
                </a:cxn>
                <a:cxn ang="0">
                  <a:pos x="160" y="41"/>
                </a:cxn>
                <a:cxn ang="0">
                  <a:pos x="168" y="36"/>
                </a:cxn>
                <a:cxn ang="0">
                  <a:pos x="173" y="33"/>
                </a:cxn>
                <a:cxn ang="0">
                  <a:pos x="174" y="25"/>
                </a:cxn>
                <a:cxn ang="0">
                  <a:pos x="166" y="17"/>
                </a:cxn>
                <a:cxn ang="0">
                  <a:pos x="155" y="11"/>
                </a:cxn>
                <a:cxn ang="0">
                  <a:pos x="145" y="6"/>
                </a:cxn>
                <a:cxn ang="0">
                  <a:pos x="133" y="4"/>
                </a:cxn>
                <a:cxn ang="0">
                  <a:pos x="118" y="2"/>
                </a:cxn>
                <a:cxn ang="0">
                  <a:pos x="109" y="0"/>
                </a:cxn>
                <a:cxn ang="0">
                  <a:pos x="96" y="3"/>
                </a:cxn>
                <a:cxn ang="0">
                  <a:pos x="83" y="5"/>
                </a:cxn>
                <a:cxn ang="0">
                  <a:pos x="71" y="6"/>
                </a:cxn>
                <a:cxn ang="0">
                  <a:pos x="60" y="8"/>
                </a:cxn>
                <a:cxn ang="0">
                  <a:pos x="47" y="11"/>
                </a:cxn>
                <a:cxn ang="0">
                  <a:pos x="35" y="12"/>
                </a:cxn>
                <a:cxn ang="0">
                  <a:pos x="26" y="13"/>
                </a:cxn>
                <a:cxn ang="0">
                  <a:pos x="20" y="13"/>
                </a:cxn>
                <a:cxn ang="0">
                  <a:pos x="13" y="15"/>
                </a:cxn>
                <a:cxn ang="0">
                  <a:pos x="12" y="19"/>
                </a:cxn>
                <a:cxn ang="0">
                  <a:pos x="16" y="26"/>
                </a:cxn>
                <a:cxn ang="0">
                  <a:pos x="23" y="31"/>
                </a:cxn>
                <a:cxn ang="0">
                  <a:pos x="28" y="36"/>
                </a:cxn>
                <a:cxn ang="0">
                  <a:pos x="36" y="43"/>
                </a:cxn>
                <a:cxn ang="0">
                  <a:pos x="46" y="51"/>
                </a:cxn>
                <a:cxn ang="0">
                  <a:pos x="50" y="57"/>
                </a:cxn>
                <a:cxn ang="0">
                  <a:pos x="44" y="60"/>
                </a:cxn>
                <a:cxn ang="0">
                  <a:pos x="35" y="60"/>
                </a:cxn>
                <a:cxn ang="0">
                  <a:pos x="28" y="60"/>
                </a:cxn>
                <a:cxn ang="0">
                  <a:pos x="22" y="58"/>
                </a:cxn>
                <a:cxn ang="0">
                  <a:pos x="16" y="54"/>
                </a:cxn>
                <a:cxn ang="0">
                  <a:pos x="10" y="50"/>
                </a:cxn>
                <a:cxn ang="0">
                  <a:pos x="5" y="52"/>
                </a:cxn>
                <a:cxn ang="0">
                  <a:pos x="3" y="54"/>
                </a:cxn>
                <a:cxn ang="0">
                  <a:pos x="0" y="59"/>
                </a:cxn>
                <a:cxn ang="0">
                  <a:pos x="1" y="65"/>
                </a:cxn>
                <a:cxn ang="0">
                  <a:pos x="15" y="78"/>
                </a:cxn>
                <a:cxn ang="0">
                  <a:pos x="30" y="88"/>
                </a:cxn>
                <a:cxn ang="0">
                  <a:pos x="35" y="98"/>
                </a:cxn>
                <a:cxn ang="0">
                  <a:pos x="27" y="106"/>
                </a:cxn>
                <a:cxn ang="0">
                  <a:pos x="16" y="113"/>
                </a:cxn>
                <a:cxn ang="0">
                  <a:pos x="11" y="117"/>
                </a:cxn>
                <a:cxn ang="0">
                  <a:pos x="32" y="133"/>
                </a:cxn>
                <a:cxn ang="0">
                  <a:pos x="75" y="140"/>
                </a:cxn>
                <a:cxn ang="0">
                  <a:pos x="114" y="136"/>
                </a:cxn>
                <a:cxn ang="0">
                  <a:pos x="123" y="129"/>
                </a:cxn>
                <a:cxn ang="0">
                  <a:pos x="127" y="121"/>
                </a:cxn>
                <a:cxn ang="0">
                  <a:pos x="130" y="112"/>
                </a:cxn>
                <a:cxn ang="0">
                  <a:pos x="127" y="104"/>
                </a:cxn>
                <a:cxn ang="0">
                  <a:pos x="115" y="96"/>
                </a:cxn>
                <a:cxn ang="0">
                  <a:pos x="103" y="87"/>
                </a:cxn>
                <a:cxn ang="0">
                  <a:pos x="103" y="81"/>
                </a:cxn>
                <a:cxn ang="0">
                  <a:pos x="117" y="79"/>
                </a:cxn>
                <a:cxn ang="0">
                  <a:pos x="134" y="78"/>
                </a:cxn>
                <a:cxn ang="0">
                  <a:pos x="142" y="73"/>
                </a:cxn>
                <a:cxn ang="0">
                  <a:pos x="138" y="66"/>
                </a:cxn>
                <a:cxn ang="0">
                  <a:pos x="132" y="59"/>
                </a:cxn>
                <a:cxn ang="0">
                  <a:pos x="131" y="52"/>
                </a:cxn>
              </a:cxnLst>
              <a:rect l="0" t="0" r="r" b="b"/>
              <a:pathLst>
                <a:path w="177" h="141">
                  <a:moveTo>
                    <a:pt x="131" y="52"/>
                  </a:moveTo>
                  <a:lnTo>
                    <a:pt x="131" y="52"/>
                  </a:lnTo>
                  <a:lnTo>
                    <a:pt x="132" y="51"/>
                  </a:lnTo>
                  <a:lnTo>
                    <a:pt x="133" y="51"/>
                  </a:lnTo>
                  <a:lnTo>
                    <a:pt x="135" y="49"/>
                  </a:lnTo>
                  <a:lnTo>
                    <a:pt x="137" y="49"/>
                  </a:lnTo>
                  <a:lnTo>
                    <a:pt x="138" y="47"/>
                  </a:lnTo>
                  <a:lnTo>
                    <a:pt x="140" y="47"/>
                  </a:lnTo>
                  <a:lnTo>
                    <a:pt x="143" y="46"/>
                  </a:lnTo>
                  <a:lnTo>
                    <a:pt x="144" y="46"/>
                  </a:lnTo>
                  <a:lnTo>
                    <a:pt x="146" y="46"/>
                  </a:lnTo>
                  <a:lnTo>
                    <a:pt x="148" y="46"/>
                  </a:lnTo>
                  <a:lnTo>
                    <a:pt x="151" y="44"/>
                  </a:lnTo>
                  <a:lnTo>
                    <a:pt x="153" y="44"/>
                  </a:lnTo>
                  <a:lnTo>
                    <a:pt x="154" y="43"/>
                  </a:lnTo>
                  <a:lnTo>
                    <a:pt x="156" y="43"/>
                  </a:lnTo>
                  <a:lnTo>
                    <a:pt x="157" y="41"/>
                  </a:lnTo>
                  <a:lnTo>
                    <a:pt x="157" y="41"/>
                  </a:lnTo>
                  <a:lnTo>
                    <a:pt x="159" y="41"/>
                  </a:lnTo>
                  <a:lnTo>
                    <a:pt x="160" y="41"/>
                  </a:lnTo>
                  <a:lnTo>
                    <a:pt x="162" y="39"/>
                  </a:lnTo>
                  <a:lnTo>
                    <a:pt x="163" y="39"/>
                  </a:lnTo>
                  <a:lnTo>
                    <a:pt x="165" y="38"/>
                  </a:lnTo>
                  <a:lnTo>
                    <a:pt x="167" y="38"/>
                  </a:lnTo>
                  <a:lnTo>
                    <a:pt x="168" y="36"/>
                  </a:lnTo>
                  <a:lnTo>
                    <a:pt x="169" y="36"/>
                  </a:lnTo>
                  <a:lnTo>
                    <a:pt x="170" y="34"/>
                  </a:lnTo>
                  <a:lnTo>
                    <a:pt x="171" y="34"/>
                  </a:lnTo>
                  <a:lnTo>
                    <a:pt x="173" y="33"/>
                  </a:lnTo>
                  <a:lnTo>
                    <a:pt x="173" y="33"/>
                  </a:lnTo>
                  <a:lnTo>
                    <a:pt x="175" y="31"/>
                  </a:lnTo>
                  <a:lnTo>
                    <a:pt x="175" y="29"/>
                  </a:lnTo>
                  <a:lnTo>
                    <a:pt x="176" y="28"/>
                  </a:lnTo>
                  <a:lnTo>
                    <a:pt x="175" y="27"/>
                  </a:lnTo>
                  <a:lnTo>
                    <a:pt x="174" y="25"/>
                  </a:lnTo>
                  <a:lnTo>
                    <a:pt x="173" y="23"/>
                  </a:lnTo>
                  <a:lnTo>
                    <a:pt x="172" y="22"/>
                  </a:lnTo>
                  <a:lnTo>
                    <a:pt x="169" y="20"/>
                  </a:lnTo>
                  <a:lnTo>
                    <a:pt x="168" y="19"/>
                  </a:lnTo>
                  <a:lnTo>
                    <a:pt x="166" y="17"/>
                  </a:lnTo>
                  <a:lnTo>
                    <a:pt x="164" y="15"/>
                  </a:lnTo>
                  <a:lnTo>
                    <a:pt x="161" y="15"/>
                  </a:lnTo>
                  <a:lnTo>
                    <a:pt x="160" y="14"/>
                  </a:lnTo>
                  <a:lnTo>
                    <a:pt x="157" y="12"/>
                  </a:lnTo>
                  <a:lnTo>
                    <a:pt x="155" y="11"/>
                  </a:lnTo>
                  <a:lnTo>
                    <a:pt x="153" y="11"/>
                  </a:lnTo>
                  <a:lnTo>
                    <a:pt x="151" y="9"/>
                  </a:lnTo>
                  <a:lnTo>
                    <a:pt x="150" y="8"/>
                  </a:lnTo>
                  <a:lnTo>
                    <a:pt x="149" y="6"/>
                  </a:lnTo>
                  <a:lnTo>
                    <a:pt x="145" y="6"/>
                  </a:lnTo>
                  <a:lnTo>
                    <a:pt x="144" y="6"/>
                  </a:lnTo>
                  <a:lnTo>
                    <a:pt x="140" y="6"/>
                  </a:lnTo>
                  <a:lnTo>
                    <a:pt x="139" y="5"/>
                  </a:lnTo>
                  <a:lnTo>
                    <a:pt x="135" y="5"/>
                  </a:lnTo>
                  <a:lnTo>
                    <a:pt x="133" y="4"/>
                  </a:lnTo>
                  <a:lnTo>
                    <a:pt x="129" y="4"/>
                  </a:lnTo>
                  <a:lnTo>
                    <a:pt x="128" y="2"/>
                  </a:lnTo>
                  <a:lnTo>
                    <a:pt x="124" y="2"/>
                  </a:lnTo>
                  <a:lnTo>
                    <a:pt x="122" y="2"/>
                  </a:lnTo>
                  <a:lnTo>
                    <a:pt x="118" y="2"/>
                  </a:lnTo>
                  <a:lnTo>
                    <a:pt x="117" y="1"/>
                  </a:lnTo>
                  <a:lnTo>
                    <a:pt x="114" y="1"/>
                  </a:lnTo>
                  <a:lnTo>
                    <a:pt x="112" y="1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5" y="1"/>
                  </a:lnTo>
                  <a:lnTo>
                    <a:pt x="104" y="1"/>
                  </a:lnTo>
                  <a:lnTo>
                    <a:pt x="101" y="1"/>
                  </a:lnTo>
                  <a:lnTo>
                    <a:pt x="99" y="1"/>
                  </a:lnTo>
                  <a:lnTo>
                    <a:pt x="96" y="3"/>
                  </a:lnTo>
                  <a:lnTo>
                    <a:pt x="94" y="3"/>
                  </a:lnTo>
                  <a:lnTo>
                    <a:pt x="90" y="3"/>
                  </a:lnTo>
                  <a:lnTo>
                    <a:pt x="89" y="3"/>
                  </a:lnTo>
                  <a:lnTo>
                    <a:pt x="85" y="5"/>
                  </a:lnTo>
                  <a:lnTo>
                    <a:pt x="83" y="5"/>
                  </a:lnTo>
                  <a:lnTo>
                    <a:pt x="79" y="5"/>
                  </a:lnTo>
                  <a:lnTo>
                    <a:pt x="78" y="5"/>
                  </a:lnTo>
                  <a:lnTo>
                    <a:pt x="75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69" y="6"/>
                  </a:lnTo>
                  <a:lnTo>
                    <a:pt x="66" y="8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7" y="10"/>
                  </a:lnTo>
                  <a:lnTo>
                    <a:pt x="55" y="10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7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9" y="11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3" y="12"/>
                  </a:lnTo>
                  <a:lnTo>
                    <a:pt x="31" y="12"/>
                  </a:lnTo>
                  <a:lnTo>
                    <a:pt x="30" y="13"/>
                  </a:lnTo>
                  <a:lnTo>
                    <a:pt x="28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3" y="13"/>
                  </a:lnTo>
                  <a:lnTo>
                    <a:pt x="21" y="13"/>
                  </a:lnTo>
                  <a:lnTo>
                    <a:pt x="20" y="13"/>
                  </a:lnTo>
                  <a:lnTo>
                    <a:pt x="18" y="14"/>
                  </a:lnTo>
                  <a:lnTo>
                    <a:pt x="17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1"/>
                  </a:lnTo>
                  <a:lnTo>
                    <a:pt x="14" y="21"/>
                  </a:lnTo>
                  <a:lnTo>
                    <a:pt x="14" y="23"/>
                  </a:lnTo>
                  <a:lnTo>
                    <a:pt x="15" y="24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7"/>
                  </a:lnTo>
                  <a:lnTo>
                    <a:pt x="19" y="29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3" y="32"/>
                  </a:lnTo>
                  <a:lnTo>
                    <a:pt x="25" y="33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29" y="38"/>
                  </a:lnTo>
                  <a:lnTo>
                    <a:pt x="31" y="39"/>
                  </a:lnTo>
                  <a:lnTo>
                    <a:pt x="32" y="40"/>
                  </a:lnTo>
                  <a:lnTo>
                    <a:pt x="34" y="41"/>
                  </a:lnTo>
                  <a:lnTo>
                    <a:pt x="36" y="43"/>
                  </a:lnTo>
                  <a:lnTo>
                    <a:pt x="37" y="45"/>
                  </a:lnTo>
                  <a:lnTo>
                    <a:pt x="41" y="46"/>
                  </a:lnTo>
                  <a:lnTo>
                    <a:pt x="42" y="47"/>
                  </a:lnTo>
                  <a:lnTo>
                    <a:pt x="44" y="49"/>
                  </a:lnTo>
                  <a:lnTo>
                    <a:pt x="46" y="51"/>
                  </a:lnTo>
                  <a:lnTo>
                    <a:pt x="47" y="52"/>
                  </a:lnTo>
                  <a:lnTo>
                    <a:pt x="47" y="54"/>
                  </a:lnTo>
                  <a:lnTo>
                    <a:pt x="49" y="55"/>
                  </a:lnTo>
                  <a:lnTo>
                    <a:pt x="49" y="57"/>
                  </a:lnTo>
                  <a:lnTo>
                    <a:pt x="50" y="57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9"/>
                  </a:lnTo>
                  <a:lnTo>
                    <a:pt x="46" y="59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9" y="60"/>
                  </a:lnTo>
                  <a:lnTo>
                    <a:pt x="37" y="60"/>
                  </a:lnTo>
                  <a:lnTo>
                    <a:pt x="35" y="60"/>
                  </a:lnTo>
                  <a:lnTo>
                    <a:pt x="34" y="60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9" y="60"/>
                  </a:lnTo>
                  <a:lnTo>
                    <a:pt x="28" y="60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3" y="59"/>
                  </a:lnTo>
                  <a:lnTo>
                    <a:pt x="22" y="58"/>
                  </a:lnTo>
                  <a:lnTo>
                    <a:pt x="21" y="58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4" y="52"/>
                  </a:lnTo>
                  <a:lnTo>
                    <a:pt x="12" y="52"/>
                  </a:lnTo>
                  <a:lnTo>
                    <a:pt x="12" y="51"/>
                  </a:lnTo>
                  <a:lnTo>
                    <a:pt x="11" y="51"/>
                  </a:lnTo>
                  <a:lnTo>
                    <a:pt x="10" y="50"/>
                  </a:lnTo>
                  <a:lnTo>
                    <a:pt x="8" y="50"/>
                  </a:lnTo>
                  <a:lnTo>
                    <a:pt x="8" y="49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5" y="52"/>
                  </a:lnTo>
                  <a:lnTo>
                    <a:pt x="5" y="52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4"/>
                  </a:lnTo>
                  <a:lnTo>
                    <a:pt x="3" y="54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6" y="70"/>
                  </a:lnTo>
                  <a:lnTo>
                    <a:pt x="8" y="74"/>
                  </a:lnTo>
                  <a:lnTo>
                    <a:pt x="12" y="75"/>
                  </a:lnTo>
                  <a:lnTo>
                    <a:pt x="15" y="78"/>
                  </a:lnTo>
                  <a:lnTo>
                    <a:pt x="18" y="79"/>
                  </a:lnTo>
                  <a:lnTo>
                    <a:pt x="21" y="83"/>
                  </a:lnTo>
                  <a:lnTo>
                    <a:pt x="24" y="84"/>
                  </a:lnTo>
                  <a:lnTo>
                    <a:pt x="27" y="86"/>
                  </a:lnTo>
                  <a:lnTo>
                    <a:pt x="30" y="88"/>
                  </a:lnTo>
                  <a:lnTo>
                    <a:pt x="32" y="91"/>
                  </a:lnTo>
                  <a:lnTo>
                    <a:pt x="34" y="93"/>
                  </a:lnTo>
                  <a:lnTo>
                    <a:pt x="35" y="95"/>
                  </a:lnTo>
                  <a:lnTo>
                    <a:pt x="36" y="97"/>
                  </a:lnTo>
                  <a:lnTo>
                    <a:pt x="35" y="98"/>
                  </a:lnTo>
                  <a:lnTo>
                    <a:pt x="34" y="100"/>
                  </a:lnTo>
                  <a:lnTo>
                    <a:pt x="32" y="101"/>
                  </a:lnTo>
                  <a:lnTo>
                    <a:pt x="31" y="103"/>
                  </a:lnTo>
                  <a:lnTo>
                    <a:pt x="29" y="105"/>
                  </a:lnTo>
                  <a:lnTo>
                    <a:pt x="27" y="106"/>
                  </a:lnTo>
                  <a:lnTo>
                    <a:pt x="24" y="108"/>
                  </a:lnTo>
                  <a:lnTo>
                    <a:pt x="23" y="108"/>
                  </a:lnTo>
                  <a:lnTo>
                    <a:pt x="19" y="110"/>
                  </a:lnTo>
                  <a:lnTo>
                    <a:pt x="18" y="111"/>
                  </a:lnTo>
                  <a:lnTo>
                    <a:pt x="16" y="113"/>
                  </a:lnTo>
                  <a:lnTo>
                    <a:pt x="14" y="113"/>
                  </a:lnTo>
                  <a:lnTo>
                    <a:pt x="12" y="115"/>
                  </a:lnTo>
                  <a:lnTo>
                    <a:pt x="11" y="115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2" y="121"/>
                  </a:lnTo>
                  <a:lnTo>
                    <a:pt x="16" y="125"/>
                  </a:lnTo>
                  <a:lnTo>
                    <a:pt x="20" y="128"/>
                  </a:lnTo>
                  <a:lnTo>
                    <a:pt x="26" y="131"/>
                  </a:lnTo>
                  <a:lnTo>
                    <a:pt x="32" y="133"/>
                  </a:lnTo>
                  <a:lnTo>
                    <a:pt x="40" y="135"/>
                  </a:lnTo>
                  <a:lnTo>
                    <a:pt x="48" y="137"/>
                  </a:lnTo>
                  <a:lnTo>
                    <a:pt x="58" y="138"/>
                  </a:lnTo>
                  <a:lnTo>
                    <a:pt x="66" y="139"/>
                  </a:lnTo>
                  <a:lnTo>
                    <a:pt x="75" y="140"/>
                  </a:lnTo>
                  <a:lnTo>
                    <a:pt x="83" y="140"/>
                  </a:lnTo>
                  <a:lnTo>
                    <a:pt x="92" y="139"/>
                  </a:lnTo>
                  <a:lnTo>
                    <a:pt x="99" y="139"/>
                  </a:lnTo>
                  <a:lnTo>
                    <a:pt x="107" y="137"/>
                  </a:lnTo>
                  <a:lnTo>
                    <a:pt x="114" y="136"/>
                  </a:lnTo>
                  <a:lnTo>
                    <a:pt x="120" y="133"/>
                  </a:lnTo>
                  <a:lnTo>
                    <a:pt x="120" y="133"/>
                  </a:lnTo>
                  <a:lnTo>
                    <a:pt x="121" y="132"/>
                  </a:lnTo>
                  <a:lnTo>
                    <a:pt x="121" y="131"/>
                  </a:lnTo>
                  <a:lnTo>
                    <a:pt x="123" y="129"/>
                  </a:lnTo>
                  <a:lnTo>
                    <a:pt x="123" y="127"/>
                  </a:lnTo>
                  <a:lnTo>
                    <a:pt x="124" y="126"/>
                  </a:lnTo>
                  <a:lnTo>
                    <a:pt x="125" y="124"/>
                  </a:lnTo>
                  <a:lnTo>
                    <a:pt x="127" y="123"/>
                  </a:lnTo>
                  <a:lnTo>
                    <a:pt x="127" y="121"/>
                  </a:lnTo>
                  <a:lnTo>
                    <a:pt x="128" y="119"/>
                  </a:lnTo>
                  <a:lnTo>
                    <a:pt x="128" y="118"/>
                  </a:lnTo>
                  <a:lnTo>
                    <a:pt x="130" y="115"/>
                  </a:lnTo>
                  <a:lnTo>
                    <a:pt x="130" y="114"/>
                  </a:lnTo>
                  <a:lnTo>
                    <a:pt x="130" y="112"/>
                  </a:lnTo>
                  <a:lnTo>
                    <a:pt x="130" y="110"/>
                  </a:lnTo>
                  <a:lnTo>
                    <a:pt x="131" y="109"/>
                  </a:lnTo>
                  <a:lnTo>
                    <a:pt x="129" y="107"/>
                  </a:lnTo>
                  <a:lnTo>
                    <a:pt x="129" y="105"/>
                  </a:lnTo>
                  <a:lnTo>
                    <a:pt x="127" y="104"/>
                  </a:lnTo>
                  <a:lnTo>
                    <a:pt x="125" y="102"/>
                  </a:lnTo>
                  <a:lnTo>
                    <a:pt x="122" y="100"/>
                  </a:lnTo>
                  <a:lnTo>
                    <a:pt x="120" y="99"/>
                  </a:lnTo>
                  <a:lnTo>
                    <a:pt x="116" y="97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2"/>
                  </a:lnTo>
                  <a:lnTo>
                    <a:pt x="107" y="91"/>
                  </a:lnTo>
                  <a:lnTo>
                    <a:pt x="105" y="89"/>
                  </a:lnTo>
                  <a:lnTo>
                    <a:pt x="103" y="87"/>
                  </a:lnTo>
                  <a:lnTo>
                    <a:pt x="102" y="86"/>
                  </a:lnTo>
                  <a:lnTo>
                    <a:pt x="102" y="84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3" y="81"/>
                  </a:lnTo>
                  <a:lnTo>
                    <a:pt x="105" y="81"/>
                  </a:lnTo>
                  <a:lnTo>
                    <a:pt x="108" y="79"/>
                  </a:lnTo>
                  <a:lnTo>
                    <a:pt x="110" y="79"/>
                  </a:lnTo>
                  <a:lnTo>
                    <a:pt x="114" y="79"/>
                  </a:lnTo>
                  <a:lnTo>
                    <a:pt x="117" y="79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30" y="79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9" y="77"/>
                  </a:lnTo>
                  <a:lnTo>
                    <a:pt x="141" y="75"/>
                  </a:lnTo>
                  <a:lnTo>
                    <a:pt x="143" y="73"/>
                  </a:lnTo>
                  <a:lnTo>
                    <a:pt x="142" y="73"/>
                  </a:lnTo>
                  <a:lnTo>
                    <a:pt x="142" y="72"/>
                  </a:lnTo>
                  <a:lnTo>
                    <a:pt x="141" y="70"/>
                  </a:lnTo>
                  <a:lnTo>
                    <a:pt x="141" y="69"/>
                  </a:lnTo>
                  <a:lnTo>
                    <a:pt x="139" y="68"/>
                  </a:lnTo>
                  <a:lnTo>
                    <a:pt x="138" y="66"/>
                  </a:lnTo>
                  <a:lnTo>
                    <a:pt x="137" y="64"/>
                  </a:lnTo>
                  <a:lnTo>
                    <a:pt x="137" y="63"/>
                  </a:lnTo>
                  <a:lnTo>
                    <a:pt x="135" y="63"/>
                  </a:lnTo>
                  <a:lnTo>
                    <a:pt x="134" y="61"/>
                  </a:lnTo>
                  <a:lnTo>
                    <a:pt x="132" y="59"/>
                  </a:lnTo>
                  <a:lnTo>
                    <a:pt x="132" y="58"/>
                  </a:lnTo>
                  <a:lnTo>
                    <a:pt x="130" y="57"/>
                  </a:lnTo>
                  <a:lnTo>
                    <a:pt x="130" y="56"/>
                  </a:lnTo>
                  <a:lnTo>
                    <a:pt x="130" y="54"/>
                  </a:lnTo>
                  <a:lnTo>
                    <a:pt x="131" y="52"/>
                  </a:lnTo>
                  <a:lnTo>
                    <a:pt x="131" y="5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AutoShape 38"/>
            <p:cNvSpPr>
              <a:spLocks noChangeArrowheads="1"/>
            </p:cNvSpPr>
            <p:nvPr/>
          </p:nvSpPr>
          <p:spPr bwMode="auto">
            <a:xfrm flipV="1">
              <a:off x="1748404" y="1989214"/>
              <a:ext cx="3806" cy="18196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AutoShape 39"/>
            <p:cNvSpPr>
              <a:spLocks noChangeArrowheads="1"/>
            </p:cNvSpPr>
            <p:nvPr/>
          </p:nvSpPr>
          <p:spPr bwMode="auto">
            <a:xfrm flipV="1">
              <a:off x="1734448" y="2000060"/>
              <a:ext cx="2537" cy="16991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AutoShape 40"/>
            <p:cNvSpPr>
              <a:spLocks noChangeArrowheads="1"/>
            </p:cNvSpPr>
            <p:nvPr/>
          </p:nvSpPr>
          <p:spPr bwMode="auto">
            <a:xfrm flipV="1">
              <a:off x="1720492" y="2001265"/>
              <a:ext cx="2537" cy="16991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AutoShape 41"/>
            <p:cNvSpPr>
              <a:spLocks noChangeArrowheads="1"/>
            </p:cNvSpPr>
            <p:nvPr/>
          </p:nvSpPr>
          <p:spPr bwMode="auto">
            <a:xfrm flipV="1">
              <a:off x="1707805" y="2001265"/>
              <a:ext cx="2537" cy="18076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AutoShape 42"/>
            <p:cNvSpPr>
              <a:spLocks noChangeArrowheads="1"/>
            </p:cNvSpPr>
            <p:nvPr/>
          </p:nvSpPr>
          <p:spPr bwMode="auto">
            <a:xfrm flipV="1">
              <a:off x="1693850" y="2010906"/>
              <a:ext cx="2537" cy="1626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AutoShape 43"/>
            <p:cNvSpPr>
              <a:spLocks noChangeArrowheads="1"/>
            </p:cNvSpPr>
            <p:nvPr/>
          </p:nvSpPr>
          <p:spPr bwMode="auto">
            <a:xfrm flipV="1">
              <a:off x="1679894" y="2012111"/>
              <a:ext cx="1269" cy="17232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AutoShape 44"/>
            <p:cNvSpPr>
              <a:spLocks noChangeArrowheads="1"/>
            </p:cNvSpPr>
            <p:nvPr/>
          </p:nvSpPr>
          <p:spPr bwMode="auto">
            <a:xfrm flipV="1">
              <a:off x="1664669" y="2013316"/>
              <a:ext cx="3806" cy="17112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AutoShape 45"/>
            <p:cNvSpPr>
              <a:spLocks noChangeArrowheads="1"/>
            </p:cNvSpPr>
            <p:nvPr/>
          </p:nvSpPr>
          <p:spPr bwMode="auto">
            <a:xfrm flipV="1">
              <a:off x="1651982" y="2025367"/>
              <a:ext cx="1269" cy="15786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AutoShape 46"/>
            <p:cNvSpPr>
              <a:spLocks noChangeArrowheads="1"/>
            </p:cNvSpPr>
            <p:nvPr/>
          </p:nvSpPr>
          <p:spPr bwMode="auto">
            <a:xfrm flipV="1">
              <a:off x="1636758" y="2025367"/>
              <a:ext cx="2537" cy="15425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AutoShape 47"/>
            <p:cNvSpPr>
              <a:spLocks noChangeArrowheads="1"/>
            </p:cNvSpPr>
            <p:nvPr/>
          </p:nvSpPr>
          <p:spPr bwMode="auto">
            <a:xfrm flipV="1">
              <a:off x="1625339" y="2026572"/>
              <a:ext cx="2537" cy="1554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AutoShape 48"/>
            <p:cNvSpPr>
              <a:spLocks noChangeArrowheads="1"/>
            </p:cNvSpPr>
            <p:nvPr/>
          </p:nvSpPr>
          <p:spPr bwMode="auto">
            <a:xfrm flipV="1">
              <a:off x="1612652" y="2035007"/>
              <a:ext cx="5075" cy="14943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AutoShape 49"/>
            <p:cNvSpPr>
              <a:spLocks noChangeArrowheads="1"/>
            </p:cNvSpPr>
            <p:nvPr/>
          </p:nvSpPr>
          <p:spPr bwMode="auto">
            <a:xfrm flipV="1">
              <a:off x="1596159" y="2038622"/>
              <a:ext cx="3806" cy="1470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AutoShape 50"/>
            <p:cNvSpPr>
              <a:spLocks noChangeArrowheads="1"/>
            </p:cNvSpPr>
            <p:nvPr/>
          </p:nvSpPr>
          <p:spPr bwMode="auto">
            <a:xfrm flipV="1">
              <a:off x="1584740" y="2043443"/>
              <a:ext cx="3806" cy="1422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AutoShape 51"/>
            <p:cNvSpPr>
              <a:spLocks noChangeArrowheads="1"/>
            </p:cNvSpPr>
            <p:nvPr/>
          </p:nvSpPr>
          <p:spPr bwMode="auto">
            <a:xfrm flipV="1">
              <a:off x="1830870" y="1963907"/>
              <a:ext cx="3806" cy="1976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AutoShape 52"/>
            <p:cNvSpPr>
              <a:spLocks noChangeArrowheads="1"/>
            </p:cNvSpPr>
            <p:nvPr/>
          </p:nvSpPr>
          <p:spPr bwMode="auto">
            <a:xfrm flipV="1">
              <a:off x="1816914" y="1973548"/>
              <a:ext cx="3806" cy="2000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AutoShape 53"/>
            <p:cNvSpPr>
              <a:spLocks noChangeArrowheads="1"/>
            </p:cNvSpPr>
            <p:nvPr/>
          </p:nvSpPr>
          <p:spPr bwMode="auto">
            <a:xfrm flipV="1">
              <a:off x="1802959" y="1975958"/>
              <a:ext cx="3806" cy="19642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AutoShape 54"/>
            <p:cNvSpPr>
              <a:spLocks noChangeArrowheads="1"/>
            </p:cNvSpPr>
            <p:nvPr/>
          </p:nvSpPr>
          <p:spPr bwMode="auto">
            <a:xfrm flipV="1">
              <a:off x="1789003" y="1975958"/>
              <a:ext cx="3806" cy="1976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AutoShape 55"/>
            <p:cNvSpPr>
              <a:spLocks noChangeArrowheads="1"/>
            </p:cNvSpPr>
            <p:nvPr/>
          </p:nvSpPr>
          <p:spPr bwMode="auto">
            <a:xfrm flipV="1">
              <a:off x="1776316" y="1975958"/>
              <a:ext cx="3806" cy="1976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AutoShape 56"/>
            <p:cNvSpPr>
              <a:spLocks noChangeArrowheads="1"/>
            </p:cNvSpPr>
            <p:nvPr/>
          </p:nvSpPr>
          <p:spPr bwMode="auto">
            <a:xfrm flipV="1">
              <a:off x="1762360" y="1989214"/>
              <a:ext cx="2537" cy="1952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 57"/>
            <p:cNvSpPr>
              <a:spLocks/>
            </p:cNvSpPr>
            <p:nvPr/>
          </p:nvSpPr>
          <p:spPr bwMode="auto">
            <a:xfrm>
              <a:off x="1744598" y="2089236"/>
              <a:ext cx="2537" cy="24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AutoShape 58"/>
            <p:cNvSpPr>
              <a:spLocks noChangeArrowheads="1"/>
            </p:cNvSpPr>
            <p:nvPr/>
          </p:nvSpPr>
          <p:spPr bwMode="auto">
            <a:xfrm flipV="1">
              <a:off x="1683700" y="2195283"/>
              <a:ext cx="7612" cy="5904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AutoShape 59"/>
            <p:cNvSpPr>
              <a:spLocks noChangeArrowheads="1"/>
            </p:cNvSpPr>
            <p:nvPr/>
          </p:nvSpPr>
          <p:spPr bwMode="auto">
            <a:xfrm flipV="1">
              <a:off x="1786465" y="2190463"/>
              <a:ext cx="7612" cy="759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 60"/>
            <p:cNvSpPr>
              <a:spLocks/>
            </p:cNvSpPr>
            <p:nvPr/>
          </p:nvSpPr>
          <p:spPr bwMode="auto">
            <a:xfrm>
              <a:off x="1849901" y="1992829"/>
              <a:ext cx="280385" cy="101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31"/>
                </a:cxn>
                <a:cxn ang="0">
                  <a:pos x="224" y="95"/>
                </a:cxn>
                <a:cxn ang="0">
                  <a:pos x="223" y="7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5" h="96">
                  <a:moveTo>
                    <a:pt x="0" y="0"/>
                  </a:moveTo>
                  <a:lnTo>
                    <a:pt x="1" y="31"/>
                  </a:lnTo>
                  <a:lnTo>
                    <a:pt x="224" y="95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 61"/>
            <p:cNvSpPr>
              <a:spLocks/>
            </p:cNvSpPr>
            <p:nvPr/>
          </p:nvSpPr>
          <p:spPr bwMode="auto">
            <a:xfrm>
              <a:off x="1480706" y="1990419"/>
              <a:ext cx="371732" cy="120508"/>
            </a:xfrm>
            <a:custGeom>
              <a:avLst/>
              <a:gdLst/>
              <a:ahLst/>
              <a:cxnLst>
                <a:cxn ang="0">
                  <a:pos x="0" y="100"/>
                </a:cxn>
                <a:cxn ang="0">
                  <a:pos x="295" y="0"/>
                </a:cxn>
                <a:cxn ang="0">
                  <a:pos x="296" y="31"/>
                </a:cxn>
                <a:cxn ang="0">
                  <a:pos x="0" y="113"/>
                </a:cxn>
                <a:cxn ang="0">
                  <a:pos x="0" y="100"/>
                </a:cxn>
                <a:cxn ang="0">
                  <a:pos x="0" y="100"/>
                </a:cxn>
              </a:cxnLst>
              <a:rect l="0" t="0" r="r" b="b"/>
              <a:pathLst>
                <a:path w="297" h="114">
                  <a:moveTo>
                    <a:pt x="0" y="100"/>
                  </a:moveTo>
                  <a:lnTo>
                    <a:pt x="295" y="0"/>
                  </a:lnTo>
                  <a:lnTo>
                    <a:pt x="296" y="31"/>
                  </a:lnTo>
                  <a:lnTo>
                    <a:pt x="0" y="113"/>
                  </a:lnTo>
                  <a:lnTo>
                    <a:pt x="0" y="100"/>
                  </a:lnTo>
                  <a:lnTo>
                    <a:pt x="0" y="10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 62"/>
            <p:cNvSpPr>
              <a:spLocks/>
            </p:cNvSpPr>
            <p:nvPr/>
          </p:nvSpPr>
          <p:spPr bwMode="auto">
            <a:xfrm>
              <a:off x="1481975" y="1937395"/>
              <a:ext cx="370463" cy="138585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0" y="130"/>
                </a:cxn>
                <a:cxn ang="0">
                  <a:pos x="295" y="29"/>
                </a:cxn>
                <a:cxn ang="0">
                  <a:pos x="294" y="0"/>
                </a:cxn>
                <a:cxn ang="0">
                  <a:pos x="0" y="120"/>
                </a:cxn>
                <a:cxn ang="0">
                  <a:pos x="0" y="120"/>
                </a:cxn>
              </a:cxnLst>
              <a:rect l="0" t="0" r="r" b="b"/>
              <a:pathLst>
                <a:path w="296" h="131">
                  <a:moveTo>
                    <a:pt x="0" y="120"/>
                  </a:moveTo>
                  <a:lnTo>
                    <a:pt x="0" y="130"/>
                  </a:lnTo>
                  <a:lnTo>
                    <a:pt x="295" y="29"/>
                  </a:lnTo>
                  <a:lnTo>
                    <a:pt x="294" y="0"/>
                  </a:lnTo>
                  <a:lnTo>
                    <a:pt x="0" y="120"/>
                  </a:lnTo>
                  <a:lnTo>
                    <a:pt x="0" y="12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 63"/>
            <p:cNvSpPr>
              <a:spLocks/>
            </p:cNvSpPr>
            <p:nvPr/>
          </p:nvSpPr>
          <p:spPr bwMode="auto">
            <a:xfrm>
              <a:off x="1481975" y="2047058"/>
              <a:ext cx="371732" cy="96407"/>
            </a:xfrm>
            <a:custGeom>
              <a:avLst/>
              <a:gdLst/>
              <a:ahLst/>
              <a:cxnLst>
                <a:cxn ang="0">
                  <a:pos x="0" y="76"/>
                </a:cxn>
                <a:cxn ang="0">
                  <a:pos x="296" y="0"/>
                </a:cxn>
                <a:cxn ang="0">
                  <a:pos x="295" y="25"/>
                </a:cxn>
                <a:cxn ang="0">
                  <a:pos x="0" y="89"/>
                </a:cxn>
                <a:cxn ang="0">
                  <a:pos x="0" y="76"/>
                </a:cxn>
                <a:cxn ang="0">
                  <a:pos x="0" y="76"/>
                </a:cxn>
              </a:cxnLst>
              <a:rect l="0" t="0" r="r" b="b"/>
              <a:pathLst>
                <a:path w="297" h="90">
                  <a:moveTo>
                    <a:pt x="0" y="76"/>
                  </a:moveTo>
                  <a:lnTo>
                    <a:pt x="296" y="0"/>
                  </a:lnTo>
                  <a:lnTo>
                    <a:pt x="295" y="25"/>
                  </a:lnTo>
                  <a:lnTo>
                    <a:pt x="0" y="89"/>
                  </a:lnTo>
                  <a:lnTo>
                    <a:pt x="0" y="76"/>
                  </a:lnTo>
                  <a:lnTo>
                    <a:pt x="0" y="76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 64"/>
            <p:cNvSpPr>
              <a:spLocks/>
            </p:cNvSpPr>
            <p:nvPr/>
          </p:nvSpPr>
          <p:spPr bwMode="auto">
            <a:xfrm>
              <a:off x="1481975" y="2097672"/>
              <a:ext cx="370463" cy="77125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95" y="0"/>
                </a:cxn>
                <a:cxn ang="0">
                  <a:pos x="294" y="29"/>
                </a:cxn>
                <a:cxn ang="0">
                  <a:pos x="0" y="72"/>
                </a:cxn>
                <a:cxn ang="0">
                  <a:pos x="0" y="57"/>
                </a:cxn>
                <a:cxn ang="0">
                  <a:pos x="0" y="57"/>
                </a:cxn>
              </a:cxnLst>
              <a:rect l="0" t="0" r="r" b="b"/>
              <a:pathLst>
                <a:path w="296" h="73">
                  <a:moveTo>
                    <a:pt x="0" y="57"/>
                  </a:moveTo>
                  <a:lnTo>
                    <a:pt x="295" y="0"/>
                  </a:lnTo>
                  <a:lnTo>
                    <a:pt x="294" y="29"/>
                  </a:lnTo>
                  <a:lnTo>
                    <a:pt x="0" y="72"/>
                  </a:lnTo>
                  <a:lnTo>
                    <a:pt x="0" y="57"/>
                  </a:lnTo>
                  <a:lnTo>
                    <a:pt x="0" y="57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 65"/>
            <p:cNvSpPr>
              <a:spLocks/>
            </p:cNvSpPr>
            <p:nvPr/>
          </p:nvSpPr>
          <p:spPr bwMode="auto">
            <a:xfrm>
              <a:off x="1481975" y="2155516"/>
              <a:ext cx="370463" cy="53024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295" y="0"/>
                </a:cxn>
                <a:cxn ang="0">
                  <a:pos x="294" y="31"/>
                </a:cxn>
                <a:cxn ang="0">
                  <a:pos x="0" y="49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296" h="50">
                  <a:moveTo>
                    <a:pt x="0" y="34"/>
                  </a:moveTo>
                  <a:lnTo>
                    <a:pt x="295" y="0"/>
                  </a:lnTo>
                  <a:lnTo>
                    <a:pt x="294" y="31"/>
                  </a:lnTo>
                  <a:lnTo>
                    <a:pt x="0" y="49"/>
                  </a:lnTo>
                  <a:lnTo>
                    <a:pt x="0" y="34"/>
                  </a:lnTo>
                  <a:lnTo>
                    <a:pt x="0" y="34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 66"/>
            <p:cNvSpPr>
              <a:spLocks/>
            </p:cNvSpPr>
            <p:nvPr/>
          </p:nvSpPr>
          <p:spPr bwMode="auto">
            <a:xfrm>
              <a:off x="1849901" y="1937395"/>
              <a:ext cx="276579" cy="1084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9"/>
                </a:cxn>
                <a:cxn ang="0">
                  <a:pos x="221" y="101"/>
                </a:cxn>
                <a:cxn ang="0">
                  <a:pos x="221" y="8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2" h="102">
                  <a:moveTo>
                    <a:pt x="0" y="0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21" y="101"/>
                  </a:lnTo>
                  <a:lnTo>
                    <a:pt x="221" y="8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 67"/>
            <p:cNvSpPr>
              <a:spLocks/>
            </p:cNvSpPr>
            <p:nvPr/>
          </p:nvSpPr>
          <p:spPr bwMode="auto">
            <a:xfrm>
              <a:off x="1851170" y="2048263"/>
              <a:ext cx="279116" cy="855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"/>
                </a:cxn>
                <a:cxn ang="0">
                  <a:pos x="223" y="79"/>
                </a:cxn>
                <a:cxn ang="0">
                  <a:pos x="221" y="6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4" h="80">
                  <a:moveTo>
                    <a:pt x="0" y="0"/>
                  </a:moveTo>
                  <a:lnTo>
                    <a:pt x="0" y="24"/>
                  </a:lnTo>
                  <a:lnTo>
                    <a:pt x="223" y="79"/>
                  </a:lnTo>
                  <a:lnTo>
                    <a:pt x="221" y="6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 68"/>
            <p:cNvSpPr>
              <a:spLocks/>
            </p:cNvSpPr>
            <p:nvPr/>
          </p:nvSpPr>
          <p:spPr bwMode="auto">
            <a:xfrm>
              <a:off x="1849901" y="2098877"/>
              <a:ext cx="281654" cy="771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"/>
                </a:cxn>
                <a:cxn ang="0">
                  <a:pos x="225" y="72"/>
                </a:cxn>
                <a:cxn ang="0">
                  <a:pos x="224" y="4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6" h="73">
                  <a:moveTo>
                    <a:pt x="0" y="0"/>
                  </a:moveTo>
                  <a:lnTo>
                    <a:pt x="0" y="28"/>
                  </a:lnTo>
                  <a:lnTo>
                    <a:pt x="225" y="72"/>
                  </a:lnTo>
                  <a:lnTo>
                    <a:pt x="224" y="4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AutoShape 69"/>
            <p:cNvSpPr>
              <a:spLocks noChangeArrowheads="1"/>
            </p:cNvSpPr>
            <p:nvPr/>
          </p:nvSpPr>
          <p:spPr bwMode="auto">
            <a:xfrm flipV="1">
              <a:off x="1848632" y="1937395"/>
              <a:ext cx="2537" cy="33621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 70"/>
            <p:cNvSpPr>
              <a:spLocks/>
            </p:cNvSpPr>
            <p:nvPr/>
          </p:nvSpPr>
          <p:spPr bwMode="auto">
            <a:xfrm>
              <a:off x="1608846" y="2257948"/>
              <a:ext cx="110378" cy="228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"/>
                </a:cxn>
                <a:cxn ang="0">
                  <a:pos x="10" y="9"/>
                </a:cxn>
                <a:cxn ang="0">
                  <a:pos x="25" y="12"/>
                </a:cxn>
                <a:cxn ang="0">
                  <a:pos x="33" y="12"/>
                </a:cxn>
                <a:cxn ang="0">
                  <a:pos x="41" y="16"/>
                </a:cxn>
                <a:cxn ang="0">
                  <a:pos x="48" y="17"/>
                </a:cxn>
                <a:cxn ang="0">
                  <a:pos x="53" y="13"/>
                </a:cxn>
                <a:cxn ang="0">
                  <a:pos x="64" y="20"/>
                </a:cxn>
                <a:cxn ang="0">
                  <a:pos x="76" y="21"/>
                </a:cxn>
                <a:cxn ang="0">
                  <a:pos x="79" y="17"/>
                </a:cxn>
                <a:cxn ang="0">
                  <a:pos x="88" y="17"/>
                </a:cxn>
                <a:cxn ang="0">
                  <a:pos x="75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89" h="22">
                  <a:moveTo>
                    <a:pt x="9" y="0"/>
                  </a:moveTo>
                  <a:lnTo>
                    <a:pt x="0" y="1"/>
                  </a:lnTo>
                  <a:lnTo>
                    <a:pt x="10" y="9"/>
                  </a:lnTo>
                  <a:lnTo>
                    <a:pt x="25" y="12"/>
                  </a:lnTo>
                  <a:lnTo>
                    <a:pt x="33" y="12"/>
                  </a:lnTo>
                  <a:lnTo>
                    <a:pt x="41" y="16"/>
                  </a:lnTo>
                  <a:lnTo>
                    <a:pt x="48" y="17"/>
                  </a:lnTo>
                  <a:lnTo>
                    <a:pt x="53" y="13"/>
                  </a:lnTo>
                  <a:lnTo>
                    <a:pt x="64" y="20"/>
                  </a:lnTo>
                  <a:lnTo>
                    <a:pt x="76" y="21"/>
                  </a:lnTo>
                  <a:lnTo>
                    <a:pt x="79" y="17"/>
                  </a:lnTo>
                  <a:lnTo>
                    <a:pt x="88" y="17"/>
                  </a:lnTo>
                  <a:lnTo>
                    <a:pt x="75" y="2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 71"/>
            <p:cNvSpPr>
              <a:spLocks/>
            </p:cNvSpPr>
            <p:nvPr/>
          </p:nvSpPr>
          <p:spPr bwMode="auto">
            <a:xfrm>
              <a:off x="1596159" y="2218180"/>
              <a:ext cx="90078" cy="44588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8" y="2"/>
                </a:cxn>
                <a:cxn ang="0">
                  <a:pos x="33" y="0"/>
                </a:cxn>
                <a:cxn ang="0">
                  <a:pos x="37" y="4"/>
                </a:cxn>
                <a:cxn ang="0">
                  <a:pos x="41" y="3"/>
                </a:cxn>
                <a:cxn ang="0">
                  <a:pos x="46" y="1"/>
                </a:cxn>
                <a:cxn ang="0">
                  <a:pos x="46" y="5"/>
                </a:cxn>
                <a:cxn ang="0">
                  <a:pos x="45" y="7"/>
                </a:cxn>
                <a:cxn ang="0">
                  <a:pos x="43" y="10"/>
                </a:cxn>
                <a:cxn ang="0">
                  <a:pos x="48" y="9"/>
                </a:cxn>
                <a:cxn ang="0">
                  <a:pos x="46" y="13"/>
                </a:cxn>
                <a:cxn ang="0">
                  <a:pos x="51" y="10"/>
                </a:cxn>
                <a:cxn ang="0">
                  <a:pos x="60" y="9"/>
                </a:cxn>
                <a:cxn ang="0">
                  <a:pos x="57" y="14"/>
                </a:cxn>
                <a:cxn ang="0">
                  <a:pos x="63" y="13"/>
                </a:cxn>
                <a:cxn ang="0">
                  <a:pos x="70" y="14"/>
                </a:cxn>
                <a:cxn ang="0">
                  <a:pos x="64" y="17"/>
                </a:cxn>
                <a:cxn ang="0">
                  <a:pos x="59" y="18"/>
                </a:cxn>
                <a:cxn ang="0">
                  <a:pos x="58" y="20"/>
                </a:cxn>
                <a:cxn ang="0">
                  <a:pos x="67" y="21"/>
                </a:cxn>
                <a:cxn ang="0">
                  <a:pos x="62" y="27"/>
                </a:cxn>
                <a:cxn ang="0">
                  <a:pos x="71" y="28"/>
                </a:cxn>
                <a:cxn ang="0">
                  <a:pos x="68" y="32"/>
                </a:cxn>
                <a:cxn ang="0">
                  <a:pos x="59" y="35"/>
                </a:cxn>
                <a:cxn ang="0">
                  <a:pos x="50" y="37"/>
                </a:cxn>
                <a:cxn ang="0">
                  <a:pos x="40" y="40"/>
                </a:cxn>
                <a:cxn ang="0">
                  <a:pos x="34" y="40"/>
                </a:cxn>
                <a:cxn ang="0">
                  <a:pos x="28" y="40"/>
                </a:cxn>
                <a:cxn ang="0">
                  <a:pos x="23" y="39"/>
                </a:cxn>
                <a:cxn ang="0">
                  <a:pos x="9" y="35"/>
                </a:cxn>
                <a:cxn ang="0">
                  <a:pos x="4" y="30"/>
                </a:cxn>
                <a:cxn ang="0">
                  <a:pos x="0" y="22"/>
                </a:cxn>
                <a:cxn ang="0">
                  <a:pos x="12" y="23"/>
                </a:cxn>
                <a:cxn ang="0">
                  <a:pos x="1" y="17"/>
                </a:cxn>
                <a:cxn ang="0">
                  <a:pos x="18" y="18"/>
                </a:cxn>
                <a:cxn ang="0">
                  <a:pos x="12" y="13"/>
                </a:cxn>
                <a:cxn ang="0">
                  <a:pos x="12" y="9"/>
                </a:cxn>
                <a:cxn ang="0">
                  <a:pos x="17" y="10"/>
                </a:cxn>
                <a:cxn ang="0">
                  <a:pos x="20" y="11"/>
                </a:cxn>
                <a:cxn ang="0">
                  <a:pos x="21" y="10"/>
                </a:cxn>
                <a:cxn ang="0">
                  <a:pos x="18" y="7"/>
                </a:cxn>
                <a:cxn ang="0">
                  <a:pos x="14" y="3"/>
                </a:cxn>
                <a:cxn ang="0">
                  <a:pos x="19" y="4"/>
                </a:cxn>
                <a:cxn ang="0">
                  <a:pos x="19" y="0"/>
                </a:cxn>
                <a:cxn ang="0">
                  <a:pos x="23" y="3"/>
                </a:cxn>
                <a:cxn ang="0">
                  <a:pos x="23" y="3"/>
                </a:cxn>
              </a:cxnLst>
              <a:rect l="0" t="0" r="r" b="b"/>
              <a:pathLst>
                <a:path w="72" h="41">
                  <a:moveTo>
                    <a:pt x="23" y="3"/>
                  </a:moveTo>
                  <a:lnTo>
                    <a:pt x="28" y="2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46" y="5"/>
                  </a:lnTo>
                  <a:lnTo>
                    <a:pt x="45" y="7"/>
                  </a:lnTo>
                  <a:lnTo>
                    <a:pt x="43" y="10"/>
                  </a:lnTo>
                  <a:lnTo>
                    <a:pt x="48" y="9"/>
                  </a:lnTo>
                  <a:lnTo>
                    <a:pt x="46" y="13"/>
                  </a:lnTo>
                  <a:lnTo>
                    <a:pt x="51" y="10"/>
                  </a:lnTo>
                  <a:lnTo>
                    <a:pt x="60" y="9"/>
                  </a:lnTo>
                  <a:lnTo>
                    <a:pt x="57" y="14"/>
                  </a:lnTo>
                  <a:lnTo>
                    <a:pt x="63" y="13"/>
                  </a:lnTo>
                  <a:lnTo>
                    <a:pt x="70" y="14"/>
                  </a:lnTo>
                  <a:lnTo>
                    <a:pt x="64" y="17"/>
                  </a:lnTo>
                  <a:lnTo>
                    <a:pt x="59" y="18"/>
                  </a:lnTo>
                  <a:lnTo>
                    <a:pt x="58" y="20"/>
                  </a:lnTo>
                  <a:lnTo>
                    <a:pt x="67" y="21"/>
                  </a:lnTo>
                  <a:lnTo>
                    <a:pt x="62" y="27"/>
                  </a:lnTo>
                  <a:lnTo>
                    <a:pt x="71" y="28"/>
                  </a:lnTo>
                  <a:lnTo>
                    <a:pt x="68" y="32"/>
                  </a:lnTo>
                  <a:lnTo>
                    <a:pt x="59" y="35"/>
                  </a:lnTo>
                  <a:lnTo>
                    <a:pt x="50" y="37"/>
                  </a:lnTo>
                  <a:lnTo>
                    <a:pt x="40" y="40"/>
                  </a:lnTo>
                  <a:lnTo>
                    <a:pt x="34" y="40"/>
                  </a:lnTo>
                  <a:lnTo>
                    <a:pt x="28" y="40"/>
                  </a:lnTo>
                  <a:lnTo>
                    <a:pt x="23" y="39"/>
                  </a:lnTo>
                  <a:lnTo>
                    <a:pt x="9" y="35"/>
                  </a:lnTo>
                  <a:lnTo>
                    <a:pt x="4" y="30"/>
                  </a:lnTo>
                  <a:lnTo>
                    <a:pt x="0" y="22"/>
                  </a:lnTo>
                  <a:lnTo>
                    <a:pt x="12" y="23"/>
                  </a:lnTo>
                  <a:lnTo>
                    <a:pt x="1" y="17"/>
                  </a:lnTo>
                  <a:lnTo>
                    <a:pt x="18" y="18"/>
                  </a:lnTo>
                  <a:lnTo>
                    <a:pt x="12" y="13"/>
                  </a:lnTo>
                  <a:lnTo>
                    <a:pt x="12" y="9"/>
                  </a:lnTo>
                  <a:lnTo>
                    <a:pt x="17" y="10"/>
                  </a:lnTo>
                  <a:lnTo>
                    <a:pt x="20" y="11"/>
                  </a:lnTo>
                  <a:lnTo>
                    <a:pt x="21" y="10"/>
                  </a:lnTo>
                  <a:lnTo>
                    <a:pt x="18" y="7"/>
                  </a:lnTo>
                  <a:lnTo>
                    <a:pt x="14" y="3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23" y="3"/>
                  </a:lnTo>
                  <a:lnTo>
                    <a:pt x="23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 72"/>
            <p:cNvSpPr>
              <a:spLocks/>
            </p:cNvSpPr>
            <p:nvPr/>
          </p:nvSpPr>
          <p:spPr bwMode="auto">
            <a:xfrm>
              <a:off x="1630414" y="2254333"/>
              <a:ext cx="19031" cy="13256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5" y="5"/>
                </a:cxn>
                <a:cxn ang="0">
                  <a:pos x="6" y="9"/>
                </a:cxn>
                <a:cxn ang="0">
                  <a:pos x="6" y="12"/>
                </a:cxn>
                <a:cxn ang="0">
                  <a:pos x="9" y="12"/>
                </a:cxn>
                <a:cxn ang="0">
                  <a:pos x="9" y="10"/>
                </a:cxn>
                <a:cxn ang="0">
                  <a:pos x="7" y="4"/>
                </a:cxn>
                <a:cxn ang="0">
                  <a:pos x="9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5" y="4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15" h="13">
                  <a:moveTo>
                    <a:pt x="1" y="3"/>
                  </a:moveTo>
                  <a:lnTo>
                    <a:pt x="5" y="5"/>
                  </a:lnTo>
                  <a:lnTo>
                    <a:pt x="6" y="9"/>
                  </a:lnTo>
                  <a:lnTo>
                    <a:pt x="6" y="12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7" y="4"/>
                  </a:lnTo>
                  <a:lnTo>
                    <a:pt x="9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6" y="4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 73"/>
            <p:cNvSpPr>
              <a:spLocks/>
            </p:cNvSpPr>
            <p:nvPr/>
          </p:nvSpPr>
          <p:spPr bwMode="auto">
            <a:xfrm>
              <a:off x="1627877" y="2219385"/>
              <a:ext cx="60898" cy="44588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0" y="3"/>
                </a:cxn>
                <a:cxn ang="0">
                  <a:pos x="22" y="0"/>
                </a:cxn>
                <a:cxn ang="0">
                  <a:pos x="24" y="5"/>
                </a:cxn>
                <a:cxn ang="0">
                  <a:pos x="29" y="3"/>
                </a:cxn>
                <a:cxn ang="0">
                  <a:pos x="33" y="2"/>
                </a:cxn>
                <a:cxn ang="0">
                  <a:pos x="33" y="6"/>
                </a:cxn>
                <a:cxn ang="0">
                  <a:pos x="30" y="8"/>
                </a:cxn>
                <a:cxn ang="0">
                  <a:pos x="29" y="10"/>
                </a:cxn>
                <a:cxn ang="0">
                  <a:pos x="33" y="9"/>
                </a:cxn>
                <a:cxn ang="0">
                  <a:pos x="33" y="13"/>
                </a:cxn>
                <a:cxn ang="0">
                  <a:pos x="35" y="10"/>
                </a:cxn>
                <a:cxn ang="0">
                  <a:pos x="42" y="9"/>
                </a:cxn>
                <a:cxn ang="0">
                  <a:pos x="39" y="15"/>
                </a:cxn>
                <a:cxn ang="0">
                  <a:pos x="43" y="13"/>
                </a:cxn>
                <a:cxn ang="0">
                  <a:pos x="47" y="15"/>
                </a:cxn>
                <a:cxn ang="0">
                  <a:pos x="45" y="17"/>
                </a:cxn>
                <a:cxn ang="0">
                  <a:pos x="41" y="18"/>
                </a:cxn>
                <a:cxn ang="0">
                  <a:pos x="40" y="20"/>
                </a:cxn>
                <a:cxn ang="0">
                  <a:pos x="47" y="22"/>
                </a:cxn>
                <a:cxn ang="0">
                  <a:pos x="42" y="28"/>
                </a:cxn>
                <a:cxn ang="0">
                  <a:pos x="48" y="28"/>
                </a:cxn>
                <a:cxn ang="0">
                  <a:pos x="47" y="32"/>
                </a:cxn>
                <a:cxn ang="0">
                  <a:pos x="41" y="36"/>
                </a:cxn>
                <a:cxn ang="0">
                  <a:pos x="35" y="38"/>
                </a:cxn>
                <a:cxn ang="0">
                  <a:pos x="27" y="40"/>
                </a:cxn>
                <a:cxn ang="0">
                  <a:pos x="23" y="41"/>
                </a:cxn>
                <a:cxn ang="0">
                  <a:pos x="20" y="41"/>
                </a:cxn>
                <a:cxn ang="0">
                  <a:pos x="16" y="39"/>
                </a:cxn>
                <a:cxn ang="0">
                  <a:pos x="6" y="35"/>
                </a:cxn>
                <a:cxn ang="0">
                  <a:pos x="2" y="30"/>
                </a:cxn>
                <a:cxn ang="0">
                  <a:pos x="0" y="22"/>
                </a:cxn>
                <a:cxn ang="0">
                  <a:pos x="7" y="23"/>
                </a:cxn>
                <a:cxn ang="0">
                  <a:pos x="1" y="17"/>
                </a:cxn>
                <a:cxn ang="0">
                  <a:pos x="12" y="18"/>
                </a:cxn>
                <a:cxn ang="0">
                  <a:pos x="8" y="13"/>
                </a:cxn>
                <a:cxn ang="0">
                  <a:pos x="8" y="9"/>
                </a:cxn>
                <a:cxn ang="0">
                  <a:pos x="12" y="11"/>
                </a:cxn>
                <a:cxn ang="0">
                  <a:pos x="14" y="12"/>
                </a:cxn>
                <a:cxn ang="0">
                  <a:pos x="15" y="10"/>
                </a:cxn>
                <a:cxn ang="0">
                  <a:pos x="12" y="7"/>
                </a:cxn>
                <a:cxn ang="0">
                  <a:pos x="9" y="3"/>
                </a:cxn>
                <a:cxn ang="0">
                  <a:pos x="12" y="4"/>
                </a:cxn>
                <a:cxn ang="0">
                  <a:pos x="12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49" h="42">
                  <a:moveTo>
                    <a:pt x="16" y="3"/>
                  </a:moveTo>
                  <a:lnTo>
                    <a:pt x="20" y="3"/>
                  </a:lnTo>
                  <a:lnTo>
                    <a:pt x="22" y="0"/>
                  </a:lnTo>
                  <a:lnTo>
                    <a:pt x="24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3" y="6"/>
                  </a:lnTo>
                  <a:lnTo>
                    <a:pt x="30" y="8"/>
                  </a:lnTo>
                  <a:lnTo>
                    <a:pt x="29" y="10"/>
                  </a:lnTo>
                  <a:lnTo>
                    <a:pt x="33" y="9"/>
                  </a:lnTo>
                  <a:lnTo>
                    <a:pt x="33" y="13"/>
                  </a:lnTo>
                  <a:lnTo>
                    <a:pt x="35" y="10"/>
                  </a:lnTo>
                  <a:lnTo>
                    <a:pt x="42" y="9"/>
                  </a:lnTo>
                  <a:lnTo>
                    <a:pt x="39" y="15"/>
                  </a:lnTo>
                  <a:lnTo>
                    <a:pt x="43" y="13"/>
                  </a:lnTo>
                  <a:lnTo>
                    <a:pt x="47" y="15"/>
                  </a:lnTo>
                  <a:lnTo>
                    <a:pt x="45" y="17"/>
                  </a:lnTo>
                  <a:lnTo>
                    <a:pt x="41" y="18"/>
                  </a:lnTo>
                  <a:lnTo>
                    <a:pt x="40" y="20"/>
                  </a:lnTo>
                  <a:lnTo>
                    <a:pt x="47" y="22"/>
                  </a:lnTo>
                  <a:lnTo>
                    <a:pt x="42" y="28"/>
                  </a:lnTo>
                  <a:lnTo>
                    <a:pt x="48" y="28"/>
                  </a:lnTo>
                  <a:lnTo>
                    <a:pt x="47" y="32"/>
                  </a:lnTo>
                  <a:lnTo>
                    <a:pt x="41" y="36"/>
                  </a:lnTo>
                  <a:lnTo>
                    <a:pt x="35" y="38"/>
                  </a:lnTo>
                  <a:lnTo>
                    <a:pt x="27" y="40"/>
                  </a:lnTo>
                  <a:lnTo>
                    <a:pt x="23" y="41"/>
                  </a:lnTo>
                  <a:lnTo>
                    <a:pt x="20" y="41"/>
                  </a:lnTo>
                  <a:lnTo>
                    <a:pt x="16" y="39"/>
                  </a:lnTo>
                  <a:lnTo>
                    <a:pt x="6" y="35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7" y="23"/>
                  </a:lnTo>
                  <a:lnTo>
                    <a:pt x="1" y="17"/>
                  </a:lnTo>
                  <a:lnTo>
                    <a:pt x="12" y="18"/>
                  </a:lnTo>
                  <a:lnTo>
                    <a:pt x="8" y="13"/>
                  </a:lnTo>
                  <a:lnTo>
                    <a:pt x="8" y="9"/>
                  </a:lnTo>
                  <a:lnTo>
                    <a:pt x="12" y="11"/>
                  </a:lnTo>
                  <a:lnTo>
                    <a:pt x="14" y="12"/>
                  </a:lnTo>
                  <a:lnTo>
                    <a:pt x="15" y="10"/>
                  </a:lnTo>
                  <a:lnTo>
                    <a:pt x="12" y="7"/>
                  </a:lnTo>
                  <a:lnTo>
                    <a:pt x="9" y="3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16" y="3"/>
                  </a:lnTo>
                  <a:lnTo>
                    <a:pt x="16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 74"/>
            <p:cNvSpPr>
              <a:spLocks/>
            </p:cNvSpPr>
            <p:nvPr/>
          </p:nvSpPr>
          <p:spPr bwMode="auto">
            <a:xfrm>
              <a:off x="1651982" y="2254333"/>
              <a:ext cx="12687" cy="1566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5"/>
                </a:cxn>
                <a:cxn ang="0">
                  <a:pos x="3" y="10"/>
                </a:cxn>
                <a:cxn ang="0">
                  <a:pos x="3" y="12"/>
                </a:cxn>
                <a:cxn ang="0">
                  <a:pos x="5" y="13"/>
                </a:cxn>
                <a:cxn ang="0">
                  <a:pos x="5" y="10"/>
                </a:cxn>
                <a:cxn ang="0">
                  <a:pos x="4" y="5"/>
                </a:cxn>
                <a:cxn ang="0">
                  <a:pos x="6" y="3"/>
                </a:cxn>
                <a:cxn ang="0">
                  <a:pos x="9" y="3"/>
                </a:cxn>
                <a:cxn ang="0">
                  <a:pos x="9" y="2"/>
                </a:cxn>
                <a:cxn ang="0">
                  <a:pos x="3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0" h="14">
                  <a:moveTo>
                    <a:pt x="0" y="3"/>
                  </a:moveTo>
                  <a:lnTo>
                    <a:pt x="2" y="5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4" y="5"/>
                  </a:lnTo>
                  <a:lnTo>
                    <a:pt x="6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3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 75"/>
            <p:cNvSpPr>
              <a:spLocks/>
            </p:cNvSpPr>
            <p:nvPr/>
          </p:nvSpPr>
          <p:spPr bwMode="auto">
            <a:xfrm>
              <a:off x="1659594" y="2225411"/>
              <a:ext cx="62167" cy="43383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20" y="1"/>
                </a:cxn>
                <a:cxn ang="0">
                  <a:pos x="22" y="0"/>
                </a:cxn>
                <a:cxn ang="0">
                  <a:pos x="25" y="4"/>
                </a:cxn>
                <a:cxn ang="0">
                  <a:pos x="28" y="2"/>
                </a:cxn>
                <a:cxn ang="0">
                  <a:pos x="33" y="1"/>
                </a:cxn>
                <a:cxn ang="0">
                  <a:pos x="32" y="5"/>
                </a:cxn>
                <a:cxn ang="0">
                  <a:pos x="30" y="7"/>
                </a:cxn>
                <a:cxn ang="0">
                  <a:pos x="29" y="10"/>
                </a:cxn>
                <a:cxn ang="0">
                  <a:pos x="33" y="8"/>
                </a:cxn>
                <a:cxn ang="0">
                  <a:pos x="32" y="12"/>
                </a:cxn>
                <a:cxn ang="0">
                  <a:pos x="36" y="9"/>
                </a:cxn>
                <a:cxn ang="0">
                  <a:pos x="41" y="7"/>
                </a:cxn>
                <a:cxn ang="0">
                  <a:pos x="39" y="13"/>
                </a:cxn>
                <a:cxn ang="0">
                  <a:pos x="44" y="13"/>
                </a:cxn>
                <a:cxn ang="0">
                  <a:pos x="48" y="13"/>
                </a:cxn>
                <a:cxn ang="0">
                  <a:pos x="45" y="16"/>
                </a:cxn>
                <a:cxn ang="0">
                  <a:pos x="41" y="17"/>
                </a:cxn>
                <a:cxn ang="0">
                  <a:pos x="40" y="19"/>
                </a:cxn>
                <a:cxn ang="0">
                  <a:pos x="47" y="21"/>
                </a:cxn>
                <a:cxn ang="0">
                  <a:pos x="43" y="27"/>
                </a:cxn>
                <a:cxn ang="0">
                  <a:pos x="49" y="27"/>
                </a:cxn>
                <a:cxn ang="0">
                  <a:pos x="47" y="31"/>
                </a:cxn>
                <a:cxn ang="0">
                  <a:pos x="40" y="34"/>
                </a:cxn>
                <a:cxn ang="0">
                  <a:pos x="35" y="37"/>
                </a:cxn>
                <a:cxn ang="0">
                  <a:pos x="28" y="39"/>
                </a:cxn>
                <a:cxn ang="0">
                  <a:pos x="23" y="40"/>
                </a:cxn>
                <a:cxn ang="0">
                  <a:pos x="20" y="40"/>
                </a:cxn>
                <a:cxn ang="0">
                  <a:pos x="16" y="38"/>
                </a:cxn>
                <a:cxn ang="0">
                  <a:pos x="7" y="34"/>
                </a:cxn>
                <a:cxn ang="0">
                  <a:pos x="3" y="30"/>
                </a:cxn>
                <a:cxn ang="0">
                  <a:pos x="0" y="21"/>
                </a:cxn>
                <a:cxn ang="0">
                  <a:pos x="8" y="22"/>
                </a:cxn>
                <a:cxn ang="0">
                  <a:pos x="1" y="17"/>
                </a:cxn>
                <a:cxn ang="0">
                  <a:pos x="13" y="17"/>
                </a:cxn>
                <a:cxn ang="0">
                  <a:pos x="8" y="12"/>
                </a:cxn>
                <a:cxn ang="0">
                  <a:pos x="8" y="8"/>
                </a:cxn>
                <a:cxn ang="0">
                  <a:pos x="12" y="10"/>
                </a:cxn>
                <a:cxn ang="0">
                  <a:pos x="15" y="11"/>
                </a:cxn>
                <a:cxn ang="0">
                  <a:pos x="15" y="10"/>
                </a:cxn>
                <a:cxn ang="0">
                  <a:pos x="13" y="6"/>
                </a:cxn>
                <a:cxn ang="0">
                  <a:pos x="10" y="2"/>
                </a:cxn>
                <a:cxn ang="0">
                  <a:pos x="13" y="3"/>
                </a:cxn>
                <a:cxn ang="0">
                  <a:pos x="13" y="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50" h="41">
                  <a:moveTo>
                    <a:pt x="16" y="2"/>
                  </a:moveTo>
                  <a:lnTo>
                    <a:pt x="20" y="1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8" y="2"/>
                  </a:lnTo>
                  <a:lnTo>
                    <a:pt x="33" y="1"/>
                  </a:lnTo>
                  <a:lnTo>
                    <a:pt x="32" y="5"/>
                  </a:lnTo>
                  <a:lnTo>
                    <a:pt x="30" y="7"/>
                  </a:lnTo>
                  <a:lnTo>
                    <a:pt x="29" y="10"/>
                  </a:lnTo>
                  <a:lnTo>
                    <a:pt x="33" y="8"/>
                  </a:lnTo>
                  <a:lnTo>
                    <a:pt x="32" y="12"/>
                  </a:lnTo>
                  <a:lnTo>
                    <a:pt x="36" y="9"/>
                  </a:lnTo>
                  <a:lnTo>
                    <a:pt x="41" y="7"/>
                  </a:lnTo>
                  <a:lnTo>
                    <a:pt x="39" y="13"/>
                  </a:lnTo>
                  <a:lnTo>
                    <a:pt x="44" y="13"/>
                  </a:lnTo>
                  <a:lnTo>
                    <a:pt x="48" y="13"/>
                  </a:lnTo>
                  <a:lnTo>
                    <a:pt x="45" y="16"/>
                  </a:lnTo>
                  <a:lnTo>
                    <a:pt x="41" y="17"/>
                  </a:lnTo>
                  <a:lnTo>
                    <a:pt x="40" y="19"/>
                  </a:lnTo>
                  <a:lnTo>
                    <a:pt x="47" y="21"/>
                  </a:lnTo>
                  <a:lnTo>
                    <a:pt x="43" y="27"/>
                  </a:lnTo>
                  <a:lnTo>
                    <a:pt x="49" y="27"/>
                  </a:lnTo>
                  <a:lnTo>
                    <a:pt x="47" y="31"/>
                  </a:lnTo>
                  <a:lnTo>
                    <a:pt x="40" y="34"/>
                  </a:lnTo>
                  <a:lnTo>
                    <a:pt x="35" y="37"/>
                  </a:lnTo>
                  <a:lnTo>
                    <a:pt x="28" y="39"/>
                  </a:lnTo>
                  <a:lnTo>
                    <a:pt x="23" y="40"/>
                  </a:lnTo>
                  <a:lnTo>
                    <a:pt x="20" y="40"/>
                  </a:lnTo>
                  <a:lnTo>
                    <a:pt x="16" y="38"/>
                  </a:lnTo>
                  <a:lnTo>
                    <a:pt x="7" y="34"/>
                  </a:lnTo>
                  <a:lnTo>
                    <a:pt x="3" y="30"/>
                  </a:lnTo>
                  <a:lnTo>
                    <a:pt x="0" y="21"/>
                  </a:lnTo>
                  <a:lnTo>
                    <a:pt x="8" y="22"/>
                  </a:lnTo>
                  <a:lnTo>
                    <a:pt x="1" y="17"/>
                  </a:lnTo>
                  <a:lnTo>
                    <a:pt x="13" y="17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2" y="10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3" y="6"/>
                  </a:lnTo>
                  <a:lnTo>
                    <a:pt x="10" y="2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6" y="2"/>
                  </a:lnTo>
                  <a:lnTo>
                    <a:pt x="16" y="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 76"/>
            <p:cNvSpPr>
              <a:spLocks/>
            </p:cNvSpPr>
            <p:nvPr/>
          </p:nvSpPr>
          <p:spPr bwMode="auto">
            <a:xfrm>
              <a:off x="1684969" y="2259153"/>
              <a:ext cx="12687" cy="14461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5"/>
                </a:cxn>
                <a:cxn ang="0">
                  <a:pos x="3" y="10"/>
                </a:cxn>
                <a:cxn ang="0">
                  <a:pos x="3" y="13"/>
                </a:cxn>
                <a:cxn ang="0">
                  <a:pos x="5" y="13"/>
                </a:cxn>
                <a:cxn ang="0">
                  <a:pos x="5" y="10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3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0" h="14">
                  <a:moveTo>
                    <a:pt x="0" y="3"/>
                  </a:moveTo>
                  <a:lnTo>
                    <a:pt x="2" y="5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5" y="5"/>
                  </a:lnTo>
                  <a:lnTo>
                    <a:pt x="6" y="4"/>
                  </a:lnTo>
                  <a:lnTo>
                    <a:pt x="9" y="2"/>
                  </a:lnTo>
                  <a:lnTo>
                    <a:pt x="8" y="2"/>
                  </a:lnTo>
                  <a:lnTo>
                    <a:pt x="3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 77"/>
            <p:cNvSpPr>
              <a:spLocks/>
            </p:cNvSpPr>
            <p:nvPr/>
          </p:nvSpPr>
          <p:spPr bwMode="auto">
            <a:xfrm>
              <a:off x="1710343" y="2268794"/>
              <a:ext cx="50748" cy="21692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14" y="17"/>
                </a:cxn>
                <a:cxn ang="0">
                  <a:pos x="36" y="20"/>
                </a:cxn>
                <a:cxn ang="0">
                  <a:pos x="39" y="8"/>
                </a:cxn>
                <a:cxn ang="0">
                  <a:pos x="24" y="3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0" h="21">
                  <a:moveTo>
                    <a:pt x="16" y="2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4" y="17"/>
                  </a:lnTo>
                  <a:lnTo>
                    <a:pt x="36" y="20"/>
                  </a:lnTo>
                  <a:lnTo>
                    <a:pt x="39" y="8"/>
                  </a:lnTo>
                  <a:lnTo>
                    <a:pt x="24" y="3"/>
                  </a:lnTo>
                  <a:lnTo>
                    <a:pt x="16" y="2"/>
                  </a:lnTo>
                  <a:lnTo>
                    <a:pt x="16" y="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 78"/>
            <p:cNvSpPr>
              <a:spLocks/>
            </p:cNvSpPr>
            <p:nvPr/>
          </p:nvSpPr>
          <p:spPr bwMode="auto">
            <a:xfrm>
              <a:off x="1720492" y="2196489"/>
              <a:ext cx="46942" cy="62664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4" y="3"/>
                </a:cxn>
                <a:cxn ang="0">
                  <a:pos x="16" y="0"/>
                </a:cxn>
                <a:cxn ang="0">
                  <a:pos x="17" y="6"/>
                </a:cxn>
                <a:cxn ang="0">
                  <a:pos x="19" y="4"/>
                </a:cxn>
                <a:cxn ang="0">
                  <a:pos x="22" y="2"/>
                </a:cxn>
                <a:cxn ang="0">
                  <a:pos x="22" y="8"/>
                </a:cxn>
                <a:cxn ang="0">
                  <a:pos x="20" y="11"/>
                </a:cxn>
                <a:cxn ang="0">
                  <a:pos x="19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0"/>
                </a:cxn>
                <a:cxn ang="0">
                  <a:pos x="33" y="13"/>
                </a:cxn>
                <a:cxn ang="0">
                  <a:pos x="36" y="13"/>
                </a:cxn>
                <a:cxn ang="0">
                  <a:pos x="33" y="15"/>
                </a:cxn>
                <a:cxn ang="0">
                  <a:pos x="32" y="21"/>
                </a:cxn>
                <a:cxn ang="0">
                  <a:pos x="29" y="24"/>
                </a:cxn>
                <a:cxn ang="0">
                  <a:pos x="26" y="26"/>
                </a:cxn>
                <a:cxn ang="0">
                  <a:pos x="26" y="28"/>
                </a:cxn>
                <a:cxn ang="0">
                  <a:pos x="28" y="37"/>
                </a:cxn>
                <a:cxn ang="0">
                  <a:pos x="28" y="42"/>
                </a:cxn>
                <a:cxn ang="0">
                  <a:pos x="34" y="40"/>
                </a:cxn>
                <a:cxn ang="0">
                  <a:pos x="31" y="45"/>
                </a:cxn>
                <a:cxn ang="0">
                  <a:pos x="26" y="50"/>
                </a:cxn>
                <a:cxn ang="0">
                  <a:pos x="24" y="54"/>
                </a:cxn>
                <a:cxn ang="0">
                  <a:pos x="19" y="57"/>
                </a:cxn>
                <a:cxn ang="0">
                  <a:pos x="16" y="58"/>
                </a:cxn>
                <a:cxn ang="0">
                  <a:pos x="14" y="58"/>
                </a:cxn>
                <a:cxn ang="0">
                  <a:pos x="11" y="56"/>
                </a:cxn>
                <a:cxn ang="0">
                  <a:pos x="4" y="50"/>
                </a:cxn>
                <a:cxn ang="0">
                  <a:pos x="2" y="43"/>
                </a:cxn>
                <a:cxn ang="0">
                  <a:pos x="0" y="31"/>
                </a:cxn>
                <a:cxn ang="0">
                  <a:pos x="7" y="33"/>
                </a:cxn>
                <a:cxn ang="0">
                  <a:pos x="1" y="25"/>
                </a:cxn>
                <a:cxn ang="0">
                  <a:pos x="8" y="26"/>
                </a:cxn>
                <a:cxn ang="0">
                  <a:pos x="6" y="18"/>
                </a:cxn>
                <a:cxn ang="0">
                  <a:pos x="6" y="12"/>
                </a:cxn>
                <a:cxn ang="0">
                  <a:pos x="8" y="15"/>
                </a:cxn>
                <a:cxn ang="0">
                  <a:pos x="10" y="16"/>
                </a:cxn>
                <a:cxn ang="0">
                  <a:pos x="11" y="14"/>
                </a:cxn>
                <a:cxn ang="0">
                  <a:pos x="8" y="10"/>
                </a:cxn>
                <a:cxn ang="0">
                  <a:pos x="7" y="4"/>
                </a:cxn>
                <a:cxn ang="0">
                  <a:pos x="8" y="5"/>
                </a:cxn>
                <a:cxn ang="0">
                  <a:pos x="8" y="0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37" h="59">
                  <a:moveTo>
                    <a:pt x="11" y="4"/>
                  </a:moveTo>
                  <a:lnTo>
                    <a:pt x="14" y="3"/>
                  </a:lnTo>
                  <a:lnTo>
                    <a:pt x="16" y="0"/>
                  </a:lnTo>
                  <a:lnTo>
                    <a:pt x="17" y="6"/>
                  </a:lnTo>
                  <a:lnTo>
                    <a:pt x="19" y="4"/>
                  </a:lnTo>
                  <a:lnTo>
                    <a:pt x="22" y="2"/>
                  </a:lnTo>
                  <a:lnTo>
                    <a:pt x="22" y="8"/>
                  </a:lnTo>
                  <a:lnTo>
                    <a:pt x="20" y="11"/>
                  </a:lnTo>
                  <a:lnTo>
                    <a:pt x="19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3" y="13"/>
                  </a:lnTo>
                  <a:lnTo>
                    <a:pt x="36" y="13"/>
                  </a:lnTo>
                  <a:lnTo>
                    <a:pt x="33" y="15"/>
                  </a:lnTo>
                  <a:lnTo>
                    <a:pt x="32" y="21"/>
                  </a:lnTo>
                  <a:lnTo>
                    <a:pt x="29" y="24"/>
                  </a:lnTo>
                  <a:lnTo>
                    <a:pt x="26" y="26"/>
                  </a:lnTo>
                  <a:lnTo>
                    <a:pt x="26" y="28"/>
                  </a:lnTo>
                  <a:lnTo>
                    <a:pt x="28" y="37"/>
                  </a:lnTo>
                  <a:lnTo>
                    <a:pt x="28" y="42"/>
                  </a:lnTo>
                  <a:lnTo>
                    <a:pt x="34" y="40"/>
                  </a:lnTo>
                  <a:lnTo>
                    <a:pt x="31" y="45"/>
                  </a:lnTo>
                  <a:lnTo>
                    <a:pt x="26" y="50"/>
                  </a:lnTo>
                  <a:lnTo>
                    <a:pt x="24" y="54"/>
                  </a:lnTo>
                  <a:lnTo>
                    <a:pt x="19" y="57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1" y="56"/>
                  </a:lnTo>
                  <a:lnTo>
                    <a:pt x="4" y="50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7" y="33"/>
                  </a:lnTo>
                  <a:lnTo>
                    <a:pt x="1" y="25"/>
                  </a:lnTo>
                  <a:lnTo>
                    <a:pt x="8" y="26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8" y="15"/>
                  </a:lnTo>
                  <a:lnTo>
                    <a:pt x="10" y="16"/>
                  </a:lnTo>
                  <a:lnTo>
                    <a:pt x="11" y="14"/>
                  </a:lnTo>
                  <a:lnTo>
                    <a:pt x="8" y="10"/>
                  </a:lnTo>
                  <a:lnTo>
                    <a:pt x="7" y="4"/>
                  </a:lnTo>
                  <a:lnTo>
                    <a:pt x="8" y="5"/>
                  </a:lnTo>
                  <a:lnTo>
                    <a:pt x="8" y="0"/>
                  </a:lnTo>
                  <a:lnTo>
                    <a:pt x="11" y="4"/>
                  </a:lnTo>
                  <a:lnTo>
                    <a:pt x="11" y="4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 79"/>
            <p:cNvSpPr>
              <a:spLocks/>
            </p:cNvSpPr>
            <p:nvPr/>
          </p:nvSpPr>
          <p:spPr bwMode="auto">
            <a:xfrm>
              <a:off x="1731911" y="2238666"/>
              <a:ext cx="16493" cy="40973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4" y="15"/>
                </a:cxn>
                <a:cxn ang="0">
                  <a:pos x="5" y="28"/>
                </a:cxn>
                <a:cxn ang="0">
                  <a:pos x="5" y="37"/>
                </a:cxn>
                <a:cxn ang="0">
                  <a:pos x="7" y="37"/>
                </a:cxn>
                <a:cxn ang="0">
                  <a:pos x="7" y="29"/>
                </a:cxn>
                <a:cxn ang="0">
                  <a:pos x="7" y="14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" y="9"/>
                </a:cxn>
              </a:cxnLst>
              <a:rect l="0" t="0" r="r" b="b"/>
              <a:pathLst>
                <a:path w="13" h="38">
                  <a:moveTo>
                    <a:pt x="1" y="9"/>
                  </a:moveTo>
                  <a:lnTo>
                    <a:pt x="4" y="15"/>
                  </a:lnTo>
                  <a:lnTo>
                    <a:pt x="5" y="28"/>
                  </a:lnTo>
                  <a:lnTo>
                    <a:pt x="5" y="37"/>
                  </a:lnTo>
                  <a:lnTo>
                    <a:pt x="7" y="37"/>
                  </a:lnTo>
                  <a:lnTo>
                    <a:pt x="7" y="29"/>
                  </a:lnTo>
                  <a:lnTo>
                    <a:pt x="7" y="14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5" y="12"/>
                  </a:lnTo>
                  <a:lnTo>
                    <a:pt x="6" y="0"/>
                  </a:lnTo>
                  <a:lnTo>
                    <a:pt x="4" y="1"/>
                  </a:lnTo>
                  <a:lnTo>
                    <a:pt x="4" y="13"/>
                  </a:lnTo>
                  <a:lnTo>
                    <a:pt x="0" y="9"/>
                  </a:lnTo>
                  <a:lnTo>
                    <a:pt x="1" y="9"/>
                  </a:lnTo>
                  <a:lnTo>
                    <a:pt x="1" y="9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 80"/>
            <p:cNvSpPr>
              <a:spLocks/>
            </p:cNvSpPr>
            <p:nvPr/>
          </p:nvSpPr>
          <p:spPr bwMode="auto">
            <a:xfrm>
              <a:off x="1450257" y="2229026"/>
              <a:ext cx="143364" cy="16871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114" y="14"/>
                </a:cxn>
                <a:cxn ang="0">
                  <a:pos x="0" y="4"/>
                </a:cxn>
                <a:cxn ang="0">
                  <a:pos x="28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115" h="15">
                  <a:moveTo>
                    <a:pt x="28" y="2"/>
                  </a:moveTo>
                  <a:lnTo>
                    <a:pt x="114" y="14"/>
                  </a:lnTo>
                  <a:lnTo>
                    <a:pt x="0" y="4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8" y="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 81"/>
            <p:cNvSpPr>
              <a:spLocks/>
            </p:cNvSpPr>
            <p:nvPr/>
          </p:nvSpPr>
          <p:spPr bwMode="auto">
            <a:xfrm>
              <a:off x="2129017" y="2120568"/>
              <a:ext cx="27912" cy="143405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7" y="23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0" y="0"/>
                </a:cxn>
                <a:cxn ang="0">
                  <a:pos x="5" y="23"/>
                </a:cxn>
                <a:cxn ang="0">
                  <a:pos x="6" y="29"/>
                </a:cxn>
                <a:cxn ang="0">
                  <a:pos x="7" y="33"/>
                </a:cxn>
                <a:cxn ang="0">
                  <a:pos x="7" y="39"/>
                </a:cxn>
                <a:cxn ang="0">
                  <a:pos x="6" y="45"/>
                </a:cxn>
                <a:cxn ang="0">
                  <a:pos x="6" y="52"/>
                </a:cxn>
                <a:cxn ang="0">
                  <a:pos x="6" y="63"/>
                </a:cxn>
                <a:cxn ang="0">
                  <a:pos x="7" y="103"/>
                </a:cxn>
                <a:cxn ang="0">
                  <a:pos x="8" y="131"/>
                </a:cxn>
                <a:cxn ang="0">
                  <a:pos x="6" y="134"/>
                </a:cxn>
                <a:cxn ang="0">
                  <a:pos x="14" y="134"/>
                </a:cxn>
                <a:cxn ang="0">
                  <a:pos x="11" y="124"/>
                </a:cxn>
                <a:cxn ang="0">
                  <a:pos x="9" y="89"/>
                </a:cxn>
                <a:cxn ang="0">
                  <a:pos x="9" y="62"/>
                </a:cxn>
                <a:cxn ang="0">
                  <a:pos x="9" y="48"/>
                </a:cxn>
                <a:cxn ang="0">
                  <a:pos x="10" y="36"/>
                </a:cxn>
                <a:cxn ang="0">
                  <a:pos x="13" y="22"/>
                </a:cxn>
                <a:cxn ang="0">
                  <a:pos x="15" y="17"/>
                </a:cxn>
                <a:cxn ang="0">
                  <a:pos x="18" y="10"/>
                </a:cxn>
                <a:cxn ang="0">
                  <a:pos x="21" y="6"/>
                </a:cxn>
                <a:cxn ang="0">
                  <a:pos x="16" y="5"/>
                </a:cxn>
                <a:cxn ang="0">
                  <a:pos x="12" y="20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22"/>
                </a:cxn>
                <a:cxn ang="0">
                  <a:pos x="5" y="7"/>
                </a:cxn>
                <a:cxn ang="0">
                  <a:pos x="3" y="6"/>
                </a:cxn>
                <a:cxn ang="0">
                  <a:pos x="3" y="6"/>
                </a:cxn>
              </a:cxnLst>
              <a:rect l="0" t="0" r="r" b="b"/>
              <a:pathLst>
                <a:path w="22" h="135">
                  <a:moveTo>
                    <a:pt x="3" y="6"/>
                  </a:moveTo>
                  <a:lnTo>
                    <a:pt x="7" y="23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0"/>
                  </a:lnTo>
                  <a:lnTo>
                    <a:pt x="5" y="23"/>
                  </a:lnTo>
                  <a:lnTo>
                    <a:pt x="6" y="29"/>
                  </a:lnTo>
                  <a:lnTo>
                    <a:pt x="7" y="33"/>
                  </a:lnTo>
                  <a:lnTo>
                    <a:pt x="7" y="39"/>
                  </a:lnTo>
                  <a:lnTo>
                    <a:pt x="6" y="45"/>
                  </a:lnTo>
                  <a:lnTo>
                    <a:pt x="6" y="52"/>
                  </a:lnTo>
                  <a:lnTo>
                    <a:pt x="6" y="63"/>
                  </a:lnTo>
                  <a:lnTo>
                    <a:pt x="7" y="103"/>
                  </a:lnTo>
                  <a:lnTo>
                    <a:pt x="8" y="131"/>
                  </a:lnTo>
                  <a:lnTo>
                    <a:pt x="6" y="134"/>
                  </a:lnTo>
                  <a:lnTo>
                    <a:pt x="14" y="134"/>
                  </a:lnTo>
                  <a:lnTo>
                    <a:pt x="11" y="124"/>
                  </a:lnTo>
                  <a:lnTo>
                    <a:pt x="9" y="89"/>
                  </a:lnTo>
                  <a:lnTo>
                    <a:pt x="9" y="62"/>
                  </a:lnTo>
                  <a:lnTo>
                    <a:pt x="9" y="48"/>
                  </a:lnTo>
                  <a:lnTo>
                    <a:pt x="10" y="36"/>
                  </a:lnTo>
                  <a:lnTo>
                    <a:pt x="13" y="22"/>
                  </a:lnTo>
                  <a:lnTo>
                    <a:pt x="15" y="17"/>
                  </a:lnTo>
                  <a:lnTo>
                    <a:pt x="18" y="10"/>
                  </a:lnTo>
                  <a:lnTo>
                    <a:pt x="21" y="6"/>
                  </a:lnTo>
                  <a:lnTo>
                    <a:pt x="16" y="5"/>
                  </a:lnTo>
                  <a:lnTo>
                    <a:pt x="12" y="20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22"/>
                  </a:lnTo>
                  <a:lnTo>
                    <a:pt x="5" y="7"/>
                  </a:lnTo>
                  <a:lnTo>
                    <a:pt x="3" y="6"/>
                  </a:lnTo>
                  <a:lnTo>
                    <a:pt x="3" y="6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 82"/>
            <p:cNvSpPr>
              <a:spLocks/>
            </p:cNvSpPr>
            <p:nvPr/>
          </p:nvSpPr>
          <p:spPr bwMode="auto">
            <a:xfrm>
              <a:off x="2140436" y="2149490"/>
              <a:ext cx="2537" cy="60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lnTo>
                    <a:pt x="0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 83"/>
            <p:cNvSpPr>
              <a:spLocks/>
            </p:cNvSpPr>
            <p:nvPr/>
          </p:nvSpPr>
          <p:spPr bwMode="auto">
            <a:xfrm>
              <a:off x="2115061" y="2062724"/>
              <a:ext cx="52017" cy="78331"/>
            </a:xfrm>
            <a:custGeom>
              <a:avLst/>
              <a:gdLst/>
              <a:ahLst/>
              <a:cxnLst>
                <a:cxn ang="0">
                  <a:pos x="22" y="69"/>
                </a:cxn>
                <a:cxn ang="0">
                  <a:pos x="25" y="71"/>
                </a:cxn>
                <a:cxn ang="0">
                  <a:pos x="26" y="73"/>
                </a:cxn>
                <a:cxn ang="0">
                  <a:pos x="32" y="73"/>
                </a:cxn>
                <a:cxn ang="0">
                  <a:pos x="35" y="69"/>
                </a:cxn>
                <a:cxn ang="0">
                  <a:pos x="32" y="65"/>
                </a:cxn>
                <a:cxn ang="0">
                  <a:pos x="31" y="61"/>
                </a:cxn>
                <a:cxn ang="0">
                  <a:pos x="31" y="60"/>
                </a:cxn>
                <a:cxn ang="0">
                  <a:pos x="35" y="61"/>
                </a:cxn>
                <a:cxn ang="0">
                  <a:pos x="35" y="57"/>
                </a:cxn>
                <a:cxn ang="0">
                  <a:pos x="33" y="54"/>
                </a:cxn>
                <a:cxn ang="0">
                  <a:pos x="29" y="54"/>
                </a:cxn>
                <a:cxn ang="0">
                  <a:pos x="31" y="52"/>
                </a:cxn>
                <a:cxn ang="0">
                  <a:pos x="30" y="50"/>
                </a:cxn>
                <a:cxn ang="0">
                  <a:pos x="31" y="49"/>
                </a:cxn>
                <a:cxn ang="0">
                  <a:pos x="35" y="47"/>
                </a:cxn>
                <a:cxn ang="0">
                  <a:pos x="41" y="32"/>
                </a:cxn>
                <a:cxn ang="0">
                  <a:pos x="39" y="35"/>
                </a:cxn>
                <a:cxn ang="0">
                  <a:pos x="37" y="3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36" y="22"/>
                </a:cxn>
                <a:cxn ang="0">
                  <a:pos x="36" y="18"/>
                </a:cxn>
                <a:cxn ang="0">
                  <a:pos x="37" y="12"/>
                </a:cxn>
                <a:cxn ang="0">
                  <a:pos x="32" y="9"/>
                </a:cxn>
                <a:cxn ang="0">
                  <a:pos x="31" y="8"/>
                </a:cxn>
                <a:cxn ang="0">
                  <a:pos x="26" y="8"/>
                </a:cxn>
                <a:cxn ang="0">
                  <a:pos x="23" y="6"/>
                </a:cxn>
                <a:cxn ang="0">
                  <a:pos x="19" y="0"/>
                </a:cxn>
                <a:cxn ang="0">
                  <a:pos x="17" y="3"/>
                </a:cxn>
                <a:cxn ang="0">
                  <a:pos x="16" y="8"/>
                </a:cxn>
                <a:cxn ang="0">
                  <a:pos x="15" y="3"/>
                </a:cxn>
                <a:cxn ang="0">
                  <a:pos x="11" y="3"/>
                </a:cxn>
                <a:cxn ang="0">
                  <a:pos x="9" y="6"/>
                </a:cxn>
                <a:cxn ang="0">
                  <a:pos x="7" y="2"/>
                </a:cxn>
                <a:cxn ang="0">
                  <a:pos x="5" y="1"/>
                </a:cxn>
                <a:cxn ang="0">
                  <a:pos x="1" y="7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10" y="18"/>
                </a:cxn>
                <a:cxn ang="0">
                  <a:pos x="10" y="21"/>
                </a:cxn>
                <a:cxn ang="0">
                  <a:pos x="6" y="20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10" y="31"/>
                </a:cxn>
                <a:cxn ang="0">
                  <a:pos x="13" y="32"/>
                </a:cxn>
                <a:cxn ang="0">
                  <a:pos x="12" y="34"/>
                </a:cxn>
                <a:cxn ang="0">
                  <a:pos x="10" y="34"/>
                </a:cxn>
                <a:cxn ang="0">
                  <a:pos x="6" y="34"/>
                </a:cxn>
                <a:cxn ang="0">
                  <a:pos x="6" y="41"/>
                </a:cxn>
                <a:cxn ang="0">
                  <a:pos x="10" y="43"/>
                </a:cxn>
                <a:cxn ang="0">
                  <a:pos x="4" y="44"/>
                </a:cxn>
                <a:cxn ang="0">
                  <a:pos x="9" y="45"/>
                </a:cxn>
                <a:cxn ang="0">
                  <a:pos x="2" y="48"/>
                </a:cxn>
                <a:cxn ang="0">
                  <a:pos x="3" y="53"/>
                </a:cxn>
                <a:cxn ang="0">
                  <a:pos x="8" y="56"/>
                </a:cxn>
                <a:cxn ang="0">
                  <a:pos x="8" y="58"/>
                </a:cxn>
                <a:cxn ang="0">
                  <a:pos x="2" y="61"/>
                </a:cxn>
                <a:cxn ang="0">
                  <a:pos x="0" y="67"/>
                </a:cxn>
                <a:cxn ang="0">
                  <a:pos x="5" y="70"/>
                </a:cxn>
                <a:cxn ang="0">
                  <a:pos x="9" y="73"/>
                </a:cxn>
                <a:cxn ang="0">
                  <a:pos x="14" y="72"/>
                </a:cxn>
                <a:cxn ang="0">
                  <a:pos x="19" y="72"/>
                </a:cxn>
              </a:cxnLst>
              <a:rect l="0" t="0" r="r" b="b"/>
              <a:pathLst>
                <a:path w="42" h="74">
                  <a:moveTo>
                    <a:pt x="20" y="72"/>
                  </a:move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2" y="69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5" y="69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6" y="71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7" y="73"/>
                  </a:lnTo>
                  <a:lnTo>
                    <a:pt x="27" y="73"/>
                  </a:lnTo>
                  <a:lnTo>
                    <a:pt x="27" y="73"/>
                  </a:lnTo>
                  <a:lnTo>
                    <a:pt x="27" y="73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30" y="73"/>
                  </a:lnTo>
                  <a:lnTo>
                    <a:pt x="30" y="73"/>
                  </a:lnTo>
                  <a:lnTo>
                    <a:pt x="30" y="73"/>
                  </a:lnTo>
                  <a:lnTo>
                    <a:pt x="30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6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1" y="59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3" y="60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38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6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5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2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37" y="46"/>
                  </a:lnTo>
                  <a:lnTo>
                    <a:pt x="37" y="4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42"/>
                  </a:lnTo>
                  <a:lnTo>
                    <a:pt x="39" y="41"/>
                  </a:lnTo>
                  <a:lnTo>
                    <a:pt x="40" y="39"/>
                  </a:lnTo>
                  <a:lnTo>
                    <a:pt x="40" y="39"/>
                  </a:lnTo>
                  <a:lnTo>
                    <a:pt x="40" y="37"/>
                  </a:lnTo>
                  <a:lnTo>
                    <a:pt x="40" y="36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1" y="32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9" y="31"/>
                  </a:lnTo>
                  <a:lnTo>
                    <a:pt x="39" y="31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40" y="28"/>
                  </a:lnTo>
                  <a:lnTo>
                    <a:pt x="39" y="28"/>
                  </a:lnTo>
                  <a:lnTo>
                    <a:pt x="39" y="2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8" y="22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40" y="12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2" y="5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1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0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3" y="28"/>
                  </a:lnTo>
                  <a:lnTo>
                    <a:pt x="3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6" y="29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3" y="31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6" y="39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2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8" y="44"/>
                  </a:lnTo>
                  <a:lnTo>
                    <a:pt x="8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2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7" y="45"/>
                  </a:lnTo>
                  <a:lnTo>
                    <a:pt x="7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3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3" y="51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4" y="53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8" y="55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9" y="56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1" y="57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5" y="57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9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9" y="69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9" y="71"/>
                  </a:lnTo>
                  <a:lnTo>
                    <a:pt x="19" y="72"/>
                  </a:lnTo>
                  <a:lnTo>
                    <a:pt x="19" y="72"/>
                  </a:lnTo>
                  <a:lnTo>
                    <a:pt x="19" y="72"/>
                  </a:lnTo>
                  <a:lnTo>
                    <a:pt x="20" y="72"/>
                  </a:lnTo>
                  <a:lnTo>
                    <a:pt x="20" y="7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 84"/>
            <p:cNvSpPr>
              <a:spLocks/>
            </p:cNvSpPr>
            <p:nvPr/>
          </p:nvSpPr>
          <p:spPr bwMode="auto">
            <a:xfrm>
              <a:off x="1849901" y="2155516"/>
              <a:ext cx="286729" cy="1180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11"/>
                </a:cxn>
                <a:cxn ang="0">
                  <a:pos x="12" y="110"/>
                </a:cxn>
                <a:cxn ang="0">
                  <a:pos x="12" y="31"/>
                </a:cxn>
                <a:cxn ang="0">
                  <a:pos x="55" y="36"/>
                </a:cxn>
                <a:cxn ang="0">
                  <a:pos x="55" y="107"/>
                </a:cxn>
                <a:cxn ang="0">
                  <a:pos x="64" y="106"/>
                </a:cxn>
                <a:cxn ang="0">
                  <a:pos x="64" y="80"/>
                </a:cxn>
                <a:cxn ang="0">
                  <a:pos x="103" y="82"/>
                </a:cxn>
                <a:cxn ang="0">
                  <a:pos x="103" y="65"/>
                </a:cxn>
                <a:cxn ang="0">
                  <a:pos x="64" y="64"/>
                </a:cxn>
                <a:cxn ang="0">
                  <a:pos x="64" y="37"/>
                </a:cxn>
                <a:cxn ang="0">
                  <a:pos x="103" y="41"/>
                </a:cxn>
                <a:cxn ang="0">
                  <a:pos x="103" y="104"/>
                </a:cxn>
                <a:cxn ang="0">
                  <a:pos x="110" y="103"/>
                </a:cxn>
                <a:cxn ang="0">
                  <a:pos x="108" y="43"/>
                </a:cxn>
                <a:cxn ang="0">
                  <a:pos x="152" y="47"/>
                </a:cxn>
                <a:cxn ang="0">
                  <a:pos x="153" y="100"/>
                </a:cxn>
                <a:cxn ang="0">
                  <a:pos x="158" y="100"/>
                </a:cxn>
                <a:cxn ang="0">
                  <a:pos x="157" y="85"/>
                </a:cxn>
                <a:cxn ang="0">
                  <a:pos x="194" y="85"/>
                </a:cxn>
                <a:cxn ang="0">
                  <a:pos x="194" y="73"/>
                </a:cxn>
                <a:cxn ang="0">
                  <a:pos x="157" y="72"/>
                </a:cxn>
                <a:cxn ang="0">
                  <a:pos x="157" y="47"/>
                </a:cxn>
                <a:cxn ang="0">
                  <a:pos x="193" y="52"/>
                </a:cxn>
                <a:cxn ang="0">
                  <a:pos x="194" y="97"/>
                </a:cxn>
                <a:cxn ang="0">
                  <a:pos x="201" y="96"/>
                </a:cxn>
                <a:cxn ang="0">
                  <a:pos x="200" y="53"/>
                </a:cxn>
                <a:cxn ang="0">
                  <a:pos x="224" y="56"/>
                </a:cxn>
                <a:cxn ang="0">
                  <a:pos x="225" y="94"/>
                </a:cxn>
                <a:cxn ang="0">
                  <a:pos x="229" y="94"/>
                </a:cxn>
                <a:cxn ang="0">
                  <a:pos x="227" y="3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30" h="112">
                  <a:moveTo>
                    <a:pt x="1" y="0"/>
                  </a:moveTo>
                  <a:lnTo>
                    <a:pt x="0" y="111"/>
                  </a:lnTo>
                  <a:lnTo>
                    <a:pt x="12" y="110"/>
                  </a:lnTo>
                  <a:lnTo>
                    <a:pt x="12" y="31"/>
                  </a:lnTo>
                  <a:lnTo>
                    <a:pt x="55" y="36"/>
                  </a:lnTo>
                  <a:lnTo>
                    <a:pt x="55" y="107"/>
                  </a:lnTo>
                  <a:lnTo>
                    <a:pt x="64" y="106"/>
                  </a:lnTo>
                  <a:lnTo>
                    <a:pt x="64" y="80"/>
                  </a:lnTo>
                  <a:lnTo>
                    <a:pt x="103" y="82"/>
                  </a:lnTo>
                  <a:lnTo>
                    <a:pt x="103" y="65"/>
                  </a:lnTo>
                  <a:lnTo>
                    <a:pt x="64" y="64"/>
                  </a:lnTo>
                  <a:lnTo>
                    <a:pt x="64" y="37"/>
                  </a:lnTo>
                  <a:lnTo>
                    <a:pt x="103" y="41"/>
                  </a:lnTo>
                  <a:lnTo>
                    <a:pt x="103" y="104"/>
                  </a:lnTo>
                  <a:lnTo>
                    <a:pt x="110" y="103"/>
                  </a:lnTo>
                  <a:lnTo>
                    <a:pt x="108" y="43"/>
                  </a:lnTo>
                  <a:lnTo>
                    <a:pt x="152" y="47"/>
                  </a:lnTo>
                  <a:lnTo>
                    <a:pt x="153" y="100"/>
                  </a:lnTo>
                  <a:lnTo>
                    <a:pt x="158" y="100"/>
                  </a:lnTo>
                  <a:lnTo>
                    <a:pt x="157" y="85"/>
                  </a:lnTo>
                  <a:lnTo>
                    <a:pt x="194" y="85"/>
                  </a:lnTo>
                  <a:lnTo>
                    <a:pt x="194" y="73"/>
                  </a:lnTo>
                  <a:lnTo>
                    <a:pt x="157" y="72"/>
                  </a:lnTo>
                  <a:lnTo>
                    <a:pt x="157" y="47"/>
                  </a:lnTo>
                  <a:lnTo>
                    <a:pt x="193" y="52"/>
                  </a:lnTo>
                  <a:lnTo>
                    <a:pt x="194" y="97"/>
                  </a:lnTo>
                  <a:lnTo>
                    <a:pt x="201" y="96"/>
                  </a:lnTo>
                  <a:lnTo>
                    <a:pt x="200" y="53"/>
                  </a:lnTo>
                  <a:lnTo>
                    <a:pt x="224" y="56"/>
                  </a:lnTo>
                  <a:lnTo>
                    <a:pt x="225" y="94"/>
                  </a:lnTo>
                  <a:lnTo>
                    <a:pt x="229" y="94"/>
                  </a:lnTo>
                  <a:lnTo>
                    <a:pt x="227" y="33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 85"/>
            <p:cNvSpPr>
              <a:spLocks/>
            </p:cNvSpPr>
            <p:nvPr/>
          </p:nvSpPr>
          <p:spPr bwMode="auto">
            <a:xfrm>
              <a:off x="1961547" y="2267589"/>
              <a:ext cx="67242" cy="21692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3" y="0"/>
                </a:cxn>
                <a:cxn ang="0">
                  <a:pos x="0" y="6"/>
                </a:cxn>
                <a:cxn ang="0">
                  <a:pos x="15" y="19"/>
                </a:cxn>
                <a:cxn ang="0">
                  <a:pos x="48" y="17"/>
                </a:cxn>
                <a:cxn ang="0">
                  <a:pos x="52" y="10"/>
                </a:cxn>
                <a:cxn ang="0">
                  <a:pos x="27" y="2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53" h="20">
                  <a:moveTo>
                    <a:pt x="21" y="0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5" y="19"/>
                  </a:lnTo>
                  <a:lnTo>
                    <a:pt x="48" y="17"/>
                  </a:lnTo>
                  <a:lnTo>
                    <a:pt x="52" y="10"/>
                  </a:lnTo>
                  <a:lnTo>
                    <a:pt x="27" y="2"/>
                  </a:lnTo>
                  <a:lnTo>
                    <a:pt x="21" y="0"/>
                  </a:lnTo>
                  <a:lnTo>
                    <a:pt x="21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 86"/>
            <p:cNvSpPr>
              <a:spLocks/>
            </p:cNvSpPr>
            <p:nvPr/>
          </p:nvSpPr>
          <p:spPr bwMode="auto">
            <a:xfrm>
              <a:off x="1995803" y="2251922"/>
              <a:ext cx="8881" cy="2892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" y="7"/>
                </a:cxn>
                <a:cxn ang="0">
                  <a:pos x="2" y="12"/>
                </a:cxn>
                <a:cxn ang="0">
                  <a:pos x="2" y="15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5" y="25"/>
                </a:cxn>
                <a:cxn ang="0">
                  <a:pos x="5" y="22"/>
                </a:cxn>
                <a:cxn ang="0">
                  <a:pos x="5" y="14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7" h="27">
                  <a:moveTo>
                    <a:pt x="2" y="1"/>
                  </a:moveTo>
                  <a:lnTo>
                    <a:pt x="2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5" y="14"/>
                  </a:lnTo>
                  <a:lnTo>
                    <a:pt x="5" y="3"/>
                  </a:lnTo>
                  <a:lnTo>
                    <a:pt x="6" y="0"/>
                  </a:lnTo>
                  <a:lnTo>
                    <a:pt x="2" y="1"/>
                  </a:lnTo>
                  <a:lnTo>
                    <a:pt x="2" y="1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 87"/>
            <p:cNvSpPr>
              <a:spLocks/>
            </p:cNvSpPr>
            <p:nvPr/>
          </p:nvSpPr>
          <p:spPr bwMode="auto">
            <a:xfrm>
              <a:off x="1969160" y="2173592"/>
              <a:ext cx="60898" cy="86766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22" y="1"/>
                </a:cxn>
                <a:cxn ang="0">
                  <a:pos x="25" y="2"/>
                </a:cxn>
                <a:cxn ang="0">
                  <a:pos x="29" y="6"/>
                </a:cxn>
                <a:cxn ang="0">
                  <a:pos x="32" y="7"/>
                </a:cxn>
                <a:cxn ang="0">
                  <a:pos x="36" y="10"/>
                </a:cxn>
                <a:cxn ang="0">
                  <a:pos x="39" y="11"/>
                </a:cxn>
                <a:cxn ang="0">
                  <a:pos x="39" y="15"/>
                </a:cxn>
                <a:cxn ang="0">
                  <a:pos x="37" y="19"/>
                </a:cxn>
                <a:cxn ang="0">
                  <a:pos x="42" y="20"/>
                </a:cxn>
                <a:cxn ang="0">
                  <a:pos x="42" y="24"/>
                </a:cxn>
                <a:cxn ang="0">
                  <a:pos x="37" y="29"/>
                </a:cxn>
                <a:cxn ang="0">
                  <a:pos x="36" y="31"/>
                </a:cxn>
                <a:cxn ang="0">
                  <a:pos x="38" y="34"/>
                </a:cxn>
                <a:cxn ang="0">
                  <a:pos x="41" y="35"/>
                </a:cxn>
                <a:cxn ang="0">
                  <a:pos x="41" y="36"/>
                </a:cxn>
                <a:cxn ang="0">
                  <a:pos x="41" y="37"/>
                </a:cxn>
                <a:cxn ang="0">
                  <a:pos x="41" y="42"/>
                </a:cxn>
                <a:cxn ang="0">
                  <a:pos x="40" y="44"/>
                </a:cxn>
                <a:cxn ang="0">
                  <a:pos x="40" y="46"/>
                </a:cxn>
                <a:cxn ang="0">
                  <a:pos x="45" y="47"/>
                </a:cxn>
                <a:cxn ang="0">
                  <a:pos x="46" y="50"/>
                </a:cxn>
                <a:cxn ang="0">
                  <a:pos x="46" y="54"/>
                </a:cxn>
                <a:cxn ang="0">
                  <a:pos x="45" y="56"/>
                </a:cxn>
                <a:cxn ang="0">
                  <a:pos x="42" y="58"/>
                </a:cxn>
                <a:cxn ang="0">
                  <a:pos x="39" y="60"/>
                </a:cxn>
                <a:cxn ang="0">
                  <a:pos x="38" y="62"/>
                </a:cxn>
                <a:cxn ang="0">
                  <a:pos x="40" y="63"/>
                </a:cxn>
                <a:cxn ang="0">
                  <a:pos x="45" y="64"/>
                </a:cxn>
                <a:cxn ang="0">
                  <a:pos x="46" y="67"/>
                </a:cxn>
                <a:cxn ang="0">
                  <a:pos x="44" y="71"/>
                </a:cxn>
                <a:cxn ang="0">
                  <a:pos x="42" y="76"/>
                </a:cxn>
                <a:cxn ang="0">
                  <a:pos x="39" y="79"/>
                </a:cxn>
                <a:cxn ang="0">
                  <a:pos x="35" y="80"/>
                </a:cxn>
                <a:cxn ang="0">
                  <a:pos x="30" y="81"/>
                </a:cxn>
                <a:cxn ang="0">
                  <a:pos x="22" y="81"/>
                </a:cxn>
                <a:cxn ang="0">
                  <a:pos x="21" y="80"/>
                </a:cxn>
                <a:cxn ang="0">
                  <a:pos x="16" y="80"/>
                </a:cxn>
                <a:cxn ang="0">
                  <a:pos x="11" y="79"/>
                </a:cxn>
                <a:cxn ang="0">
                  <a:pos x="8" y="76"/>
                </a:cxn>
                <a:cxn ang="0">
                  <a:pos x="7" y="74"/>
                </a:cxn>
                <a:cxn ang="0">
                  <a:pos x="6" y="74"/>
                </a:cxn>
                <a:cxn ang="0">
                  <a:pos x="6" y="74"/>
                </a:cxn>
                <a:cxn ang="0">
                  <a:pos x="0" y="67"/>
                </a:cxn>
                <a:cxn ang="0">
                  <a:pos x="2" y="62"/>
                </a:cxn>
                <a:cxn ang="0">
                  <a:pos x="3" y="57"/>
                </a:cxn>
                <a:cxn ang="0">
                  <a:pos x="2" y="43"/>
                </a:cxn>
                <a:cxn ang="0">
                  <a:pos x="5" y="43"/>
                </a:cxn>
                <a:cxn ang="0">
                  <a:pos x="3" y="33"/>
                </a:cxn>
                <a:cxn ang="0">
                  <a:pos x="5" y="33"/>
                </a:cxn>
                <a:cxn ang="0">
                  <a:pos x="5" y="30"/>
                </a:cxn>
                <a:cxn ang="0">
                  <a:pos x="4" y="24"/>
                </a:cxn>
                <a:cxn ang="0">
                  <a:pos x="6" y="21"/>
                </a:cxn>
                <a:cxn ang="0">
                  <a:pos x="5" y="17"/>
                </a:cxn>
                <a:cxn ang="0">
                  <a:pos x="7" y="17"/>
                </a:cxn>
                <a:cxn ang="0">
                  <a:pos x="8" y="14"/>
                </a:cxn>
                <a:cxn ang="0">
                  <a:pos x="8" y="8"/>
                </a:cxn>
                <a:cxn ang="0">
                  <a:pos x="12" y="8"/>
                </a:cxn>
                <a:cxn ang="0">
                  <a:pos x="14" y="7"/>
                </a:cxn>
              </a:cxnLst>
              <a:rect l="0" t="0" r="r" b="b"/>
              <a:pathLst>
                <a:path w="48" h="82">
                  <a:moveTo>
                    <a:pt x="16" y="6"/>
                  </a:move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7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0" y="10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2" y="1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9" y="34"/>
                  </a:lnTo>
                  <a:lnTo>
                    <a:pt x="39" y="34"/>
                  </a:lnTo>
                  <a:lnTo>
                    <a:pt x="39" y="34"/>
                  </a:lnTo>
                  <a:lnTo>
                    <a:pt x="39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2" y="34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2" y="37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3" y="46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5" y="47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9"/>
                  </a:lnTo>
                  <a:lnTo>
                    <a:pt x="45" y="49"/>
                  </a:lnTo>
                  <a:lnTo>
                    <a:pt x="45" y="49"/>
                  </a:lnTo>
                  <a:lnTo>
                    <a:pt x="46" y="49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7" y="50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39" y="60"/>
                  </a:lnTo>
                  <a:lnTo>
                    <a:pt x="39" y="60"/>
                  </a:lnTo>
                  <a:lnTo>
                    <a:pt x="39" y="60"/>
                  </a:lnTo>
                  <a:lnTo>
                    <a:pt x="39" y="60"/>
                  </a:lnTo>
                  <a:lnTo>
                    <a:pt x="39" y="61"/>
                  </a:lnTo>
                  <a:lnTo>
                    <a:pt x="39" y="61"/>
                  </a:lnTo>
                  <a:lnTo>
                    <a:pt x="39" y="61"/>
                  </a:lnTo>
                  <a:lnTo>
                    <a:pt x="39" y="61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3"/>
                  </a:lnTo>
                  <a:lnTo>
                    <a:pt x="38" y="63"/>
                  </a:lnTo>
                  <a:lnTo>
                    <a:pt x="38" y="63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3" y="62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5" y="65"/>
                  </a:lnTo>
                  <a:lnTo>
                    <a:pt x="45" y="65"/>
                  </a:lnTo>
                  <a:lnTo>
                    <a:pt x="45" y="65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7" y="65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7"/>
                  </a:lnTo>
                  <a:lnTo>
                    <a:pt x="46" y="67"/>
                  </a:lnTo>
                  <a:lnTo>
                    <a:pt x="46" y="67"/>
                  </a:lnTo>
                  <a:lnTo>
                    <a:pt x="46" y="67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42" y="75"/>
                  </a:lnTo>
                  <a:lnTo>
                    <a:pt x="42" y="75"/>
                  </a:lnTo>
                  <a:lnTo>
                    <a:pt x="42" y="75"/>
                  </a:lnTo>
                  <a:lnTo>
                    <a:pt x="42" y="75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5" y="80"/>
                  </a:lnTo>
                  <a:lnTo>
                    <a:pt x="35" y="80"/>
                  </a:lnTo>
                  <a:lnTo>
                    <a:pt x="35" y="80"/>
                  </a:lnTo>
                  <a:lnTo>
                    <a:pt x="35" y="80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1" y="81"/>
                  </a:lnTo>
                  <a:lnTo>
                    <a:pt x="31" y="81"/>
                  </a:lnTo>
                  <a:lnTo>
                    <a:pt x="30" y="81"/>
                  </a:lnTo>
                  <a:lnTo>
                    <a:pt x="30" y="81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27" y="81"/>
                  </a:lnTo>
                  <a:lnTo>
                    <a:pt x="27" y="81"/>
                  </a:lnTo>
                  <a:lnTo>
                    <a:pt x="25" y="81"/>
                  </a:lnTo>
                  <a:lnTo>
                    <a:pt x="25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79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8" y="72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3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5" y="61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9"/>
                  </a:lnTo>
                  <a:lnTo>
                    <a:pt x="3" y="57"/>
                  </a:lnTo>
                  <a:lnTo>
                    <a:pt x="3" y="56"/>
                  </a:lnTo>
                  <a:lnTo>
                    <a:pt x="3" y="54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2" y="49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6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3" y="35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3" y="30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5" y="31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6" y="6"/>
                  </a:lnTo>
                  <a:lnTo>
                    <a:pt x="16" y="6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 88"/>
            <p:cNvSpPr>
              <a:spLocks/>
            </p:cNvSpPr>
            <p:nvPr/>
          </p:nvSpPr>
          <p:spPr bwMode="auto">
            <a:xfrm>
              <a:off x="1825795" y="2276024"/>
              <a:ext cx="54555" cy="20486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16" y="16"/>
                </a:cxn>
                <a:cxn ang="0">
                  <a:pos x="39" y="18"/>
                </a:cxn>
                <a:cxn ang="0">
                  <a:pos x="43" y="9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44" h="19">
                  <a:moveTo>
                    <a:pt x="18" y="0"/>
                  </a:moveTo>
                  <a:lnTo>
                    <a:pt x="16" y="0"/>
                  </a:lnTo>
                  <a:lnTo>
                    <a:pt x="0" y="6"/>
                  </a:lnTo>
                  <a:lnTo>
                    <a:pt x="16" y="16"/>
                  </a:lnTo>
                  <a:lnTo>
                    <a:pt x="39" y="18"/>
                  </a:lnTo>
                  <a:lnTo>
                    <a:pt x="43" y="9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 89"/>
            <p:cNvSpPr>
              <a:spLocks/>
            </p:cNvSpPr>
            <p:nvPr/>
          </p:nvSpPr>
          <p:spPr bwMode="auto">
            <a:xfrm>
              <a:off x="1821989" y="2276024"/>
              <a:ext cx="54555" cy="2289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5" y="2"/>
                </a:cxn>
                <a:cxn ang="0">
                  <a:pos x="0" y="12"/>
                </a:cxn>
                <a:cxn ang="0">
                  <a:pos x="11" y="20"/>
                </a:cxn>
                <a:cxn ang="0">
                  <a:pos x="39" y="20"/>
                </a:cxn>
                <a:cxn ang="0">
                  <a:pos x="43" y="9"/>
                </a:cxn>
                <a:cxn ang="0">
                  <a:pos x="35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44" h="21">
                  <a:moveTo>
                    <a:pt x="18" y="0"/>
                  </a:moveTo>
                  <a:lnTo>
                    <a:pt x="5" y="2"/>
                  </a:lnTo>
                  <a:lnTo>
                    <a:pt x="0" y="12"/>
                  </a:lnTo>
                  <a:lnTo>
                    <a:pt x="11" y="20"/>
                  </a:lnTo>
                  <a:lnTo>
                    <a:pt x="39" y="20"/>
                  </a:lnTo>
                  <a:lnTo>
                    <a:pt x="43" y="9"/>
                  </a:lnTo>
                  <a:lnTo>
                    <a:pt x="35" y="4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 90"/>
            <p:cNvSpPr>
              <a:spLocks/>
            </p:cNvSpPr>
            <p:nvPr/>
          </p:nvSpPr>
          <p:spPr bwMode="auto">
            <a:xfrm>
              <a:off x="1847363" y="2208539"/>
              <a:ext cx="26643" cy="79536"/>
            </a:xfrm>
            <a:custGeom>
              <a:avLst/>
              <a:gdLst/>
              <a:ahLst/>
              <a:cxnLst>
                <a:cxn ang="0">
                  <a:pos x="9" y="9"/>
                </a:cxn>
                <a:cxn ang="0">
                  <a:pos x="8" y="28"/>
                </a:cxn>
                <a:cxn ang="0">
                  <a:pos x="6" y="27"/>
                </a:cxn>
                <a:cxn ang="0">
                  <a:pos x="2" y="12"/>
                </a:cxn>
                <a:cxn ang="0">
                  <a:pos x="0" y="11"/>
                </a:cxn>
                <a:cxn ang="0">
                  <a:pos x="3" y="24"/>
                </a:cxn>
                <a:cxn ang="0">
                  <a:pos x="7" y="34"/>
                </a:cxn>
                <a:cxn ang="0">
                  <a:pos x="6" y="48"/>
                </a:cxn>
                <a:cxn ang="0">
                  <a:pos x="5" y="61"/>
                </a:cxn>
                <a:cxn ang="0">
                  <a:pos x="4" y="67"/>
                </a:cxn>
                <a:cxn ang="0">
                  <a:pos x="3" y="74"/>
                </a:cxn>
                <a:cxn ang="0">
                  <a:pos x="10" y="74"/>
                </a:cxn>
                <a:cxn ang="0">
                  <a:pos x="10" y="70"/>
                </a:cxn>
                <a:cxn ang="0">
                  <a:pos x="11" y="46"/>
                </a:cxn>
                <a:cxn ang="0">
                  <a:pos x="11" y="35"/>
                </a:cxn>
                <a:cxn ang="0">
                  <a:pos x="12" y="28"/>
                </a:cxn>
                <a:cxn ang="0">
                  <a:pos x="21" y="14"/>
                </a:cxn>
                <a:cxn ang="0">
                  <a:pos x="18" y="13"/>
                </a:cxn>
                <a:cxn ang="0">
                  <a:pos x="10" y="27"/>
                </a:cxn>
                <a:cxn ang="0">
                  <a:pos x="10" y="0"/>
                </a:cxn>
                <a:cxn ang="0">
                  <a:pos x="9" y="9"/>
                </a:cxn>
                <a:cxn ang="0">
                  <a:pos x="9" y="9"/>
                </a:cxn>
              </a:cxnLst>
              <a:rect l="0" t="0" r="r" b="b"/>
              <a:pathLst>
                <a:path w="22" h="75">
                  <a:moveTo>
                    <a:pt x="9" y="9"/>
                  </a:moveTo>
                  <a:lnTo>
                    <a:pt x="8" y="28"/>
                  </a:lnTo>
                  <a:lnTo>
                    <a:pt x="6" y="27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3" y="24"/>
                  </a:lnTo>
                  <a:lnTo>
                    <a:pt x="7" y="34"/>
                  </a:lnTo>
                  <a:lnTo>
                    <a:pt x="6" y="48"/>
                  </a:lnTo>
                  <a:lnTo>
                    <a:pt x="5" y="61"/>
                  </a:lnTo>
                  <a:lnTo>
                    <a:pt x="4" y="67"/>
                  </a:lnTo>
                  <a:lnTo>
                    <a:pt x="3" y="74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11" y="46"/>
                  </a:lnTo>
                  <a:lnTo>
                    <a:pt x="11" y="35"/>
                  </a:lnTo>
                  <a:lnTo>
                    <a:pt x="12" y="28"/>
                  </a:lnTo>
                  <a:lnTo>
                    <a:pt x="21" y="14"/>
                  </a:lnTo>
                  <a:lnTo>
                    <a:pt x="18" y="13"/>
                  </a:lnTo>
                  <a:lnTo>
                    <a:pt x="10" y="27"/>
                  </a:lnTo>
                  <a:lnTo>
                    <a:pt x="10" y="0"/>
                  </a:lnTo>
                  <a:lnTo>
                    <a:pt x="9" y="9"/>
                  </a:lnTo>
                  <a:lnTo>
                    <a:pt x="9" y="9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 91"/>
            <p:cNvSpPr>
              <a:spLocks/>
            </p:cNvSpPr>
            <p:nvPr/>
          </p:nvSpPr>
          <p:spPr bwMode="auto">
            <a:xfrm>
              <a:off x="1842289" y="2191668"/>
              <a:ext cx="43136" cy="6507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15" y="2"/>
                </a:cxn>
                <a:cxn ang="0">
                  <a:pos x="8" y="3"/>
                </a:cxn>
                <a:cxn ang="0">
                  <a:pos x="7" y="6"/>
                </a:cxn>
                <a:cxn ang="0">
                  <a:pos x="4" y="3"/>
                </a:cxn>
                <a:cxn ang="0">
                  <a:pos x="1" y="2"/>
                </a:cxn>
                <a:cxn ang="0">
                  <a:pos x="1" y="8"/>
                </a:cxn>
                <a:cxn ang="0">
                  <a:pos x="1" y="11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3" y="19"/>
                </a:cxn>
                <a:cxn ang="0">
                  <a:pos x="9" y="15"/>
                </a:cxn>
                <a:cxn ang="0">
                  <a:pos x="9" y="19"/>
                </a:cxn>
                <a:cxn ang="0">
                  <a:pos x="12" y="21"/>
                </a:cxn>
                <a:cxn ang="0">
                  <a:pos x="11" y="27"/>
                </a:cxn>
                <a:cxn ang="0">
                  <a:pos x="10" y="29"/>
                </a:cxn>
                <a:cxn ang="0">
                  <a:pos x="12" y="35"/>
                </a:cxn>
                <a:cxn ang="0">
                  <a:pos x="16" y="34"/>
                </a:cxn>
                <a:cxn ang="0">
                  <a:pos x="19" y="31"/>
                </a:cxn>
                <a:cxn ang="0">
                  <a:pos x="22" y="36"/>
                </a:cxn>
                <a:cxn ang="0">
                  <a:pos x="22" y="43"/>
                </a:cxn>
                <a:cxn ang="0">
                  <a:pos x="22" y="47"/>
                </a:cxn>
                <a:cxn ang="0">
                  <a:pos x="15" y="50"/>
                </a:cxn>
                <a:cxn ang="0">
                  <a:pos x="13" y="55"/>
                </a:cxn>
                <a:cxn ang="0">
                  <a:pos x="11" y="52"/>
                </a:cxn>
                <a:cxn ang="0">
                  <a:pos x="15" y="45"/>
                </a:cxn>
                <a:cxn ang="0">
                  <a:pos x="20" y="44"/>
                </a:cxn>
                <a:cxn ang="0">
                  <a:pos x="20" y="41"/>
                </a:cxn>
                <a:cxn ang="0">
                  <a:pos x="19" y="36"/>
                </a:cxn>
                <a:cxn ang="0">
                  <a:pos x="20" y="33"/>
                </a:cxn>
                <a:cxn ang="0">
                  <a:pos x="18" y="35"/>
                </a:cxn>
                <a:cxn ang="0">
                  <a:pos x="13" y="38"/>
                </a:cxn>
                <a:cxn ang="0">
                  <a:pos x="9" y="33"/>
                </a:cxn>
                <a:cxn ang="0">
                  <a:pos x="8" y="25"/>
                </a:cxn>
                <a:cxn ang="0">
                  <a:pos x="9" y="24"/>
                </a:cxn>
                <a:cxn ang="0">
                  <a:pos x="6" y="21"/>
                </a:cxn>
                <a:cxn ang="0">
                  <a:pos x="5" y="26"/>
                </a:cxn>
                <a:cxn ang="0">
                  <a:pos x="1" y="28"/>
                </a:cxn>
                <a:cxn ang="0">
                  <a:pos x="1" y="32"/>
                </a:cxn>
                <a:cxn ang="0">
                  <a:pos x="2" y="36"/>
                </a:cxn>
                <a:cxn ang="0">
                  <a:pos x="1" y="41"/>
                </a:cxn>
                <a:cxn ang="0">
                  <a:pos x="5" y="44"/>
                </a:cxn>
                <a:cxn ang="0">
                  <a:pos x="6" y="47"/>
                </a:cxn>
                <a:cxn ang="0">
                  <a:pos x="7" y="55"/>
                </a:cxn>
                <a:cxn ang="0">
                  <a:pos x="13" y="59"/>
                </a:cxn>
                <a:cxn ang="0">
                  <a:pos x="21" y="60"/>
                </a:cxn>
                <a:cxn ang="0">
                  <a:pos x="27" y="56"/>
                </a:cxn>
                <a:cxn ang="0">
                  <a:pos x="32" y="47"/>
                </a:cxn>
                <a:cxn ang="0">
                  <a:pos x="31" y="42"/>
                </a:cxn>
                <a:cxn ang="0">
                  <a:pos x="31" y="36"/>
                </a:cxn>
                <a:cxn ang="0">
                  <a:pos x="31" y="31"/>
                </a:cxn>
                <a:cxn ang="0">
                  <a:pos x="32" y="24"/>
                </a:cxn>
                <a:cxn ang="0">
                  <a:pos x="26" y="22"/>
                </a:cxn>
                <a:cxn ang="0">
                  <a:pos x="26" y="17"/>
                </a:cxn>
                <a:cxn ang="0">
                  <a:pos x="32" y="11"/>
                </a:cxn>
                <a:cxn ang="0">
                  <a:pos x="27" y="9"/>
                </a:cxn>
                <a:cxn ang="0">
                  <a:pos x="23" y="13"/>
                </a:cxn>
                <a:cxn ang="0">
                  <a:pos x="23" y="9"/>
                </a:cxn>
                <a:cxn ang="0">
                  <a:pos x="24" y="3"/>
                </a:cxn>
                <a:cxn ang="0">
                  <a:pos x="19" y="3"/>
                </a:cxn>
                <a:cxn ang="0">
                  <a:pos x="16" y="9"/>
                </a:cxn>
              </a:cxnLst>
              <a:rect l="0" t="0" r="r" b="b"/>
              <a:pathLst>
                <a:path w="35" h="61">
                  <a:moveTo>
                    <a:pt x="16" y="10"/>
                  </a:move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4" y="21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1" y="30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3" y="47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2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2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1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10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3" y="34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3" y="41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5" y="43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6" y="45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9" y="57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8" y="59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2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32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4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4" y="21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34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6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Oval 92"/>
            <p:cNvSpPr>
              <a:spLocks noChangeArrowheads="1"/>
            </p:cNvSpPr>
            <p:nvPr/>
          </p:nvSpPr>
          <p:spPr bwMode="auto">
            <a:xfrm>
              <a:off x="2362460" y="2113338"/>
              <a:ext cx="60898" cy="56639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 93"/>
            <p:cNvSpPr>
              <a:spLocks/>
            </p:cNvSpPr>
            <p:nvPr/>
          </p:nvSpPr>
          <p:spPr bwMode="auto">
            <a:xfrm>
              <a:off x="2300293" y="2177207"/>
              <a:ext cx="183963" cy="302476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45" y="4"/>
                </a:cxn>
                <a:cxn ang="0">
                  <a:pos x="40" y="6"/>
                </a:cxn>
                <a:cxn ang="0">
                  <a:pos x="36" y="10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" y="119"/>
                </a:cxn>
                <a:cxn ang="0">
                  <a:pos x="0" y="126"/>
                </a:cxn>
                <a:cxn ang="0">
                  <a:pos x="2" y="131"/>
                </a:cxn>
                <a:cxn ang="0">
                  <a:pos x="6" y="132"/>
                </a:cxn>
                <a:cxn ang="0">
                  <a:pos x="10" y="131"/>
                </a:cxn>
                <a:cxn ang="0">
                  <a:pos x="14" y="127"/>
                </a:cxn>
                <a:cxn ang="0">
                  <a:pos x="16" y="123"/>
                </a:cxn>
                <a:cxn ang="0">
                  <a:pos x="48" y="42"/>
                </a:cxn>
                <a:cxn ang="0">
                  <a:pos x="50" y="274"/>
                </a:cxn>
                <a:cxn ang="0">
                  <a:pos x="51" y="280"/>
                </a:cxn>
                <a:cxn ang="0">
                  <a:pos x="56" y="283"/>
                </a:cxn>
                <a:cxn ang="0">
                  <a:pos x="61" y="283"/>
                </a:cxn>
                <a:cxn ang="0">
                  <a:pos x="66" y="281"/>
                </a:cxn>
                <a:cxn ang="0">
                  <a:pos x="69" y="276"/>
                </a:cxn>
                <a:cxn ang="0">
                  <a:pos x="70" y="177"/>
                </a:cxn>
                <a:cxn ang="0">
                  <a:pos x="78" y="274"/>
                </a:cxn>
                <a:cxn ang="0">
                  <a:pos x="79" y="280"/>
                </a:cxn>
                <a:cxn ang="0">
                  <a:pos x="83" y="283"/>
                </a:cxn>
                <a:cxn ang="0">
                  <a:pos x="89" y="283"/>
                </a:cxn>
                <a:cxn ang="0">
                  <a:pos x="93" y="281"/>
                </a:cxn>
                <a:cxn ang="0">
                  <a:pos x="96" y="276"/>
                </a:cxn>
                <a:cxn ang="0">
                  <a:pos x="133" y="177"/>
                </a:cxn>
                <a:cxn ang="0">
                  <a:pos x="103" y="42"/>
                </a:cxn>
                <a:cxn ang="0">
                  <a:pos x="131" y="125"/>
                </a:cxn>
                <a:cxn ang="0">
                  <a:pos x="133" y="130"/>
                </a:cxn>
                <a:cxn ang="0">
                  <a:pos x="138" y="132"/>
                </a:cxn>
                <a:cxn ang="0">
                  <a:pos x="141" y="132"/>
                </a:cxn>
                <a:cxn ang="0">
                  <a:pos x="144" y="128"/>
                </a:cxn>
                <a:cxn ang="0">
                  <a:pos x="146" y="120"/>
                </a:cxn>
                <a:cxn ang="0">
                  <a:pos x="122" y="30"/>
                </a:cxn>
                <a:cxn ang="0">
                  <a:pos x="115" y="20"/>
                </a:cxn>
                <a:cxn ang="0">
                  <a:pos x="110" y="12"/>
                </a:cxn>
                <a:cxn ang="0">
                  <a:pos x="106" y="8"/>
                </a:cxn>
                <a:cxn ang="0">
                  <a:pos x="102" y="4"/>
                </a:cxn>
                <a:cxn ang="0">
                  <a:pos x="95" y="2"/>
                </a:cxn>
                <a:cxn ang="0">
                  <a:pos x="74" y="0"/>
                </a:cxn>
              </a:cxnLst>
              <a:rect l="0" t="0" r="r" b="b"/>
              <a:pathLst>
                <a:path w="147" h="284">
                  <a:moveTo>
                    <a:pt x="73" y="0"/>
                  </a:moveTo>
                  <a:lnTo>
                    <a:pt x="53" y="0"/>
                  </a:lnTo>
                  <a:lnTo>
                    <a:pt x="53" y="0"/>
                  </a:lnTo>
                  <a:lnTo>
                    <a:pt x="50" y="2"/>
                  </a:lnTo>
                  <a:lnTo>
                    <a:pt x="47" y="2"/>
                  </a:lnTo>
                  <a:lnTo>
                    <a:pt x="45" y="4"/>
                  </a:lnTo>
                  <a:lnTo>
                    <a:pt x="44" y="4"/>
                  </a:lnTo>
                  <a:lnTo>
                    <a:pt x="42" y="5"/>
                  </a:lnTo>
                  <a:lnTo>
                    <a:pt x="40" y="6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3" y="15"/>
                  </a:lnTo>
                  <a:lnTo>
                    <a:pt x="32" y="16"/>
                  </a:lnTo>
                  <a:lnTo>
                    <a:pt x="31" y="20"/>
                  </a:lnTo>
                  <a:lnTo>
                    <a:pt x="29" y="22"/>
                  </a:lnTo>
                  <a:lnTo>
                    <a:pt x="27" y="27"/>
                  </a:lnTo>
                  <a:lnTo>
                    <a:pt x="26" y="30"/>
                  </a:lnTo>
                  <a:lnTo>
                    <a:pt x="26" y="32"/>
                  </a:lnTo>
                  <a:lnTo>
                    <a:pt x="1" y="119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2" y="130"/>
                  </a:lnTo>
                  <a:lnTo>
                    <a:pt x="2" y="131"/>
                  </a:lnTo>
                  <a:lnTo>
                    <a:pt x="4" y="132"/>
                  </a:lnTo>
                  <a:lnTo>
                    <a:pt x="5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2"/>
                  </a:lnTo>
                  <a:lnTo>
                    <a:pt x="10" y="131"/>
                  </a:lnTo>
                  <a:lnTo>
                    <a:pt x="12" y="130"/>
                  </a:lnTo>
                  <a:lnTo>
                    <a:pt x="12" y="129"/>
                  </a:lnTo>
                  <a:lnTo>
                    <a:pt x="14" y="127"/>
                  </a:lnTo>
                  <a:lnTo>
                    <a:pt x="15" y="125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8" y="42"/>
                  </a:lnTo>
                  <a:lnTo>
                    <a:pt x="15" y="177"/>
                  </a:lnTo>
                  <a:lnTo>
                    <a:pt x="49" y="177"/>
                  </a:lnTo>
                  <a:lnTo>
                    <a:pt x="50" y="274"/>
                  </a:lnTo>
                  <a:lnTo>
                    <a:pt x="50" y="276"/>
                  </a:lnTo>
                  <a:lnTo>
                    <a:pt x="50" y="278"/>
                  </a:lnTo>
                  <a:lnTo>
                    <a:pt x="51" y="280"/>
                  </a:lnTo>
                  <a:lnTo>
                    <a:pt x="52" y="281"/>
                  </a:lnTo>
                  <a:lnTo>
                    <a:pt x="54" y="282"/>
                  </a:lnTo>
                  <a:lnTo>
                    <a:pt x="56" y="283"/>
                  </a:lnTo>
                  <a:lnTo>
                    <a:pt x="57" y="283"/>
                  </a:lnTo>
                  <a:lnTo>
                    <a:pt x="60" y="283"/>
                  </a:lnTo>
                  <a:lnTo>
                    <a:pt x="61" y="283"/>
                  </a:lnTo>
                  <a:lnTo>
                    <a:pt x="62" y="283"/>
                  </a:lnTo>
                  <a:lnTo>
                    <a:pt x="64" y="282"/>
                  </a:lnTo>
                  <a:lnTo>
                    <a:pt x="66" y="281"/>
                  </a:lnTo>
                  <a:lnTo>
                    <a:pt x="66" y="280"/>
                  </a:lnTo>
                  <a:lnTo>
                    <a:pt x="68" y="278"/>
                  </a:lnTo>
                  <a:lnTo>
                    <a:pt x="69" y="276"/>
                  </a:lnTo>
                  <a:lnTo>
                    <a:pt x="70" y="274"/>
                  </a:lnTo>
                  <a:lnTo>
                    <a:pt x="70" y="177"/>
                  </a:lnTo>
                  <a:lnTo>
                    <a:pt x="70" y="177"/>
                  </a:lnTo>
                  <a:lnTo>
                    <a:pt x="74" y="177"/>
                  </a:lnTo>
                  <a:lnTo>
                    <a:pt x="78" y="177"/>
                  </a:lnTo>
                  <a:lnTo>
                    <a:pt x="78" y="274"/>
                  </a:lnTo>
                  <a:lnTo>
                    <a:pt x="78" y="276"/>
                  </a:lnTo>
                  <a:lnTo>
                    <a:pt x="78" y="278"/>
                  </a:lnTo>
                  <a:lnTo>
                    <a:pt x="79" y="280"/>
                  </a:lnTo>
                  <a:lnTo>
                    <a:pt x="80" y="281"/>
                  </a:lnTo>
                  <a:lnTo>
                    <a:pt x="82" y="282"/>
                  </a:lnTo>
                  <a:lnTo>
                    <a:pt x="83" y="283"/>
                  </a:lnTo>
                  <a:lnTo>
                    <a:pt x="85" y="283"/>
                  </a:lnTo>
                  <a:lnTo>
                    <a:pt x="88" y="283"/>
                  </a:lnTo>
                  <a:lnTo>
                    <a:pt x="89" y="283"/>
                  </a:lnTo>
                  <a:lnTo>
                    <a:pt x="90" y="283"/>
                  </a:lnTo>
                  <a:lnTo>
                    <a:pt x="92" y="282"/>
                  </a:lnTo>
                  <a:lnTo>
                    <a:pt x="93" y="281"/>
                  </a:lnTo>
                  <a:lnTo>
                    <a:pt x="94" y="280"/>
                  </a:lnTo>
                  <a:lnTo>
                    <a:pt x="96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98" y="177"/>
                  </a:lnTo>
                  <a:lnTo>
                    <a:pt x="133" y="177"/>
                  </a:lnTo>
                  <a:lnTo>
                    <a:pt x="99" y="42"/>
                  </a:lnTo>
                  <a:lnTo>
                    <a:pt x="102" y="42"/>
                  </a:lnTo>
                  <a:lnTo>
                    <a:pt x="103" y="42"/>
                  </a:lnTo>
                  <a:lnTo>
                    <a:pt x="131" y="123"/>
                  </a:lnTo>
                  <a:lnTo>
                    <a:pt x="131" y="123"/>
                  </a:lnTo>
                  <a:lnTo>
                    <a:pt x="131" y="125"/>
                  </a:lnTo>
                  <a:lnTo>
                    <a:pt x="132" y="127"/>
                  </a:lnTo>
                  <a:lnTo>
                    <a:pt x="132" y="129"/>
                  </a:lnTo>
                  <a:lnTo>
                    <a:pt x="133" y="130"/>
                  </a:lnTo>
                  <a:lnTo>
                    <a:pt x="135" y="131"/>
                  </a:lnTo>
                  <a:lnTo>
                    <a:pt x="136" y="132"/>
                  </a:lnTo>
                  <a:lnTo>
                    <a:pt x="138" y="132"/>
                  </a:lnTo>
                  <a:lnTo>
                    <a:pt x="139" y="132"/>
                  </a:lnTo>
                  <a:lnTo>
                    <a:pt x="139" y="132"/>
                  </a:lnTo>
                  <a:lnTo>
                    <a:pt x="141" y="132"/>
                  </a:lnTo>
                  <a:lnTo>
                    <a:pt x="142" y="131"/>
                  </a:lnTo>
                  <a:lnTo>
                    <a:pt x="144" y="130"/>
                  </a:lnTo>
                  <a:lnTo>
                    <a:pt x="144" y="128"/>
                  </a:lnTo>
                  <a:lnTo>
                    <a:pt x="145" y="126"/>
                  </a:lnTo>
                  <a:lnTo>
                    <a:pt x="145" y="123"/>
                  </a:lnTo>
                  <a:lnTo>
                    <a:pt x="146" y="120"/>
                  </a:lnTo>
                  <a:lnTo>
                    <a:pt x="146" y="119"/>
                  </a:lnTo>
                  <a:lnTo>
                    <a:pt x="122" y="32"/>
                  </a:lnTo>
                  <a:lnTo>
                    <a:pt x="122" y="30"/>
                  </a:lnTo>
                  <a:lnTo>
                    <a:pt x="118" y="27"/>
                  </a:lnTo>
                  <a:lnTo>
                    <a:pt x="117" y="22"/>
                  </a:lnTo>
                  <a:lnTo>
                    <a:pt x="115" y="20"/>
                  </a:lnTo>
                  <a:lnTo>
                    <a:pt x="113" y="16"/>
                  </a:lnTo>
                  <a:lnTo>
                    <a:pt x="112" y="15"/>
                  </a:lnTo>
                  <a:lnTo>
                    <a:pt x="110" y="12"/>
                  </a:lnTo>
                  <a:lnTo>
                    <a:pt x="109" y="10"/>
                  </a:lnTo>
                  <a:lnTo>
                    <a:pt x="108" y="8"/>
                  </a:lnTo>
                  <a:lnTo>
                    <a:pt x="106" y="8"/>
                  </a:lnTo>
                  <a:lnTo>
                    <a:pt x="105" y="6"/>
                  </a:lnTo>
                  <a:lnTo>
                    <a:pt x="103" y="5"/>
                  </a:lnTo>
                  <a:lnTo>
                    <a:pt x="102" y="4"/>
                  </a:lnTo>
                  <a:lnTo>
                    <a:pt x="99" y="4"/>
                  </a:lnTo>
                  <a:lnTo>
                    <a:pt x="97" y="2"/>
                  </a:lnTo>
                  <a:lnTo>
                    <a:pt x="95" y="2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74" y="0"/>
                  </a:lnTo>
                  <a:lnTo>
                    <a:pt x="73" y="0"/>
                  </a:lnTo>
                  <a:lnTo>
                    <a:pt x="73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 94"/>
            <p:cNvSpPr>
              <a:spLocks/>
            </p:cNvSpPr>
            <p:nvPr/>
          </p:nvSpPr>
          <p:spPr bwMode="auto">
            <a:xfrm>
              <a:off x="2499481" y="2174797"/>
              <a:ext cx="153514" cy="304886"/>
            </a:xfrm>
            <a:custGeom>
              <a:avLst/>
              <a:gdLst/>
              <a:ahLst/>
              <a:cxnLst>
                <a:cxn ang="0">
                  <a:pos x="62" y="138"/>
                </a:cxn>
                <a:cxn ang="0">
                  <a:pos x="66" y="271"/>
                </a:cxn>
                <a:cxn ang="0">
                  <a:pos x="66" y="278"/>
                </a:cxn>
                <a:cxn ang="0">
                  <a:pos x="71" y="283"/>
                </a:cxn>
                <a:cxn ang="0">
                  <a:pos x="79" y="285"/>
                </a:cxn>
                <a:cxn ang="0">
                  <a:pos x="85" y="283"/>
                </a:cxn>
                <a:cxn ang="0">
                  <a:pos x="92" y="278"/>
                </a:cxn>
                <a:cxn ang="0">
                  <a:pos x="94" y="270"/>
                </a:cxn>
                <a:cxn ang="0">
                  <a:pos x="99" y="130"/>
                </a:cxn>
                <a:cxn ang="0">
                  <a:pos x="101" y="137"/>
                </a:cxn>
                <a:cxn ang="0">
                  <a:pos x="106" y="140"/>
                </a:cxn>
                <a:cxn ang="0">
                  <a:pos x="112" y="140"/>
                </a:cxn>
                <a:cxn ang="0">
                  <a:pos x="118" y="138"/>
                </a:cxn>
                <a:cxn ang="0">
                  <a:pos x="121" y="133"/>
                </a:cxn>
                <a:cxn ang="0">
                  <a:pos x="122" y="33"/>
                </a:cxn>
                <a:cxn ang="0">
                  <a:pos x="120" y="28"/>
                </a:cxn>
                <a:cxn ang="0">
                  <a:pos x="117" y="20"/>
                </a:cxn>
                <a:cxn ang="0">
                  <a:pos x="114" y="12"/>
                </a:cxn>
                <a:cxn ang="0">
                  <a:pos x="108" y="7"/>
                </a:cxn>
                <a:cxn ang="0">
                  <a:pos x="102" y="4"/>
                </a:cxn>
                <a:cxn ang="0">
                  <a:pos x="92" y="0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18" y="5"/>
                </a:cxn>
                <a:cxn ang="0">
                  <a:pos x="11" y="10"/>
                </a:cxn>
                <a:cxn ang="0">
                  <a:pos x="5" y="17"/>
                </a:cxn>
                <a:cxn ang="0">
                  <a:pos x="1" y="25"/>
                </a:cxn>
                <a:cxn ang="0">
                  <a:pos x="0" y="33"/>
                </a:cxn>
                <a:cxn ang="0">
                  <a:pos x="0" y="130"/>
                </a:cxn>
                <a:cxn ang="0">
                  <a:pos x="3" y="136"/>
                </a:cxn>
                <a:cxn ang="0">
                  <a:pos x="7" y="140"/>
                </a:cxn>
                <a:cxn ang="0">
                  <a:pos x="13" y="140"/>
                </a:cxn>
                <a:cxn ang="0">
                  <a:pos x="19" y="138"/>
                </a:cxn>
                <a:cxn ang="0">
                  <a:pos x="23" y="133"/>
                </a:cxn>
                <a:cxn ang="0">
                  <a:pos x="29" y="50"/>
                </a:cxn>
                <a:cxn ang="0">
                  <a:pos x="29" y="275"/>
                </a:cxn>
                <a:cxn ang="0">
                  <a:pos x="33" y="282"/>
                </a:cxn>
                <a:cxn ang="0">
                  <a:pos x="39" y="285"/>
                </a:cxn>
                <a:cxn ang="0">
                  <a:pos x="47" y="284"/>
                </a:cxn>
                <a:cxn ang="0">
                  <a:pos x="52" y="280"/>
                </a:cxn>
                <a:cxn ang="0">
                  <a:pos x="56" y="272"/>
                </a:cxn>
                <a:cxn ang="0">
                  <a:pos x="62" y="138"/>
                </a:cxn>
                <a:cxn ang="0">
                  <a:pos x="57" y="271"/>
                </a:cxn>
              </a:cxnLst>
              <a:rect l="0" t="0" r="r" b="b"/>
              <a:pathLst>
                <a:path w="123" h="286">
                  <a:moveTo>
                    <a:pt x="57" y="139"/>
                  </a:move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6" y="138"/>
                  </a:lnTo>
                  <a:lnTo>
                    <a:pt x="66" y="271"/>
                  </a:lnTo>
                  <a:lnTo>
                    <a:pt x="66" y="272"/>
                  </a:lnTo>
                  <a:lnTo>
                    <a:pt x="66" y="275"/>
                  </a:lnTo>
                  <a:lnTo>
                    <a:pt x="66" y="278"/>
                  </a:lnTo>
                  <a:lnTo>
                    <a:pt x="68" y="280"/>
                  </a:lnTo>
                  <a:lnTo>
                    <a:pt x="70" y="282"/>
                  </a:lnTo>
                  <a:lnTo>
                    <a:pt x="71" y="283"/>
                  </a:lnTo>
                  <a:lnTo>
                    <a:pt x="74" y="284"/>
                  </a:lnTo>
                  <a:lnTo>
                    <a:pt x="76" y="285"/>
                  </a:lnTo>
                  <a:lnTo>
                    <a:pt x="79" y="285"/>
                  </a:lnTo>
                  <a:lnTo>
                    <a:pt x="81" y="285"/>
                  </a:lnTo>
                  <a:lnTo>
                    <a:pt x="84" y="284"/>
                  </a:lnTo>
                  <a:lnTo>
                    <a:pt x="85" y="283"/>
                  </a:lnTo>
                  <a:lnTo>
                    <a:pt x="89" y="282"/>
                  </a:lnTo>
                  <a:lnTo>
                    <a:pt x="90" y="280"/>
                  </a:lnTo>
                  <a:lnTo>
                    <a:pt x="92" y="278"/>
                  </a:lnTo>
                  <a:lnTo>
                    <a:pt x="92" y="275"/>
                  </a:lnTo>
                  <a:lnTo>
                    <a:pt x="94" y="272"/>
                  </a:lnTo>
                  <a:lnTo>
                    <a:pt x="94" y="270"/>
                  </a:lnTo>
                  <a:lnTo>
                    <a:pt x="94" y="50"/>
                  </a:lnTo>
                  <a:lnTo>
                    <a:pt x="99" y="50"/>
                  </a:lnTo>
                  <a:lnTo>
                    <a:pt x="99" y="130"/>
                  </a:lnTo>
                  <a:lnTo>
                    <a:pt x="99" y="133"/>
                  </a:lnTo>
                  <a:lnTo>
                    <a:pt x="99" y="135"/>
                  </a:lnTo>
                  <a:lnTo>
                    <a:pt x="101" y="137"/>
                  </a:lnTo>
                  <a:lnTo>
                    <a:pt x="103" y="138"/>
                  </a:lnTo>
                  <a:lnTo>
                    <a:pt x="104" y="139"/>
                  </a:lnTo>
                  <a:lnTo>
                    <a:pt x="106" y="140"/>
                  </a:lnTo>
                  <a:lnTo>
                    <a:pt x="108" y="140"/>
                  </a:lnTo>
                  <a:lnTo>
                    <a:pt x="110" y="140"/>
                  </a:lnTo>
                  <a:lnTo>
                    <a:pt x="112" y="140"/>
                  </a:lnTo>
                  <a:lnTo>
                    <a:pt x="114" y="140"/>
                  </a:lnTo>
                  <a:lnTo>
                    <a:pt x="115" y="139"/>
                  </a:lnTo>
                  <a:lnTo>
                    <a:pt x="118" y="138"/>
                  </a:lnTo>
                  <a:lnTo>
                    <a:pt x="119" y="136"/>
                  </a:lnTo>
                  <a:lnTo>
                    <a:pt x="120" y="134"/>
                  </a:lnTo>
                  <a:lnTo>
                    <a:pt x="121" y="133"/>
                  </a:lnTo>
                  <a:lnTo>
                    <a:pt x="122" y="130"/>
                  </a:lnTo>
                  <a:lnTo>
                    <a:pt x="122" y="33"/>
                  </a:lnTo>
                  <a:lnTo>
                    <a:pt x="122" y="33"/>
                  </a:lnTo>
                  <a:lnTo>
                    <a:pt x="122" y="33"/>
                  </a:lnTo>
                  <a:lnTo>
                    <a:pt x="120" y="32"/>
                  </a:lnTo>
                  <a:lnTo>
                    <a:pt x="120" y="28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7" y="20"/>
                  </a:lnTo>
                  <a:lnTo>
                    <a:pt x="116" y="17"/>
                  </a:lnTo>
                  <a:lnTo>
                    <a:pt x="115" y="15"/>
                  </a:lnTo>
                  <a:lnTo>
                    <a:pt x="114" y="12"/>
                  </a:lnTo>
                  <a:lnTo>
                    <a:pt x="111" y="11"/>
                  </a:lnTo>
                  <a:lnTo>
                    <a:pt x="110" y="9"/>
                  </a:lnTo>
                  <a:lnTo>
                    <a:pt x="108" y="7"/>
                  </a:lnTo>
                  <a:lnTo>
                    <a:pt x="106" y="6"/>
                  </a:lnTo>
                  <a:lnTo>
                    <a:pt x="103" y="5"/>
                  </a:lnTo>
                  <a:lnTo>
                    <a:pt x="102" y="4"/>
                  </a:lnTo>
                  <a:lnTo>
                    <a:pt x="99" y="3"/>
                  </a:lnTo>
                  <a:lnTo>
                    <a:pt x="97" y="1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65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1"/>
                  </a:lnTo>
                  <a:lnTo>
                    <a:pt x="26" y="2"/>
                  </a:lnTo>
                  <a:lnTo>
                    <a:pt x="23" y="3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4" y="7"/>
                  </a:lnTo>
                  <a:lnTo>
                    <a:pt x="13" y="8"/>
                  </a:lnTo>
                  <a:lnTo>
                    <a:pt x="11" y="10"/>
                  </a:lnTo>
                  <a:lnTo>
                    <a:pt x="9" y="12"/>
                  </a:lnTo>
                  <a:lnTo>
                    <a:pt x="7" y="15"/>
                  </a:lnTo>
                  <a:lnTo>
                    <a:pt x="5" y="17"/>
                  </a:lnTo>
                  <a:lnTo>
                    <a:pt x="4" y="20"/>
                  </a:lnTo>
                  <a:lnTo>
                    <a:pt x="3" y="22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0" y="3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1" y="134"/>
                  </a:lnTo>
                  <a:lnTo>
                    <a:pt x="3" y="136"/>
                  </a:lnTo>
                  <a:lnTo>
                    <a:pt x="4" y="138"/>
                  </a:lnTo>
                  <a:lnTo>
                    <a:pt x="6" y="139"/>
                  </a:lnTo>
                  <a:lnTo>
                    <a:pt x="7" y="140"/>
                  </a:lnTo>
                  <a:lnTo>
                    <a:pt x="9" y="140"/>
                  </a:lnTo>
                  <a:lnTo>
                    <a:pt x="12" y="140"/>
                  </a:lnTo>
                  <a:lnTo>
                    <a:pt x="13" y="140"/>
                  </a:lnTo>
                  <a:lnTo>
                    <a:pt x="15" y="140"/>
                  </a:lnTo>
                  <a:lnTo>
                    <a:pt x="17" y="139"/>
                  </a:lnTo>
                  <a:lnTo>
                    <a:pt x="19" y="138"/>
                  </a:lnTo>
                  <a:lnTo>
                    <a:pt x="20" y="137"/>
                  </a:lnTo>
                  <a:lnTo>
                    <a:pt x="22" y="135"/>
                  </a:lnTo>
                  <a:lnTo>
                    <a:pt x="23" y="133"/>
                  </a:lnTo>
                  <a:lnTo>
                    <a:pt x="24" y="130"/>
                  </a:lnTo>
                  <a:lnTo>
                    <a:pt x="24" y="50"/>
                  </a:lnTo>
                  <a:lnTo>
                    <a:pt x="29" y="50"/>
                  </a:lnTo>
                  <a:lnTo>
                    <a:pt x="29" y="270"/>
                  </a:lnTo>
                  <a:lnTo>
                    <a:pt x="29" y="272"/>
                  </a:lnTo>
                  <a:lnTo>
                    <a:pt x="29" y="275"/>
                  </a:lnTo>
                  <a:lnTo>
                    <a:pt x="30" y="278"/>
                  </a:lnTo>
                  <a:lnTo>
                    <a:pt x="32" y="280"/>
                  </a:lnTo>
                  <a:lnTo>
                    <a:pt x="33" y="282"/>
                  </a:lnTo>
                  <a:lnTo>
                    <a:pt x="35" y="283"/>
                  </a:lnTo>
                  <a:lnTo>
                    <a:pt x="38" y="284"/>
                  </a:lnTo>
                  <a:lnTo>
                    <a:pt x="39" y="285"/>
                  </a:lnTo>
                  <a:lnTo>
                    <a:pt x="43" y="285"/>
                  </a:lnTo>
                  <a:lnTo>
                    <a:pt x="44" y="285"/>
                  </a:lnTo>
                  <a:lnTo>
                    <a:pt x="47" y="284"/>
                  </a:lnTo>
                  <a:lnTo>
                    <a:pt x="49" y="283"/>
                  </a:lnTo>
                  <a:lnTo>
                    <a:pt x="51" y="282"/>
                  </a:lnTo>
                  <a:lnTo>
                    <a:pt x="52" y="280"/>
                  </a:lnTo>
                  <a:lnTo>
                    <a:pt x="54" y="278"/>
                  </a:lnTo>
                  <a:lnTo>
                    <a:pt x="55" y="275"/>
                  </a:lnTo>
                  <a:lnTo>
                    <a:pt x="56" y="272"/>
                  </a:lnTo>
                  <a:lnTo>
                    <a:pt x="57" y="271"/>
                  </a:lnTo>
                  <a:lnTo>
                    <a:pt x="57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57" y="138"/>
                  </a:lnTo>
                  <a:lnTo>
                    <a:pt x="57" y="271"/>
                  </a:lnTo>
                  <a:lnTo>
                    <a:pt x="57" y="139"/>
                  </a:lnTo>
                  <a:lnTo>
                    <a:pt x="57" y="139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Oval 95"/>
            <p:cNvSpPr>
              <a:spLocks noChangeArrowheads="1"/>
            </p:cNvSpPr>
            <p:nvPr/>
          </p:nvSpPr>
          <p:spPr bwMode="auto">
            <a:xfrm>
              <a:off x="2546423" y="2113338"/>
              <a:ext cx="60898" cy="56639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Oval 96"/>
            <p:cNvSpPr>
              <a:spLocks noChangeArrowheads="1"/>
            </p:cNvSpPr>
            <p:nvPr/>
          </p:nvSpPr>
          <p:spPr bwMode="auto">
            <a:xfrm>
              <a:off x="2239395" y="2288075"/>
              <a:ext cx="41867" cy="38563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 97"/>
            <p:cNvSpPr>
              <a:spLocks/>
            </p:cNvSpPr>
            <p:nvPr/>
          </p:nvSpPr>
          <p:spPr bwMode="auto">
            <a:xfrm>
              <a:off x="2222902" y="2331458"/>
              <a:ext cx="74854" cy="148225"/>
            </a:xfrm>
            <a:custGeom>
              <a:avLst/>
              <a:gdLst/>
              <a:ahLst/>
              <a:cxnLst>
                <a:cxn ang="0">
                  <a:pos x="29" y="66"/>
                </a:cxn>
                <a:cxn ang="0">
                  <a:pos x="31" y="131"/>
                </a:cxn>
                <a:cxn ang="0">
                  <a:pos x="31" y="135"/>
                </a:cxn>
                <a:cxn ang="0">
                  <a:pos x="33" y="138"/>
                </a:cxn>
                <a:cxn ang="0">
                  <a:pos x="37" y="138"/>
                </a:cxn>
                <a:cxn ang="0">
                  <a:pos x="40" y="138"/>
                </a:cxn>
                <a:cxn ang="0">
                  <a:pos x="43" y="135"/>
                </a:cxn>
                <a:cxn ang="0">
                  <a:pos x="45" y="131"/>
                </a:cxn>
                <a:cxn ang="0">
                  <a:pos x="47" y="63"/>
                </a:cxn>
                <a:cxn ang="0">
                  <a:pos x="47" y="67"/>
                </a:cxn>
                <a:cxn ang="0">
                  <a:pos x="50" y="68"/>
                </a:cxn>
                <a:cxn ang="0">
                  <a:pos x="53" y="68"/>
                </a:cxn>
                <a:cxn ang="0">
                  <a:pos x="56" y="67"/>
                </a:cxn>
                <a:cxn ang="0">
                  <a:pos x="57" y="64"/>
                </a:cxn>
                <a:cxn ang="0">
                  <a:pos x="58" y="15"/>
                </a:cxn>
                <a:cxn ang="0">
                  <a:pos x="57" y="14"/>
                </a:cxn>
                <a:cxn ang="0">
                  <a:pos x="55" y="10"/>
                </a:cxn>
                <a:cxn ang="0">
                  <a:pos x="54" y="5"/>
                </a:cxn>
                <a:cxn ang="0">
                  <a:pos x="49" y="4"/>
                </a:cxn>
                <a:cxn ang="0">
                  <a:pos x="46" y="2"/>
                </a:cxn>
                <a:cxn ang="0">
                  <a:pos x="44" y="0"/>
                </a:cxn>
                <a:cxn ang="0">
                  <a:pos x="31" y="0"/>
                </a:cxn>
                <a:cxn ang="0">
                  <a:pos x="14" y="0"/>
                </a:cxn>
                <a:cxn ang="0">
                  <a:pos x="9" y="2"/>
                </a:cxn>
                <a:cxn ang="0">
                  <a:pos x="5" y="4"/>
                </a:cxn>
                <a:cxn ang="0">
                  <a:pos x="2" y="7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65"/>
                </a:cxn>
                <a:cxn ang="0">
                  <a:pos x="1" y="68"/>
                </a:cxn>
                <a:cxn ang="0">
                  <a:pos x="6" y="68"/>
                </a:cxn>
                <a:cxn ang="0">
                  <a:pos x="7" y="68"/>
                </a:cxn>
                <a:cxn ang="0">
                  <a:pos x="10" y="66"/>
                </a:cxn>
                <a:cxn ang="0">
                  <a:pos x="12" y="24"/>
                </a:cxn>
                <a:cxn ang="0">
                  <a:pos x="14" y="132"/>
                </a:cxn>
                <a:cxn ang="0">
                  <a:pos x="14" y="137"/>
                </a:cxn>
                <a:cxn ang="0">
                  <a:pos x="17" y="138"/>
                </a:cxn>
                <a:cxn ang="0">
                  <a:pos x="20" y="138"/>
                </a:cxn>
                <a:cxn ang="0">
                  <a:pos x="24" y="137"/>
                </a:cxn>
                <a:cxn ang="0">
                  <a:pos x="25" y="133"/>
                </a:cxn>
                <a:cxn ang="0">
                  <a:pos x="27" y="67"/>
                </a:cxn>
                <a:cxn ang="0">
                  <a:pos x="27" y="67"/>
                </a:cxn>
                <a:cxn ang="0">
                  <a:pos x="27" y="67"/>
                </a:cxn>
              </a:cxnLst>
              <a:rect l="0" t="0" r="r" b="b"/>
              <a:pathLst>
                <a:path w="60" h="139">
                  <a:moveTo>
                    <a:pt x="27" y="67"/>
                  </a:moveTo>
                  <a:lnTo>
                    <a:pt x="29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31" y="67"/>
                  </a:lnTo>
                  <a:lnTo>
                    <a:pt x="31" y="131"/>
                  </a:lnTo>
                  <a:lnTo>
                    <a:pt x="31" y="132"/>
                  </a:lnTo>
                  <a:lnTo>
                    <a:pt x="31" y="133"/>
                  </a:lnTo>
                  <a:lnTo>
                    <a:pt x="31" y="135"/>
                  </a:lnTo>
                  <a:lnTo>
                    <a:pt x="31" y="137"/>
                  </a:lnTo>
                  <a:lnTo>
                    <a:pt x="33" y="137"/>
                  </a:lnTo>
                  <a:lnTo>
                    <a:pt x="33" y="138"/>
                  </a:lnTo>
                  <a:lnTo>
                    <a:pt x="35" y="138"/>
                  </a:lnTo>
                  <a:lnTo>
                    <a:pt x="36" y="138"/>
                  </a:lnTo>
                  <a:lnTo>
                    <a:pt x="37" y="138"/>
                  </a:lnTo>
                  <a:lnTo>
                    <a:pt x="37" y="138"/>
                  </a:lnTo>
                  <a:lnTo>
                    <a:pt x="39" y="138"/>
                  </a:lnTo>
                  <a:lnTo>
                    <a:pt x="40" y="138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3" y="135"/>
                  </a:lnTo>
                  <a:lnTo>
                    <a:pt x="43" y="133"/>
                  </a:lnTo>
                  <a:lnTo>
                    <a:pt x="45" y="132"/>
                  </a:lnTo>
                  <a:lnTo>
                    <a:pt x="45" y="131"/>
                  </a:lnTo>
                  <a:lnTo>
                    <a:pt x="45" y="24"/>
                  </a:lnTo>
                  <a:lnTo>
                    <a:pt x="47" y="24"/>
                  </a:lnTo>
                  <a:lnTo>
                    <a:pt x="47" y="63"/>
                  </a:lnTo>
                  <a:lnTo>
                    <a:pt x="47" y="64"/>
                  </a:lnTo>
                  <a:lnTo>
                    <a:pt x="47" y="66"/>
                  </a:lnTo>
                  <a:lnTo>
                    <a:pt x="47" y="67"/>
                  </a:lnTo>
                  <a:lnTo>
                    <a:pt x="48" y="67"/>
                  </a:lnTo>
                  <a:lnTo>
                    <a:pt x="48" y="68"/>
                  </a:lnTo>
                  <a:lnTo>
                    <a:pt x="50" y="68"/>
                  </a:lnTo>
                  <a:lnTo>
                    <a:pt x="51" y="68"/>
                  </a:lnTo>
                  <a:lnTo>
                    <a:pt x="53" y="68"/>
                  </a:lnTo>
                  <a:lnTo>
                    <a:pt x="53" y="68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7" y="65"/>
                  </a:lnTo>
                  <a:lnTo>
                    <a:pt x="57" y="64"/>
                  </a:lnTo>
                  <a:lnTo>
                    <a:pt x="59" y="63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7" y="15"/>
                  </a:lnTo>
                  <a:lnTo>
                    <a:pt x="57" y="14"/>
                  </a:lnTo>
                  <a:lnTo>
                    <a:pt x="56" y="12"/>
                  </a:lnTo>
                  <a:lnTo>
                    <a:pt x="56" y="10"/>
                  </a:lnTo>
                  <a:lnTo>
                    <a:pt x="55" y="10"/>
                  </a:lnTo>
                  <a:lnTo>
                    <a:pt x="55" y="9"/>
                  </a:lnTo>
                  <a:lnTo>
                    <a:pt x="54" y="7"/>
                  </a:lnTo>
                  <a:lnTo>
                    <a:pt x="54" y="5"/>
                  </a:lnTo>
                  <a:lnTo>
                    <a:pt x="52" y="5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9" y="2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5" y="4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7"/>
                  </a:lnTo>
                  <a:lnTo>
                    <a:pt x="1" y="68"/>
                  </a:lnTo>
                  <a:lnTo>
                    <a:pt x="3" y="68"/>
                  </a:lnTo>
                  <a:lnTo>
                    <a:pt x="4" y="68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9" y="67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2" y="63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4" y="131"/>
                  </a:lnTo>
                  <a:lnTo>
                    <a:pt x="14" y="132"/>
                  </a:lnTo>
                  <a:lnTo>
                    <a:pt x="14" y="133"/>
                  </a:lnTo>
                  <a:lnTo>
                    <a:pt x="14" y="135"/>
                  </a:lnTo>
                  <a:lnTo>
                    <a:pt x="14" y="137"/>
                  </a:lnTo>
                  <a:lnTo>
                    <a:pt x="15" y="137"/>
                  </a:lnTo>
                  <a:lnTo>
                    <a:pt x="15" y="138"/>
                  </a:lnTo>
                  <a:lnTo>
                    <a:pt x="17" y="138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0" y="138"/>
                  </a:lnTo>
                  <a:lnTo>
                    <a:pt x="21" y="138"/>
                  </a:lnTo>
                  <a:lnTo>
                    <a:pt x="22" y="138"/>
                  </a:lnTo>
                  <a:lnTo>
                    <a:pt x="24" y="137"/>
                  </a:lnTo>
                  <a:lnTo>
                    <a:pt x="24" y="137"/>
                  </a:lnTo>
                  <a:lnTo>
                    <a:pt x="25" y="135"/>
                  </a:lnTo>
                  <a:lnTo>
                    <a:pt x="25" y="133"/>
                  </a:lnTo>
                  <a:lnTo>
                    <a:pt x="27" y="132"/>
                  </a:lnTo>
                  <a:lnTo>
                    <a:pt x="27" y="131"/>
                  </a:lnTo>
                  <a:lnTo>
                    <a:pt x="27" y="67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7" y="67"/>
                  </a:lnTo>
                  <a:lnTo>
                    <a:pt x="27" y="131"/>
                  </a:lnTo>
                  <a:lnTo>
                    <a:pt x="27" y="67"/>
                  </a:lnTo>
                  <a:lnTo>
                    <a:pt x="27" y="67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 98"/>
            <p:cNvSpPr>
              <a:spLocks/>
            </p:cNvSpPr>
            <p:nvPr/>
          </p:nvSpPr>
          <p:spPr bwMode="auto">
            <a:xfrm>
              <a:off x="2655532" y="2331458"/>
              <a:ext cx="90078" cy="1482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1" y="2"/>
                </a:cxn>
                <a:cxn ang="0">
                  <a:pos x="19" y="4"/>
                </a:cxn>
                <a:cxn ang="0">
                  <a:pos x="16" y="6"/>
                </a:cxn>
                <a:cxn ang="0">
                  <a:pos x="14" y="8"/>
                </a:cxn>
                <a:cxn ang="0">
                  <a:pos x="12" y="13"/>
                </a:cxn>
                <a:cxn ang="0">
                  <a:pos x="0" y="58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3" y="64"/>
                </a:cxn>
                <a:cxn ang="0">
                  <a:pos x="4" y="64"/>
                </a:cxn>
                <a:cxn ang="0">
                  <a:pos x="6" y="62"/>
                </a:cxn>
                <a:cxn ang="0">
                  <a:pos x="8" y="60"/>
                </a:cxn>
                <a:cxn ang="0">
                  <a:pos x="24" y="20"/>
                </a:cxn>
                <a:cxn ang="0">
                  <a:pos x="24" y="133"/>
                </a:cxn>
                <a:cxn ang="0">
                  <a:pos x="24" y="138"/>
                </a:cxn>
                <a:cxn ang="0">
                  <a:pos x="26" y="138"/>
                </a:cxn>
                <a:cxn ang="0">
                  <a:pos x="28" y="138"/>
                </a:cxn>
                <a:cxn ang="0">
                  <a:pos x="31" y="138"/>
                </a:cxn>
                <a:cxn ang="0">
                  <a:pos x="32" y="135"/>
                </a:cxn>
                <a:cxn ang="0">
                  <a:pos x="33" y="86"/>
                </a:cxn>
                <a:cxn ang="0">
                  <a:pos x="37" y="133"/>
                </a:cxn>
                <a:cxn ang="0">
                  <a:pos x="37" y="138"/>
                </a:cxn>
                <a:cxn ang="0">
                  <a:pos x="40" y="138"/>
                </a:cxn>
                <a:cxn ang="0">
                  <a:pos x="42" y="138"/>
                </a:cxn>
                <a:cxn ang="0">
                  <a:pos x="45" y="138"/>
                </a:cxn>
                <a:cxn ang="0">
                  <a:pos x="46" y="135"/>
                </a:cxn>
                <a:cxn ang="0">
                  <a:pos x="65" y="86"/>
                </a:cxn>
                <a:cxn ang="0">
                  <a:pos x="50" y="20"/>
                </a:cxn>
                <a:cxn ang="0">
                  <a:pos x="63" y="62"/>
                </a:cxn>
                <a:cxn ang="0">
                  <a:pos x="64" y="64"/>
                </a:cxn>
                <a:cxn ang="0">
                  <a:pos x="66" y="64"/>
                </a:cxn>
                <a:cxn ang="0">
                  <a:pos x="68" y="64"/>
                </a:cxn>
                <a:cxn ang="0">
                  <a:pos x="70" y="64"/>
                </a:cxn>
                <a:cxn ang="0">
                  <a:pos x="71" y="59"/>
                </a:cxn>
                <a:cxn ang="0">
                  <a:pos x="59" y="15"/>
                </a:cxn>
                <a:cxn ang="0">
                  <a:pos x="55" y="10"/>
                </a:cxn>
                <a:cxn ang="0">
                  <a:pos x="53" y="7"/>
                </a:cxn>
                <a:cxn ang="0">
                  <a:pos x="51" y="4"/>
                </a:cxn>
                <a:cxn ang="0">
                  <a:pos x="50" y="2"/>
                </a:cxn>
                <a:cxn ang="0">
                  <a:pos x="46" y="2"/>
                </a:cxn>
                <a:cxn ang="0">
                  <a:pos x="35" y="0"/>
                </a:cxn>
              </a:cxnLst>
              <a:rect l="0" t="0" r="r" b="b"/>
              <a:pathLst>
                <a:path w="72" h="139">
                  <a:moveTo>
                    <a:pt x="35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3" y="10"/>
                  </a:lnTo>
                  <a:lnTo>
                    <a:pt x="13" y="12"/>
                  </a:lnTo>
                  <a:lnTo>
                    <a:pt x="12" y="13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0" y="58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4" y="20"/>
                  </a:lnTo>
                  <a:lnTo>
                    <a:pt x="7" y="86"/>
                  </a:lnTo>
                  <a:lnTo>
                    <a:pt x="24" y="86"/>
                  </a:lnTo>
                  <a:lnTo>
                    <a:pt x="24" y="133"/>
                  </a:lnTo>
                  <a:lnTo>
                    <a:pt x="24" y="135"/>
                  </a:lnTo>
                  <a:lnTo>
                    <a:pt x="24" y="136"/>
                  </a:lnTo>
                  <a:lnTo>
                    <a:pt x="24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6" y="138"/>
                  </a:lnTo>
                  <a:lnTo>
                    <a:pt x="26" y="138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30" y="138"/>
                  </a:lnTo>
                  <a:lnTo>
                    <a:pt x="31" y="138"/>
                  </a:lnTo>
                  <a:lnTo>
                    <a:pt x="31" y="138"/>
                  </a:lnTo>
                  <a:lnTo>
                    <a:pt x="32" y="136"/>
                  </a:lnTo>
                  <a:lnTo>
                    <a:pt x="32" y="135"/>
                  </a:lnTo>
                  <a:lnTo>
                    <a:pt x="33" y="133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5" y="86"/>
                  </a:lnTo>
                  <a:lnTo>
                    <a:pt x="37" y="86"/>
                  </a:lnTo>
                  <a:lnTo>
                    <a:pt x="37" y="133"/>
                  </a:lnTo>
                  <a:lnTo>
                    <a:pt x="37" y="135"/>
                  </a:lnTo>
                  <a:lnTo>
                    <a:pt x="37" y="136"/>
                  </a:lnTo>
                  <a:lnTo>
                    <a:pt x="37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0" y="138"/>
                  </a:lnTo>
                  <a:lnTo>
                    <a:pt x="40" y="138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44" y="138"/>
                  </a:lnTo>
                  <a:lnTo>
                    <a:pt x="44" y="138"/>
                  </a:lnTo>
                  <a:lnTo>
                    <a:pt x="45" y="138"/>
                  </a:lnTo>
                  <a:lnTo>
                    <a:pt x="45" y="138"/>
                  </a:lnTo>
                  <a:lnTo>
                    <a:pt x="46" y="136"/>
                  </a:lnTo>
                  <a:lnTo>
                    <a:pt x="46" y="135"/>
                  </a:lnTo>
                  <a:lnTo>
                    <a:pt x="47" y="133"/>
                  </a:lnTo>
                  <a:lnTo>
                    <a:pt x="47" y="86"/>
                  </a:lnTo>
                  <a:lnTo>
                    <a:pt x="65" y="86"/>
                  </a:lnTo>
                  <a:lnTo>
                    <a:pt x="4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64" y="60"/>
                  </a:lnTo>
                  <a:lnTo>
                    <a:pt x="63" y="60"/>
                  </a:lnTo>
                  <a:lnTo>
                    <a:pt x="63" y="62"/>
                  </a:lnTo>
                  <a:lnTo>
                    <a:pt x="63" y="62"/>
                  </a:lnTo>
                  <a:lnTo>
                    <a:pt x="63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7" y="64"/>
                  </a:lnTo>
                  <a:lnTo>
                    <a:pt x="67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2"/>
                  </a:lnTo>
                  <a:lnTo>
                    <a:pt x="70" y="60"/>
                  </a:lnTo>
                  <a:lnTo>
                    <a:pt x="71" y="59"/>
                  </a:lnTo>
                  <a:lnTo>
                    <a:pt x="71" y="58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7" y="13"/>
                  </a:lnTo>
                  <a:lnTo>
                    <a:pt x="57" y="12"/>
                  </a:lnTo>
                  <a:lnTo>
                    <a:pt x="55" y="10"/>
                  </a:lnTo>
                  <a:lnTo>
                    <a:pt x="55" y="8"/>
                  </a:lnTo>
                  <a:lnTo>
                    <a:pt x="53" y="8"/>
                  </a:lnTo>
                  <a:lnTo>
                    <a:pt x="53" y="7"/>
                  </a:lnTo>
                  <a:lnTo>
                    <a:pt x="53" y="6"/>
                  </a:lnTo>
                  <a:lnTo>
                    <a:pt x="53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Oval 99"/>
            <p:cNvSpPr>
              <a:spLocks noChangeArrowheads="1"/>
            </p:cNvSpPr>
            <p:nvPr/>
          </p:nvSpPr>
          <p:spPr bwMode="auto">
            <a:xfrm>
              <a:off x="2678369" y="2288075"/>
              <a:ext cx="41867" cy="38563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Oval 101"/>
            <p:cNvSpPr>
              <a:spLocks noChangeArrowheads="1"/>
            </p:cNvSpPr>
            <p:nvPr/>
          </p:nvSpPr>
          <p:spPr bwMode="auto">
            <a:xfrm>
              <a:off x="2859794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 102"/>
            <p:cNvSpPr>
              <a:spLocks/>
            </p:cNvSpPr>
            <p:nvPr/>
          </p:nvSpPr>
          <p:spPr bwMode="auto">
            <a:xfrm>
              <a:off x="3445939" y="2208539"/>
              <a:ext cx="137021" cy="153046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24" y="0"/>
                </a:cxn>
                <a:cxn ang="0">
                  <a:pos x="41" y="32"/>
                </a:cxn>
                <a:cxn ang="0">
                  <a:pos x="90" y="13"/>
                </a:cxn>
                <a:cxn ang="0">
                  <a:pos x="59" y="74"/>
                </a:cxn>
                <a:cxn ang="0">
                  <a:pos x="109" y="86"/>
                </a:cxn>
                <a:cxn ang="0">
                  <a:pos x="88" y="143"/>
                </a:cxn>
                <a:cxn ang="0">
                  <a:pos x="61" y="138"/>
                </a:cxn>
                <a:cxn ang="0">
                  <a:pos x="57" y="90"/>
                </a:cxn>
                <a:cxn ang="0">
                  <a:pos x="0" y="37"/>
                </a:cxn>
                <a:cxn ang="0">
                  <a:pos x="0" y="37"/>
                </a:cxn>
              </a:cxnLst>
              <a:rect l="0" t="0" r="r" b="b"/>
              <a:pathLst>
                <a:path w="110" h="144">
                  <a:moveTo>
                    <a:pt x="0" y="37"/>
                  </a:moveTo>
                  <a:lnTo>
                    <a:pt x="24" y="0"/>
                  </a:lnTo>
                  <a:lnTo>
                    <a:pt x="41" y="32"/>
                  </a:lnTo>
                  <a:lnTo>
                    <a:pt x="90" y="13"/>
                  </a:lnTo>
                  <a:lnTo>
                    <a:pt x="59" y="74"/>
                  </a:lnTo>
                  <a:lnTo>
                    <a:pt x="109" y="86"/>
                  </a:lnTo>
                  <a:lnTo>
                    <a:pt x="88" y="143"/>
                  </a:lnTo>
                  <a:lnTo>
                    <a:pt x="61" y="138"/>
                  </a:lnTo>
                  <a:lnTo>
                    <a:pt x="57" y="90"/>
                  </a:lnTo>
                  <a:lnTo>
                    <a:pt x="0" y="37"/>
                  </a:lnTo>
                  <a:lnTo>
                    <a:pt x="0" y="3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 103"/>
            <p:cNvSpPr>
              <a:spLocks/>
            </p:cNvSpPr>
            <p:nvPr/>
          </p:nvSpPr>
          <p:spPr bwMode="auto">
            <a:xfrm>
              <a:off x="3232795" y="2171182"/>
              <a:ext cx="265160" cy="257888"/>
            </a:xfrm>
            <a:custGeom>
              <a:avLst/>
              <a:gdLst/>
              <a:ahLst/>
              <a:cxnLst>
                <a:cxn ang="0">
                  <a:pos x="107" y="37"/>
                </a:cxn>
                <a:cxn ang="0">
                  <a:pos x="90" y="3"/>
                </a:cxn>
                <a:cxn ang="0">
                  <a:pos x="83" y="14"/>
                </a:cxn>
                <a:cxn ang="0">
                  <a:pos x="78" y="0"/>
                </a:cxn>
                <a:cxn ang="0">
                  <a:pos x="41" y="44"/>
                </a:cxn>
                <a:cxn ang="0">
                  <a:pos x="0" y="113"/>
                </a:cxn>
                <a:cxn ang="0">
                  <a:pos x="162" y="242"/>
                </a:cxn>
                <a:cxn ang="0">
                  <a:pos x="184" y="230"/>
                </a:cxn>
                <a:cxn ang="0">
                  <a:pos x="211" y="171"/>
                </a:cxn>
                <a:cxn ang="0">
                  <a:pos x="103" y="35"/>
                </a:cxn>
                <a:cxn ang="0">
                  <a:pos x="107" y="37"/>
                </a:cxn>
                <a:cxn ang="0">
                  <a:pos x="107" y="37"/>
                </a:cxn>
              </a:cxnLst>
              <a:rect l="0" t="0" r="r" b="b"/>
              <a:pathLst>
                <a:path w="212" h="243">
                  <a:moveTo>
                    <a:pt x="107" y="37"/>
                  </a:moveTo>
                  <a:lnTo>
                    <a:pt x="90" y="3"/>
                  </a:lnTo>
                  <a:lnTo>
                    <a:pt x="83" y="14"/>
                  </a:lnTo>
                  <a:lnTo>
                    <a:pt x="78" y="0"/>
                  </a:lnTo>
                  <a:lnTo>
                    <a:pt x="41" y="44"/>
                  </a:lnTo>
                  <a:lnTo>
                    <a:pt x="0" y="113"/>
                  </a:lnTo>
                  <a:lnTo>
                    <a:pt x="162" y="242"/>
                  </a:lnTo>
                  <a:lnTo>
                    <a:pt x="184" y="230"/>
                  </a:lnTo>
                  <a:lnTo>
                    <a:pt x="211" y="171"/>
                  </a:lnTo>
                  <a:lnTo>
                    <a:pt x="103" y="35"/>
                  </a:lnTo>
                  <a:lnTo>
                    <a:pt x="107" y="37"/>
                  </a:lnTo>
                  <a:lnTo>
                    <a:pt x="107" y="3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 104"/>
            <p:cNvSpPr>
              <a:spLocks/>
            </p:cNvSpPr>
            <p:nvPr/>
          </p:nvSpPr>
          <p:spPr bwMode="auto">
            <a:xfrm>
              <a:off x="3645126" y="2133824"/>
              <a:ext cx="526515" cy="337424"/>
            </a:xfrm>
            <a:custGeom>
              <a:avLst/>
              <a:gdLst/>
              <a:ahLst/>
              <a:cxnLst>
                <a:cxn ang="0">
                  <a:pos x="82" y="79"/>
                </a:cxn>
                <a:cxn ang="0">
                  <a:pos x="51" y="128"/>
                </a:cxn>
                <a:cxn ang="0">
                  <a:pos x="0" y="142"/>
                </a:cxn>
                <a:cxn ang="0">
                  <a:pos x="23" y="180"/>
                </a:cxn>
                <a:cxn ang="0">
                  <a:pos x="24" y="231"/>
                </a:cxn>
                <a:cxn ang="0">
                  <a:pos x="86" y="211"/>
                </a:cxn>
                <a:cxn ang="0">
                  <a:pos x="218" y="206"/>
                </a:cxn>
                <a:cxn ang="0">
                  <a:pos x="283" y="317"/>
                </a:cxn>
                <a:cxn ang="0">
                  <a:pos x="414" y="255"/>
                </a:cxn>
                <a:cxn ang="0">
                  <a:pos x="402" y="231"/>
                </a:cxn>
                <a:cxn ang="0">
                  <a:pos x="420" y="216"/>
                </a:cxn>
                <a:cxn ang="0">
                  <a:pos x="373" y="61"/>
                </a:cxn>
                <a:cxn ang="0">
                  <a:pos x="363" y="93"/>
                </a:cxn>
                <a:cxn ang="0">
                  <a:pos x="346" y="79"/>
                </a:cxn>
                <a:cxn ang="0">
                  <a:pos x="346" y="59"/>
                </a:cxn>
                <a:cxn ang="0">
                  <a:pos x="314" y="33"/>
                </a:cxn>
                <a:cxn ang="0">
                  <a:pos x="185" y="0"/>
                </a:cxn>
                <a:cxn ang="0">
                  <a:pos x="75" y="93"/>
                </a:cxn>
                <a:cxn ang="0">
                  <a:pos x="70" y="121"/>
                </a:cxn>
                <a:cxn ang="0">
                  <a:pos x="82" y="79"/>
                </a:cxn>
                <a:cxn ang="0">
                  <a:pos x="82" y="79"/>
                </a:cxn>
              </a:cxnLst>
              <a:rect l="0" t="0" r="r" b="b"/>
              <a:pathLst>
                <a:path w="421" h="318">
                  <a:moveTo>
                    <a:pt x="82" y="79"/>
                  </a:moveTo>
                  <a:lnTo>
                    <a:pt x="51" y="128"/>
                  </a:lnTo>
                  <a:lnTo>
                    <a:pt x="0" y="142"/>
                  </a:lnTo>
                  <a:lnTo>
                    <a:pt x="23" y="180"/>
                  </a:lnTo>
                  <a:lnTo>
                    <a:pt x="24" y="231"/>
                  </a:lnTo>
                  <a:lnTo>
                    <a:pt x="86" y="211"/>
                  </a:lnTo>
                  <a:lnTo>
                    <a:pt x="218" y="206"/>
                  </a:lnTo>
                  <a:lnTo>
                    <a:pt x="283" y="317"/>
                  </a:lnTo>
                  <a:lnTo>
                    <a:pt x="414" y="255"/>
                  </a:lnTo>
                  <a:lnTo>
                    <a:pt x="402" y="231"/>
                  </a:lnTo>
                  <a:lnTo>
                    <a:pt x="420" y="216"/>
                  </a:lnTo>
                  <a:lnTo>
                    <a:pt x="373" y="61"/>
                  </a:lnTo>
                  <a:lnTo>
                    <a:pt x="363" y="93"/>
                  </a:lnTo>
                  <a:lnTo>
                    <a:pt x="346" y="79"/>
                  </a:lnTo>
                  <a:lnTo>
                    <a:pt x="346" y="59"/>
                  </a:lnTo>
                  <a:lnTo>
                    <a:pt x="314" y="33"/>
                  </a:lnTo>
                  <a:lnTo>
                    <a:pt x="185" y="0"/>
                  </a:lnTo>
                  <a:lnTo>
                    <a:pt x="75" y="93"/>
                  </a:lnTo>
                  <a:lnTo>
                    <a:pt x="70" y="121"/>
                  </a:lnTo>
                  <a:lnTo>
                    <a:pt x="82" y="79"/>
                  </a:lnTo>
                  <a:lnTo>
                    <a:pt x="82" y="7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 105"/>
            <p:cNvSpPr>
              <a:spLocks/>
            </p:cNvSpPr>
            <p:nvPr/>
          </p:nvSpPr>
          <p:spPr bwMode="auto">
            <a:xfrm>
              <a:off x="3228989" y="2188053"/>
              <a:ext cx="345089" cy="278375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80" y="48"/>
                </a:cxn>
                <a:cxn ang="0">
                  <a:pos x="45" y="102"/>
                </a:cxn>
                <a:cxn ang="0">
                  <a:pos x="15" y="165"/>
                </a:cxn>
                <a:cxn ang="0">
                  <a:pos x="0" y="234"/>
                </a:cxn>
                <a:cxn ang="0">
                  <a:pos x="40" y="257"/>
                </a:cxn>
                <a:cxn ang="0">
                  <a:pos x="100" y="261"/>
                </a:cxn>
                <a:cxn ang="0">
                  <a:pos x="160" y="247"/>
                </a:cxn>
                <a:cxn ang="0">
                  <a:pos x="162" y="180"/>
                </a:cxn>
                <a:cxn ang="0">
                  <a:pos x="175" y="139"/>
                </a:cxn>
                <a:cxn ang="0">
                  <a:pos x="245" y="178"/>
                </a:cxn>
                <a:cxn ang="0">
                  <a:pos x="248" y="146"/>
                </a:cxn>
                <a:cxn ang="0">
                  <a:pos x="276" y="102"/>
                </a:cxn>
                <a:cxn ang="0">
                  <a:pos x="228" y="86"/>
                </a:cxn>
                <a:cxn ang="0">
                  <a:pos x="180" y="54"/>
                </a:cxn>
                <a:cxn ang="0">
                  <a:pos x="183" y="42"/>
                </a:cxn>
                <a:cxn ang="0">
                  <a:pos x="157" y="11"/>
                </a:cxn>
                <a:cxn ang="0">
                  <a:pos x="134" y="0"/>
                </a:cxn>
                <a:cxn ang="0">
                  <a:pos x="134" y="0"/>
                </a:cxn>
              </a:cxnLst>
              <a:rect l="0" t="0" r="r" b="b"/>
              <a:pathLst>
                <a:path w="277" h="262">
                  <a:moveTo>
                    <a:pt x="134" y="0"/>
                  </a:moveTo>
                  <a:lnTo>
                    <a:pt x="80" y="48"/>
                  </a:lnTo>
                  <a:lnTo>
                    <a:pt x="45" y="102"/>
                  </a:lnTo>
                  <a:lnTo>
                    <a:pt x="15" y="165"/>
                  </a:lnTo>
                  <a:lnTo>
                    <a:pt x="0" y="234"/>
                  </a:lnTo>
                  <a:lnTo>
                    <a:pt x="40" y="257"/>
                  </a:lnTo>
                  <a:lnTo>
                    <a:pt x="100" y="261"/>
                  </a:lnTo>
                  <a:lnTo>
                    <a:pt x="160" y="247"/>
                  </a:lnTo>
                  <a:lnTo>
                    <a:pt x="162" y="180"/>
                  </a:lnTo>
                  <a:lnTo>
                    <a:pt x="175" y="139"/>
                  </a:lnTo>
                  <a:lnTo>
                    <a:pt x="245" y="178"/>
                  </a:lnTo>
                  <a:lnTo>
                    <a:pt x="248" y="146"/>
                  </a:lnTo>
                  <a:lnTo>
                    <a:pt x="276" y="102"/>
                  </a:lnTo>
                  <a:lnTo>
                    <a:pt x="228" y="86"/>
                  </a:lnTo>
                  <a:lnTo>
                    <a:pt x="180" y="54"/>
                  </a:lnTo>
                  <a:lnTo>
                    <a:pt x="183" y="42"/>
                  </a:lnTo>
                  <a:lnTo>
                    <a:pt x="157" y="11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 106"/>
            <p:cNvSpPr>
              <a:spLocks/>
            </p:cNvSpPr>
            <p:nvPr/>
          </p:nvSpPr>
          <p:spPr bwMode="auto">
            <a:xfrm>
              <a:off x="3298768" y="2247102"/>
              <a:ext cx="130677" cy="17835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0" y="49"/>
                </a:cxn>
                <a:cxn ang="0">
                  <a:pos x="104" y="88"/>
                </a:cxn>
                <a:cxn ang="0">
                  <a:pos x="93" y="109"/>
                </a:cxn>
                <a:cxn ang="0">
                  <a:pos x="83" y="104"/>
                </a:cxn>
                <a:cxn ang="0">
                  <a:pos x="60" y="166"/>
                </a:cxn>
                <a:cxn ang="0">
                  <a:pos x="44" y="138"/>
                </a:cxn>
                <a:cxn ang="0">
                  <a:pos x="72" y="97"/>
                </a:cxn>
                <a:cxn ang="0">
                  <a:pos x="27" y="78"/>
                </a:cxn>
                <a:cxn ang="0">
                  <a:pos x="0" y="38"/>
                </a:cxn>
                <a:cxn ang="0">
                  <a:pos x="29" y="0"/>
                </a:cxn>
                <a:cxn ang="0">
                  <a:pos x="29" y="0"/>
                </a:cxn>
              </a:cxnLst>
              <a:rect l="0" t="0" r="r" b="b"/>
              <a:pathLst>
                <a:path w="105" h="167">
                  <a:moveTo>
                    <a:pt x="29" y="0"/>
                  </a:moveTo>
                  <a:lnTo>
                    <a:pt x="40" y="49"/>
                  </a:lnTo>
                  <a:lnTo>
                    <a:pt x="104" y="88"/>
                  </a:lnTo>
                  <a:lnTo>
                    <a:pt x="93" y="109"/>
                  </a:lnTo>
                  <a:lnTo>
                    <a:pt x="83" y="104"/>
                  </a:lnTo>
                  <a:lnTo>
                    <a:pt x="60" y="166"/>
                  </a:lnTo>
                  <a:lnTo>
                    <a:pt x="44" y="138"/>
                  </a:lnTo>
                  <a:lnTo>
                    <a:pt x="72" y="97"/>
                  </a:lnTo>
                  <a:lnTo>
                    <a:pt x="27" y="78"/>
                  </a:lnTo>
                  <a:lnTo>
                    <a:pt x="0" y="38"/>
                  </a:lnTo>
                  <a:lnTo>
                    <a:pt x="29" y="0"/>
                  </a:lnTo>
                  <a:lnTo>
                    <a:pt x="29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 107"/>
            <p:cNvSpPr>
              <a:spLocks/>
            </p:cNvSpPr>
            <p:nvPr/>
          </p:nvSpPr>
          <p:spPr bwMode="auto">
            <a:xfrm>
              <a:off x="3360935" y="2006085"/>
              <a:ext cx="255011" cy="203659"/>
            </a:xfrm>
            <a:custGeom>
              <a:avLst/>
              <a:gdLst/>
              <a:ahLst/>
              <a:cxnLst>
                <a:cxn ang="0">
                  <a:pos x="152" y="19"/>
                </a:cxn>
                <a:cxn ang="0">
                  <a:pos x="134" y="8"/>
                </a:cxn>
                <a:cxn ang="0">
                  <a:pos x="64" y="37"/>
                </a:cxn>
                <a:cxn ang="0">
                  <a:pos x="17" y="95"/>
                </a:cxn>
                <a:cxn ang="0">
                  <a:pos x="0" y="139"/>
                </a:cxn>
                <a:cxn ang="0">
                  <a:pos x="56" y="190"/>
                </a:cxn>
                <a:cxn ang="0">
                  <a:pos x="91" y="190"/>
                </a:cxn>
                <a:cxn ang="0">
                  <a:pos x="155" y="44"/>
                </a:cxn>
                <a:cxn ang="0">
                  <a:pos x="180" y="24"/>
                </a:cxn>
                <a:cxn ang="0">
                  <a:pos x="190" y="31"/>
                </a:cxn>
                <a:cxn ang="0">
                  <a:pos x="192" y="47"/>
                </a:cxn>
                <a:cxn ang="0">
                  <a:pos x="203" y="31"/>
                </a:cxn>
                <a:cxn ang="0">
                  <a:pos x="196" y="5"/>
                </a:cxn>
                <a:cxn ang="0">
                  <a:pos x="174" y="0"/>
                </a:cxn>
                <a:cxn ang="0">
                  <a:pos x="153" y="22"/>
                </a:cxn>
                <a:cxn ang="0">
                  <a:pos x="152" y="19"/>
                </a:cxn>
                <a:cxn ang="0">
                  <a:pos x="152" y="19"/>
                </a:cxn>
              </a:cxnLst>
              <a:rect l="0" t="0" r="r" b="b"/>
              <a:pathLst>
                <a:path w="204" h="191">
                  <a:moveTo>
                    <a:pt x="152" y="19"/>
                  </a:moveTo>
                  <a:lnTo>
                    <a:pt x="134" y="8"/>
                  </a:lnTo>
                  <a:lnTo>
                    <a:pt x="64" y="37"/>
                  </a:lnTo>
                  <a:lnTo>
                    <a:pt x="17" y="95"/>
                  </a:lnTo>
                  <a:lnTo>
                    <a:pt x="0" y="139"/>
                  </a:lnTo>
                  <a:lnTo>
                    <a:pt x="56" y="190"/>
                  </a:lnTo>
                  <a:lnTo>
                    <a:pt x="91" y="190"/>
                  </a:lnTo>
                  <a:lnTo>
                    <a:pt x="155" y="44"/>
                  </a:lnTo>
                  <a:lnTo>
                    <a:pt x="180" y="24"/>
                  </a:lnTo>
                  <a:lnTo>
                    <a:pt x="190" y="31"/>
                  </a:lnTo>
                  <a:lnTo>
                    <a:pt x="192" y="47"/>
                  </a:lnTo>
                  <a:lnTo>
                    <a:pt x="203" y="31"/>
                  </a:lnTo>
                  <a:lnTo>
                    <a:pt x="196" y="5"/>
                  </a:lnTo>
                  <a:lnTo>
                    <a:pt x="174" y="0"/>
                  </a:lnTo>
                  <a:lnTo>
                    <a:pt x="153" y="22"/>
                  </a:lnTo>
                  <a:lnTo>
                    <a:pt x="152" y="19"/>
                  </a:lnTo>
                  <a:lnTo>
                    <a:pt x="152" y="1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 108"/>
            <p:cNvSpPr>
              <a:spLocks/>
            </p:cNvSpPr>
            <p:nvPr/>
          </p:nvSpPr>
          <p:spPr bwMode="auto">
            <a:xfrm>
              <a:off x="3435789" y="2056699"/>
              <a:ext cx="173813" cy="189198"/>
            </a:xfrm>
            <a:custGeom>
              <a:avLst/>
              <a:gdLst/>
              <a:ahLst/>
              <a:cxnLst>
                <a:cxn ang="0">
                  <a:pos x="92" y="0"/>
                </a:cxn>
                <a:cxn ang="0">
                  <a:pos x="62" y="25"/>
                </a:cxn>
                <a:cxn ang="0">
                  <a:pos x="27" y="97"/>
                </a:cxn>
                <a:cxn ang="0">
                  <a:pos x="19" y="145"/>
                </a:cxn>
                <a:cxn ang="0">
                  <a:pos x="16" y="120"/>
                </a:cxn>
                <a:cxn ang="0">
                  <a:pos x="19" y="58"/>
                </a:cxn>
                <a:cxn ang="0">
                  <a:pos x="2" y="111"/>
                </a:cxn>
                <a:cxn ang="0">
                  <a:pos x="0" y="145"/>
                </a:cxn>
                <a:cxn ang="0">
                  <a:pos x="22" y="166"/>
                </a:cxn>
                <a:cxn ang="0">
                  <a:pos x="31" y="150"/>
                </a:cxn>
                <a:cxn ang="0">
                  <a:pos x="42" y="178"/>
                </a:cxn>
                <a:cxn ang="0">
                  <a:pos x="77" y="154"/>
                </a:cxn>
                <a:cxn ang="0">
                  <a:pos x="110" y="116"/>
                </a:cxn>
                <a:cxn ang="0">
                  <a:pos x="117" y="97"/>
                </a:cxn>
                <a:cxn ang="0">
                  <a:pos x="138" y="92"/>
                </a:cxn>
                <a:cxn ang="0">
                  <a:pos x="117" y="66"/>
                </a:cxn>
                <a:cxn ang="0">
                  <a:pos x="117" y="37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92" y="0"/>
                </a:cxn>
              </a:cxnLst>
              <a:rect l="0" t="0" r="r" b="b"/>
              <a:pathLst>
                <a:path w="139" h="179">
                  <a:moveTo>
                    <a:pt x="92" y="0"/>
                  </a:moveTo>
                  <a:lnTo>
                    <a:pt x="62" y="25"/>
                  </a:lnTo>
                  <a:lnTo>
                    <a:pt x="27" y="97"/>
                  </a:lnTo>
                  <a:lnTo>
                    <a:pt x="19" y="145"/>
                  </a:lnTo>
                  <a:lnTo>
                    <a:pt x="16" y="120"/>
                  </a:lnTo>
                  <a:lnTo>
                    <a:pt x="19" y="58"/>
                  </a:lnTo>
                  <a:lnTo>
                    <a:pt x="2" y="111"/>
                  </a:lnTo>
                  <a:lnTo>
                    <a:pt x="0" y="145"/>
                  </a:lnTo>
                  <a:lnTo>
                    <a:pt x="22" y="166"/>
                  </a:lnTo>
                  <a:lnTo>
                    <a:pt x="31" y="150"/>
                  </a:lnTo>
                  <a:lnTo>
                    <a:pt x="42" y="178"/>
                  </a:lnTo>
                  <a:lnTo>
                    <a:pt x="77" y="154"/>
                  </a:lnTo>
                  <a:lnTo>
                    <a:pt x="110" y="116"/>
                  </a:lnTo>
                  <a:lnTo>
                    <a:pt x="117" y="97"/>
                  </a:lnTo>
                  <a:lnTo>
                    <a:pt x="138" y="92"/>
                  </a:lnTo>
                  <a:lnTo>
                    <a:pt x="117" y="66"/>
                  </a:lnTo>
                  <a:lnTo>
                    <a:pt x="117" y="37"/>
                  </a:lnTo>
                  <a:lnTo>
                    <a:pt x="95" y="0"/>
                  </a:lnTo>
                  <a:lnTo>
                    <a:pt x="92" y="0"/>
                  </a:lnTo>
                  <a:lnTo>
                    <a:pt x="92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 109"/>
            <p:cNvSpPr>
              <a:spLocks/>
            </p:cNvSpPr>
            <p:nvPr/>
          </p:nvSpPr>
          <p:spPr bwMode="auto">
            <a:xfrm>
              <a:off x="3557585" y="2276024"/>
              <a:ext cx="121796" cy="109663"/>
            </a:xfrm>
            <a:custGeom>
              <a:avLst/>
              <a:gdLst/>
              <a:ahLst/>
              <a:cxnLst>
                <a:cxn ang="0">
                  <a:pos x="19" y="24"/>
                </a:cxn>
                <a:cxn ang="0">
                  <a:pos x="27" y="24"/>
                </a:cxn>
                <a:cxn ang="0">
                  <a:pos x="50" y="0"/>
                </a:cxn>
                <a:cxn ang="0">
                  <a:pos x="78" y="11"/>
                </a:cxn>
                <a:cxn ang="0">
                  <a:pos x="91" y="51"/>
                </a:cxn>
                <a:cxn ang="0">
                  <a:pos x="96" y="95"/>
                </a:cxn>
                <a:cxn ang="0">
                  <a:pos x="42" y="102"/>
                </a:cxn>
                <a:cxn ang="0">
                  <a:pos x="0" y="93"/>
                </a:cxn>
                <a:cxn ang="0">
                  <a:pos x="19" y="24"/>
                </a:cxn>
                <a:cxn ang="0">
                  <a:pos x="19" y="24"/>
                </a:cxn>
              </a:cxnLst>
              <a:rect l="0" t="0" r="r" b="b"/>
              <a:pathLst>
                <a:path w="97" h="103">
                  <a:moveTo>
                    <a:pt x="19" y="24"/>
                  </a:moveTo>
                  <a:lnTo>
                    <a:pt x="27" y="24"/>
                  </a:lnTo>
                  <a:lnTo>
                    <a:pt x="50" y="0"/>
                  </a:lnTo>
                  <a:lnTo>
                    <a:pt x="78" y="11"/>
                  </a:lnTo>
                  <a:lnTo>
                    <a:pt x="91" y="51"/>
                  </a:lnTo>
                  <a:lnTo>
                    <a:pt x="96" y="95"/>
                  </a:lnTo>
                  <a:lnTo>
                    <a:pt x="42" y="102"/>
                  </a:lnTo>
                  <a:lnTo>
                    <a:pt x="0" y="93"/>
                  </a:lnTo>
                  <a:lnTo>
                    <a:pt x="19" y="24"/>
                  </a:lnTo>
                  <a:lnTo>
                    <a:pt x="19" y="24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 110"/>
            <p:cNvSpPr>
              <a:spLocks/>
            </p:cNvSpPr>
            <p:nvPr/>
          </p:nvSpPr>
          <p:spPr bwMode="auto">
            <a:xfrm>
              <a:off x="3688262" y="2016931"/>
              <a:ext cx="190307" cy="254273"/>
            </a:xfrm>
            <a:custGeom>
              <a:avLst/>
              <a:gdLst/>
              <a:ahLst/>
              <a:cxnLst>
                <a:cxn ang="0">
                  <a:pos x="64" y="3"/>
                </a:cxn>
                <a:cxn ang="0">
                  <a:pos x="29" y="87"/>
                </a:cxn>
                <a:cxn ang="0">
                  <a:pos x="0" y="132"/>
                </a:cxn>
                <a:cxn ang="0">
                  <a:pos x="8" y="139"/>
                </a:cxn>
                <a:cxn ang="0">
                  <a:pos x="38" y="120"/>
                </a:cxn>
                <a:cxn ang="0">
                  <a:pos x="46" y="132"/>
                </a:cxn>
                <a:cxn ang="0">
                  <a:pos x="45" y="184"/>
                </a:cxn>
                <a:cxn ang="0">
                  <a:pos x="75" y="238"/>
                </a:cxn>
                <a:cxn ang="0">
                  <a:pos x="107" y="169"/>
                </a:cxn>
                <a:cxn ang="0">
                  <a:pos x="151" y="110"/>
                </a:cxn>
                <a:cxn ang="0">
                  <a:pos x="134" y="85"/>
                </a:cxn>
                <a:cxn ang="0">
                  <a:pos x="134" y="56"/>
                </a:cxn>
                <a:cxn ang="0">
                  <a:pos x="126" y="39"/>
                </a:cxn>
                <a:cxn ang="0">
                  <a:pos x="77" y="0"/>
                </a:cxn>
                <a:cxn ang="0">
                  <a:pos x="68" y="3"/>
                </a:cxn>
                <a:cxn ang="0">
                  <a:pos x="64" y="3"/>
                </a:cxn>
                <a:cxn ang="0">
                  <a:pos x="64" y="3"/>
                </a:cxn>
              </a:cxnLst>
              <a:rect l="0" t="0" r="r" b="b"/>
              <a:pathLst>
                <a:path w="152" h="239">
                  <a:moveTo>
                    <a:pt x="64" y="3"/>
                  </a:moveTo>
                  <a:lnTo>
                    <a:pt x="29" y="87"/>
                  </a:lnTo>
                  <a:lnTo>
                    <a:pt x="0" y="132"/>
                  </a:lnTo>
                  <a:lnTo>
                    <a:pt x="8" y="139"/>
                  </a:lnTo>
                  <a:lnTo>
                    <a:pt x="38" y="120"/>
                  </a:lnTo>
                  <a:lnTo>
                    <a:pt x="46" y="132"/>
                  </a:lnTo>
                  <a:lnTo>
                    <a:pt x="45" y="184"/>
                  </a:lnTo>
                  <a:lnTo>
                    <a:pt x="75" y="238"/>
                  </a:lnTo>
                  <a:lnTo>
                    <a:pt x="107" y="169"/>
                  </a:lnTo>
                  <a:lnTo>
                    <a:pt x="151" y="110"/>
                  </a:lnTo>
                  <a:lnTo>
                    <a:pt x="134" y="85"/>
                  </a:lnTo>
                  <a:lnTo>
                    <a:pt x="134" y="56"/>
                  </a:lnTo>
                  <a:lnTo>
                    <a:pt x="126" y="39"/>
                  </a:lnTo>
                  <a:lnTo>
                    <a:pt x="77" y="0"/>
                  </a:lnTo>
                  <a:lnTo>
                    <a:pt x="68" y="3"/>
                  </a:lnTo>
                  <a:lnTo>
                    <a:pt x="64" y="3"/>
                  </a:lnTo>
                  <a:lnTo>
                    <a:pt x="64" y="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 111"/>
            <p:cNvSpPr>
              <a:spLocks/>
            </p:cNvSpPr>
            <p:nvPr/>
          </p:nvSpPr>
          <p:spPr bwMode="auto">
            <a:xfrm>
              <a:off x="4007977" y="2221795"/>
              <a:ext cx="105303" cy="10604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7" y="42"/>
                </a:cxn>
                <a:cxn ang="0">
                  <a:pos x="0" y="84"/>
                </a:cxn>
                <a:cxn ang="0">
                  <a:pos x="28" y="73"/>
                </a:cxn>
                <a:cxn ang="0">
                  <a:pos x="56" y="99"/>
                </a:cxn>
                <a:cxn ang="0">
                  <a:pos x="63" y="95"/>
                </a:cxn>
                <a:cxn ang="0">
                  <a:pos x="60" y="70"/>
                </a:cxn>
                <a:cxn ang="0">
                  <a:pos x="73" y="77"/>
                </a:cxn>
                <a:cxn ang="0">
                  <a:pos x="83" y="54"/>
                </a:cxn>
                <a:cxn ang="0">
                  <a:pos x="80" y="0"/>
                </a:cxn>
                <a:cxn ang="0">
                  <a:pos x="56" y="0"/>
                </a:cxn>
                <a:cxn ang="0">
                  <a:pos x="56" y="0"/>
                </a:cxn>
              </a:cxnLst>
              <a:rect l="0" t="0" r="r" b="b"/>
              <a:pathLst>
                <a:path w="84" h="100">
                  <a:moveTo>
                    <a:pt x="56" y="0"/>
                  </a:moveTo>
                  <a:lnTo>
                    <a:pt x="37" y="42"/>
                  </a:lnTo>
                  <a:lnTo>
                    <a:pt x="0" y="84"/>
                  </a:lnTo>
                  <a:lnTo>
                    <a:pt x="28" y="73"/>
                  </a:lnTo>
                  <a:lnTo>
                    <a:pt x="56" y="99"/>
                  </a:lnTo>
                  <a:lnTo>
                    <a:pt x="63" y="95"/>
                  </a:lnTo>
                  <a:lnTo>
                    <a:pt x="60" y="70"/>
                  </a:lnTo>
                  <a:lnTo>
                    <a:pt x="73" y="77"/>
                  </a:lnTo>
                  <a:lnTo>
                    <a:pt x="83" y="54"/>
                  </a:lnTo>
                  <a:lnTo>
                    <a:pt x="80" y="0"/>
                  </a:lnTo>
                  <a:lnTo>
                    <a:pt x="56" y="0"/>
                  </a:lnTo>
                  <a:lnTo>
                    <a:pt x="56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 112"/>
            <p:cNvSpPr>
              <a:spLocks/>
            </p:cNvSpPr>
            <p:nvPr/>
          </p:nvSpPr>
          <p:spPr bwMode="auto">
            <a:xfrm>
              <a:off x="3253095" y="2448351"/>
              <a:ext cx="57092" cy="1385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8"/>
                </a:cxn>
                <a:cxn ang="0">
                  <a:pos x="27" y="109"/>
                </a:cxn>
                <a:cxn ang="0">
                  <a:pos x="44" y="129"/>
                </a:cxn>
                <a:cxn ang="0">
                  <a:pos x="42" y="72"/>
                </a:cxn>
                <a:cxn ang="0">
                  <a:pos x="44" y="1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5" h="130">
                  <a:moveTo>
                    <a:pt x="0" y="0"/>
                  </a:moveTo>
                  <a:lnTo>
                    <a:pt x="1" y="58"/>
                  </a:lnTo>
                  <a:lnTo>
                    <a:pt x="27" y="109"/>
                  </a:lnTo>
                  <a:lnTo>
                    <a:pt x="44" y="129"/>
                  </a:lnTo>
                  <a:lnTo>
                    <a:pt x="42" y="72"/>
                  </a:lnTo>
                  <a:lnTo>
                    <a:pt x="44" y="1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 113"/>
            <p:cNvSpPr>
              <a:spLocks/>
            </p:cNvSpPr>
            <p:nvPr/>
          </p:nvSpPr>
          <p:spPr bwMode="auto">
            <a:xfrm>
              <a:off x="3359666" y="2457992"/>
              <a:ext cx="101497" cy="103637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2" y="67"/>
                </a:cxn>
                <a:cxn ang="0">
                  <a:pos x="80" y="97"/>
                </a:cxn>
                <a:cxn ang="0">
                  <a:pos x="37" y="0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81" h="98">
                  <a:moveTo>
                    <a:pt x="0" y="12"/>
                  </a:moveTo>
                  <a:lnTo>
                    <a:pt x="32" y="67"/>
                  </a:lnTo>
                  <a:lnTo>
                    <a:pt x="80" y="97"/>
                  </a:lnTo>
                  <a:lnTo>
                    <a:pt x="37" y="0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 114"/>
            <p:cNvSpPr>
              <a:spLocks/>
            </p:cNvSpPr>
            <p:nvPr/>
          </p:nvSpPr>
          <p:spPr bwMode="auto">
            <a:xfrm>
              <a:off x="3358398" y="2016931"/>
              <a:ext cx="196650" cy="201249"/>
            </a:xfrm>
            <a:custGeom>
              <a:avLst/>
              <a:gdLst/>
              <a:ahLst/>
              <a:cxnLst>
                <a:cxn ang="0">
                  <a:pos x="156" y="8"/>
                </a:cxn>
                <a:cxn ang="0">
                  <a:pos x="144" y="0"/>
                </a:cxn>
                <a:cxn ang="0">
                  <a:pos x="118" y="5"/>
                </a:cxn>
                <a:cxn ang="0">
                  <a:pos x="74" y="23"/>
                </a:cxn>
                <a:cxn ang="0">
                  <a:pos x="36" y="58"/>
                </a:cxn>
                <a:cxn ang="0">
                  <a:pos x="9" y="103"/>
                </a:cxn>
                <a:cxn ang="0">
                  <a:pos x="0" y="136"/>
                </a:cxn>
                <a:cxn ang="0">
                  <a:pos x="8" y="145"/>
                </a:cxn>
                <a:cxn ang="0">
                  <a:pos x="8" y="155"/>
                </a:cxn>
                <a:cxn ang="0">
                  <a:pos x="13" y="157"/>
                </a:cxn>
                <a:cxn ang="0">
                  <a:pos x="17" y="153"/>
                </a:cxn>
                <a:cxn ang="0">
                  <a:pos x="21" y="155"/>
                </a:cxn>
                <a:cxn ang="0">
                  <a:pos x="21" y="161"/>
                </a:cxn>
                <a:cxn ang="0">
                  <a:pos x="32" y="169"/>
                </a:cxn>
                <a:cxn ang="0">
                  <a:pos x="44" y="176"/>
                </a:cxn>
                <a:cxn ang="0">
                  <a:pos x="65" y="189"/>
                </a:cxn>
                <a:cxn ang="0">
                  <a:pos x="72" y="148"/>
                </a:cxn>
                <a:cxn ang="0">
                  <a:pos x="86" y="103"/>
                </a:cxn>
                <a:cxn ang="0">
                  <a:pos x="76" y="159"/>
                </a:cxn>
                <a:cxn ang="0">
                  <a:pos x="77" y="180"/>
                </a:cxn>
                <a:cxn ang="0">
                  <a:pos x="86" y="189"/>
                </a:cxn>
                <a:cxn ang="0">
                  <a:pos x="95" y="143"/>
                </a:cxn>
                <a:cxn ang="0">
                  <a:pos x="134" y="65"/>
                </a:cxn>
                <a:cxn ang="0">
                  <a:pos x="156" y="46"/>
                </a:cxn>
                <a:cxn ang="0">
                  <a:pos x="155" y="41"/>
                </a:cxn>
                <a:cxn ang="0">
                  <a:pos x="137" y="51"/>
                </a:cxn>
                <a:cxn ang="0">
                  <a:pos x="112" y="81"/>
                </a:cxn>
                <a:cxn ang="0">
                  <a:pos x="91" y="129"/>
                </a:cxn>
                <a:cxn ang="0">
                  <a:pos x="82" y="176"/>
                </a:cxn>
                <a:cxn ang="0">
                  <a:pos x="86" y="122"/>
                </a:cxn>
                <a:cxn ang="0">
                  <a:pos x="93" y="81"/>
                </a:cxn>
                <a:cxn ang="0">
                  <a:pos x="99" y="72"/>
                </a:cxn>
                <a:cxn ang="0">
                  <a:pos x="93" y="74"/>
                </a:cxn>
                <a:cxn ang="0">
                  <a:pos x="77" y="96"/>
                </a:cxn>
                <a:cxn ang="0">
                  <a:pos x="66" y="139"/>
                </a:cxn>
                <a:cxn ang="0">
                  <a:pos x="62" y="176"/>
                </a:cxn>
                <a:cxn ang="0">
                  <a:pos x="48" y="169"/>
                </a:cxn>
                <a:cxn ang="0">
                  <a:pos x="32" y="150"/>
                </a:cxn>
                <a:cxn ang="0">
                  <a:pos x="32" y="127"/>
                </a:cxn>
                <a:cxn ang="0">
                  <a:pos x="24" y="150"/>
                </a:cxn>
                <a:cxn ang="0">
                  <a:pos x="20" y="145"/>
                </a:cxn>
                <a:cxn ang="0">
                  <a:pos x="22" y="125"/>
                </a:cxn>
                <a:cxn ang="0">
                  <a:pos x="13" y="141"/>
                </a:cxn>
                <a:cxn ang="0">
                  <a:pos x="8" y="127"/>
                </a:cxn>
                <a:cxn ang="0">
                  <a:pos x="22" y="96"/>
                </a:cxn>
                <a:cxn ang="0">
                  <a:pos x="57" y="49"/>
                </a:cxn>
                <a:cxn ang="0">
                  <a:pos x="104" y="16"/>
                </a:cxn>
                <a:cxn ang="0">
                  <a:pos x="140" y="8"/>
                </a:cxn>
                <a:cxn ang="0">
                  <a:pos x="153" y="12"/>
                </a:cxn>
                <a:cxn ang="0">
                  <a:pos x="156" y="8"/>
                </a:cxn>
                <a:cxn ang="0">
                  <a:pos x="156" y="8"/>
                </a:cxn>
              </a:cxnLst>
              <a:rect l="0" t="0" r="r" b="b"/>
              <a:pathLst>
                <a:path w="157" h="190">
                  <a:moveTo>
                    <a:pt x="156" y="8"/>
                  </a:moveTo>
                  <a:lnTo>
                    <a:pt x="144" y="0"/>
                  </a:lnTo>
                  <a:lnTo>
                    <a:pt x="118" y="5"/>
                  </a:lnTo>
                  <a:lnTo>
                    <a:pt x="74" y="23"/>
                  </a:lnTo>
                  <a:lnTo>
                    <a:pt x="36" y="58"/>
                  </a:lnTo>
                  <a:lnTo>
                    <a:pt x="9" y="103"/>
                  </a:lnTo>
                  <a:lnTo>
                    <a:pt x="0" y="136"/>
                  </a:lnTo>
                  <a:lnTo>
                    <a:pt x="8" y="145"/>
                  </a:lnTo>
                  <a:lnTo>
                    <a:pt x="8" y="155"/>
                  </a:lnTo>
                  <a:lnTo>
                    <a:pt x="13" y="157"/>
                  </a:lnTo>
                  <a:lnTo>
                    <a:pt x="17" y="153"/>
                  </a:lnTo>
                  <a:lnTo>
                    <a:pt x="21" y="155"/>
                  </a:lnTo>
                  <a:lnTo>
                    <a:pt x="21" y="161"/>
                  </a:lnTo>
                  <a:lnTo>
                    <a:pt x="32" y="169"/>
                  </a:lnTo>
                  <a:lnTo>
                    <a:pt x="44" y="176"/>
                  </a:lnTo>
                  <a:lnTo>
                    <a:pt x="65" y="189"/>
                  </a:lnTo>
                  <a:lnTo>
                    <a:pt x="72" y="148"/>
                  </a:lnTo>
                  <a:lnTo>
                    <a:pt x="86" y="103"/>
                  </a:lnTo>
                  <a:lnTo>
                    <a:pt x="76" y="159"/>
                  </a:lnTo>
                  <a:lnTo>
                    <a:pt x="77" y="180"/>
                  </a:lnTo>
                  <a:lnTo>
                    <a:pt x="86" y="189"/>
                  </a:lnTo>
                  <a:lnTo>
                    <a:pt x="95" y="143"/>
                  </a:lnTo>
                  <a:lnTo>
                    <a:pt x="134" y="65"/>
                  </a:lnTo>
                  <a:lnTo>
                    <a:pt x="156" y="46"/>
                  </a:lnTo>
                  <a:lnTo>
                    <a:pt x="155" y="41"/>
                  </a:lnTo>
                  <a:lnTo>
                    <a:pt x="137" y="51"/>
                  </a:lnTo>
                  <a:lnTo>
                    <a:pt x="112" y="81"/>
                  </a:lnTo>
                  <a:lnTo>
                    <a:pt x="91" y="129"/>
                  </a:lnTo>
                  <a:lnTo>
                    <a:pt x="82" y="176"/>
                  </a:lnTo>
                  <a:lnTo>
                    <a:pt x="86" y="122"/>
                  </a:lnTo>
                  <a:lnTo>
                    <a:pt x="93" y="81"/>
                  </a:lnTo>
                  <a:lnTo>
                    <a:pt x="99" y="72"/>
                  </a:lnTo>
                  <a:lnTo>
                    <a:pt x="93" y="74"/>
                  </a:lnTo>
                  <a:lnTo>
                    <a:pt x="77" y="96"/>
                  </a:lnTo>
                  <a:lnTo>
                    <a:pt x="66" y="139"/>
                  </a:lnTo>
                  <a:lnTo>
                    <a:pt x="62" y="176"/>
                  </a:lnTo>
                  <a:lnTo>
                    <a:pt x="48" y="169"/>
                  </a:lnTo>
                  <a:lnTo>
                    <a:pt x="32" y="150"/>
                  </a:lnTo>
                  <a:lnTo>
                    <a:pt x="32" y="127"/>
                  </a:lnTo>
                  <a:lnTo>
                    <a:pt x="24" y="150"/>
                  </a:lnTo>
                  <a:lnTo>
                    <a:pt x="20" y="145"/>
                  </a:lnTo>
                  <a:lnTo>
                    <a:pt x="22" y="125"/>
                  </a:lnTo>
                  <a:lnTo>
                    <a:pt x="13" y="141"/>
                  </a:lnTo>
                  <a:lnTo>
                    <a:pt x="8" y="127"/>
                  </a:lnTo>
                  <a:lnTo>
                    <a:pt x="22" y="96"/>
                  </a:lnTo>
                  <a:lnTo>
                    <a:pt x="57" y="49"/>
                  </a:lnTo>
                  <a:lnTo>
                    <a:pt x="104" y="16"/>
                  </a:lnTo>
                  <a:lnTo>
                    <a:pt x="140" y="8"/>
                  </a:lnTo>
                  <a:lnTo>
                    <a:pt x="153" y="12"/>
                  </a:lnTo>
                  <a:lnTo>
                    <a:pt x="156" y="8"/>
                  </a:lnTo>
                  <a:lnTo>
                    <a:pt x="156" y="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 115"/>
            <p:cNvSpPr>
              <a:spLocks/>
            </p:cNvSpPr>
            <p:nvPr/>
          </p:nvSpPr>
          <p:spPr bwMode="auto">
            <a:xfrm>
              <a:off x="3553779" y="2010906"/>
              <a:ext cx="64704" cy="4338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2" y="9"/>
                </a:cxn>
                <a:cxn ang="0">
                  <a:pos x="24" y="1"/>
                </a:cxn>
                <a:cxn ang="0">
                  <a:pos x="40" y="0"/>
                </a:cxn>
                <a:cxn ang="0">
                  <a:pos x="50" y="11"/>
                </a:cxn>
                <a:cxn ang="0">
                  <a:pos x="51" y="29"/>
                </a:cxn>
                <a:cxn ang="0">
                  <a:pos x="45" y="40"/>
                </a:cxn>
                <a:cxn ang="0">
                  <a:pos x="47" y="22"/>
                </a:cxn>
                <a:cxn ang="0">
                  <a:pos x="44" y="11"/>
                </a:cxn>
                <a:cxn ang="0">
                  <a:pos x="28" y="9"/>
                </a:cxn>
                <a:cxn ang="0">
                  <a:pos x="12" y="14"/>
                </a:cxn>
                <a:cxn ang="0">
                  <a:pos x="4" y="25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52" h="41">
                  <a:moveTo>
                    <a:pt x="0" y="20"/>
                  </a:moveTo>
                  <a:lnTo>
                    <a:pt x="12" y="9"/>
                  </a:lnTo>
                  <a:lnTo>
                    <a:pt x="24" y="1"/>
                  </a:lnTo>
                  <a:lnTo>
                    <a:pt x="40" y="0"/>
                  </a:lnTo>
                  <a:lnTo>
                    <a:pt x="50" y="11"/>
                  </a:lnTo>
                  <a:lnTo>
                    <a:pt x="51" y="29"/>
                  </a:lnTo>
                  <a:lnTo>
                    <a:pt x="45" y="40"/>
                  </a:lnTo>
                  <a:lnTo>
                    <a:pt x="47" y="22"/>
                  </a:lnTo>
                  <a:lnTo>
                    <a:pt x="44" y="11"/>
                  </a:lnTo>
                  <a:lnTo>
                    <a:pt x="28" y="9"/>
                  </a:lnTo>
                  <a:lnTo>
                    <a:pt x="12" y="14"/>
                  </a:lnTo>
                  <a:lnTo>
                    <a:pt x="4" y="25"/>
                  </a:lnTo>
                  <a:lnTo>
                    <a:pt x="0" y="20"/>
                  </a:lnTo>
                  <a:lnTo>
                    <a:pt x="0" y="2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 116"/>
            <p:cNvSpPr>
              <a:spLocks/>
            </p:cNvSpPr>
            <p:nvPr/>
          </p:nvSpPr>
          <p:spPr bwMode="auto">
            <a:xfrm>
              <a:off x="3561391" y="2033802"/>
              <a:ext cx="43136" cy="20486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2" y="5"/>
                </a:cxn>
                <a:cxn ang="0">
                  <a:pos x="21" y="0"/>
                </a:cxn>
                <a:cxn ang="0">
                  <a:pos x="32" y="5"/>
                </a:cxn>
                <a:cxn ang="0">
                  <a:pos x="33" y="11"/>
                </a:cxn>
                <a:cxn ang="0">
                  <a:pos x="30" y="18"/>
                </a:cxn>
                <a:cxn ang="0">
                  <a:pos x="27" y="9"/>
                </a:cxn>
                <a:cxn ang="0">
                  <a:pos x="17" y="9"/>
                </a:cxn>
                <a:cxn ang="0">
                  <a:pos x="5" y="18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19">
                  <a:moveTo>
                    <a:pt x="0" y="18"/>
                  </a:moveTo>
                  <a:lnTo>
                    <a:pt x="12" y="5"/>
                  </a:lnTo>
                  <a:lnTo>
                    <a:pt x="21" y="0"/>
                  </a:lnTo>
                  <a:lnTo>
                    <a:pt x="32" y="5"/>
                  </a:lnTo>
                  <a:lnTo>
                    <a:pt x="33" y="11"/>
                  </a:lnTo>
                  <a:lnTo>
                    <a:pt x="30" y="18"/>
                  </a:lnTo>
                  <a:lnTo>
                    <a:pt x="27" y="9"/>
                  </a:lnTo>
                  <a:lnTo>
                    <a:pt x="17" y="9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 117"/>
            <p:cNvSpPr>
              <a:spLocks/>
            </p:cNvSpPr>
            <p:nvPr/>
          </p:nvSpPr>
          <p:spPr bwMode="auto">
            <a:xfrm>
              <a:off x="3556316" y="2057904"/>
              <a:ext cx="29180" cy="433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19"/>
                </a:cxn>
                <a:cxn ang="0">
                  <a:pos x="23" y="39"/>
                </a:cxn>
                <a:cxn ang="0">
                  <a:pos x="14" y="28"/>
                </a:cxn>
                <a:cxn ang="0">
                  <a:pos x="5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40">
                  <a:moveTo>
                    <a:pt x="0" y="0"/>
                  </a:moveTo>
                  <a:lnTo>
                    <a:pt x="13" y="19"/>
                  </a:lnTo>
                  <a:lnTo>
                    <a:pt x="23" y="39"/>
                  </a:lnTo>
                  <a:lnTo>
                    <a:pt x="14" y="28"/>
                  </a:lnTo>
                  <a:lnTo>
                    <a:pt x="5" y="1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 118"/>
            <p:cNvSpPr>
              <a:spLocks/>
            </p:cNvSpPr>
            <p:nvPr/>
          </p:nvSpPr>
          <p:spPr bwMode="auto">
            <a:xfrm>
              <a:off x="3556316" y="2102492"/>
              <a:ext cx="12687" cy="2530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3"/>
                </a:cxn>
                <a:cxn ang="0">
                  <a:pos x="10" y="15"/>
                </a:cxn>
                <a:cxn ang="0">
                  <a:pos x="6" y="22"/>
                </a:cxn>
                <a:cxn ang="0">
                  <a:pos x="0" y="18"/>
                </a:cxn>
                <a:cxn ang="0">
                  <a:pos x="2" y="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23">
                  <a:moveTo>
                    <a:pt x="0" y="0"/>
                  </a:moveTo>
                  <a:lnTo>
                    <a:pt x="6" y="3"/>
                  </a:lnTo>
                  <a:lnTo>
                    <a:pt x="10" y="15"/>
                  </a:lnTo>
                  <a:lnTo>
                    <a:pt x="6" y="22"/>
                  </a:lnTo>
                  <a:lnTo>
                    <a:pt x="0" y="18"/>
                  </a:lnTo>
                  <a:lnTo>
                    <a:pt x="2" y="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 119"/>
            <p:cNvSpPr>
              <a:spLocks/>
            </p:cNvSpPr>
            <p:nvPr/>
          </p:nvSpPr>
          <p:spPr bwMode="auto">
            <a:xfrm>
              <a:off x="3571541" y="2106107"/>
              <a:ext cx="11418" cy="204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"/>
                </a:cxn>
                <a:cxn ang="0">
                  <a:pos x="8" y="18"/>
                </a:cxn>
                <a:cxn ang="0">
                  <a:pos x="1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" h="19">
                  <a:moveTo>
                    <a:pt x="0" y="0"/>
                  </a:moveTo>
                  <a:lnTo>
                    <a:pt x="8" y="3"/>
                  </a:lnTo>
                  <a:lnTo>
                    <a:pt x="8" y="18"/>
                  </a:lnTo>
                  <a:lnTo>
                    <a:pt x="1" y="1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 120"/>
            <p:cNvSpPr>
              <a:spLocks/>
            </p:cNvSpPr>
            <p:nvPr/>
          </p:nvSpPr>
          <p:spPr bwMode="auto">
            <a:xfrm>
              <a:off x="3576616" y="2126594"/>
              <a:ext cx="39330" cy="4338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15"/>
                </a:cxn>
                <a:cxn ang="0">
                  <a:pos x="23" y="24"/>
                </a:cxn>
                <a:cxn ang="0">
                  <a:pos x="30" y="28"/>
                </a:cxn>
                <a:cxn ang="0">
                  <a:pos x="28" y="33"/>
                </a:cxn>
                <a:cxn ang="0">
                  <a:pos x="18" y="38"/>
                </a:cxn>
                <a:cxn ang="0">
                  <a:pos x="1" y="40"/>
                </a:cxn>
                <a:cxn ang="0">
                  <a:pos x="0" y="36"/>
                </a:cxn>
                <a:cxn ang="0">
                  <a:pos x="18" y="33"/>
                </a:cxn>
                <a:cxn ang="0">
                  <a:pos x="21" y="28"/>
                </a:cxn>
                <a:cxn ang="0">
                  <a:pos x="13" y="22"/>
                </a:cxn>
                <a:cxn ang="0">
                  <a:pos x="5" y="1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31" h="41">
                  <a:moveTo>
                    <a:pt x="5" y="0"/>
                  </a:moveTo>
                  <a:lnTo>
                    <a:pt x="13" y="15"/>
                  </a:lnTo>
                  <a:lnTo>
                    <a:pt x="23" y="24"/>
                  </a:lnTo>
                  <a:lnTo>
                    <a:pt x="30" y="28"/>
                  </a:lnTo>
                  <a:lnTo>
                    <a:pt x="28" y="33"/>
                  </a:lnTo>
                  <a:lnTo>
                    <a:pt x="18" y="38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18" y="33"/>
                  </a:lnTo>
                  <a:lnTo>
                    <a:pt x="21" y="28"/>
                  </a:lnTo>
                  <a:lnTo>
                    <a:pt x="13" y="22"/>
                  </a:lnTo>
                  <a:lnTo>
                    <a:pt x="5" y="11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 121"/>
            <p:cNvSpPr>
              <a:spLocks/>
            </p:cNvSpPr>
            <p:nvPr/>
          </p:nvSpPr>
          <p:spPr bwMode="auto">
            <a:xfrm>
              <a:off x="3522061" y="2149490"/>
              <a:ext cx="57092" cy="34947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9"/>
                </a:cxn>
                <a:cxn ang="0">
                  <a:pos x="3" y="18"/>
                </a:cxn>
                <a:cxn ang="0">
                  <a:pos x="10" y="14"/>
                </a:cxn>
                <a:cxn ang="0">
                  <a:pos x="21" y="23"/>
                </a:cxn>
                <a:cxn ang="0">
                  <a:pos x="32" y="30"/>
                </a:cxn>
                <a:cxn ang="0">
                  <a:pos x="37" y="32"/>
                </a:cxn>
                <a:cxn ang="0">
                  <a:pos x="45" y="28"/>
                </a:cxn>
                <a:cxn ang="0">
                  <a:pos x="29" y="20"/>
                </a:cxn>
                <a:cxn ang="0">
                  <a:pos x="19" y="11"/>
                </a:cxn>
                <a:cxn ang="0">
                  <a:pos x="25" y="6"/>
                </a:cxn>
                <a:cxn ang="0">
                  <a:pos x="22" y="2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46" h="33">
                  <a:moveTo>
                    <a:pt x="21" y="0"/>
                  </a:moveTo>
                  <a:lnTo>
                    <a:pt x="0" y="9"/>
                  </a:lnTo>
                  <a:lnTo>
                    <a:pt x="3" y="18"/>
                  </a:lnTo>
                  <a:lnTo>
                    <a:pt x="10" y="14"/>
                  </a:lnTo>
                  <a:lnTo>
                    <a:pt x="21" y="23"/>
                  </a:lnTo>
                  <a:lnTo>
                    <a:pt x="32" y="30"/>
                  </a:lnTo>
                  <a:lnTo>
                    <a:pt x="37" y="32"/>
                  </a:lnTo>
                  <a:lnTo>
                    <a:pt x="45" y="28"/>
                  </a:lnTo>
                  <a:lnTo>
                    <a:pt x="29" y="20"/>
                  </a:lnTo>
                  <a:lnTo>
                    <a:pt x="19" y="11"/>
                  </a:lnTo>
                  <a:lnTo>
                    <a:pt x="25" y="6"/>
                  </a:lnTo>
                  <a:lnTo>
                    <a:pt x="22" y="2"/>
                  </a:lnTo>
                  <a:lnTo>
                    <a:pt x="21" y="0"/>
                  </a:lnTo>
                  <a:lnTo>
                    <a:pt x="21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 122"/>
            <p:cNvSpPr>
              <a:spLocks/>
            </p:cNvSpPr>
            <p:nvPr/>
          </p:nvSpPr>
          <p:spPr bwMode="auto">
            <a:xfrm>
              <a:off x="3497956" y="2173592"/>
              <a:ext cx="88810" cy="108458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54" y="19"/>
                </a:cxn>
                <a:cxn ang="0">
                  <a:pos x="36" y="39"/>
                </a:cxn>
                <a:cxn ang="0">
                  <a:pos x="19" y="55"/>
                </a:cxn>
                <a:cxn ang="0">
                  <a:pos x="0" y="66"/>
                </a:cxn>
                <a:cxn ang="0">
                  <a:pos x="1" y="74"/>
                </a:cxn>
                <a:cxn ang="0">
                  <a:pos x="43" y="59"/>
                </a:cxn>
                <a:cxn ang="0">
                  <a:pos x="25" y="92"/>
                </a:cxn>
                <a:cxn ang="0">
                  <a:pos x="19" y="99"/>
                </a:cxn>
                <a:cxn ang="0">
                  <a:pos x="23" y="101"/>
                </a:cxn>
                <a:cxn ang="0">
                  <a:pos x="33" y="96"/>
                </a:cxn>
                <a:cxn ang="0">
                  <a:pos x="54" y="55"/>
                </a:cxn>
                <a:cxn ang="0">
                  <a:pos x="51" y="51"/>
                </a:cxn>
                <a:cxn ang="0">
                  <a:pos x="23" y="59"/>
                </a:cxn>
                <a:cxn ang="0">
                  <a:pos x="41" y="43"/>
                </a:cxn>
                <a:cxn ang="0">
                  <a:pos x="63" y="16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7" y="0"/>
                </a:cxn>
              </a:cxnLst>
              <a:rect l="0" t="0" r="r" b="b"/>
              <a:pathLst>
                <a:path w="71" h="102">
                  <a:moveTo>
                    <a:pt x="67" y="0"/>
                  </a:moveTo>
                  <a:lnTo>
                    <a:pt x="54" y="19"/>
                  </a:lnTo>
                  <a:lnTo>
                    <a:pt x="36" y="39"/>
                  </a:lnTo>
                  <a:lnTo>
                    <a:pt x="19" y="55"/>
                  </a:lnTo>
                  <a:lnTo>
                    <a:pt x="0" y="66"/>
                  </a:lnTo>
                  <a:lnTo>
                    <a:pt x="1" y="74"/>
                  </a:lnTo>
                  <a:lnTo>
                    <a:pt x="43" y="59"/>
                  </a:lnTo>
                  <a:lnTo>
                    <a:pt x="25" y="92"/>
                  </a:lnTo>
                  <a:lnTo>
                    <a:pt x="19" y="99"/>
                  </a:lnTo>
                  <a:lnTo>
                    <a:pt x="23" y="101"/>
                  </a:lnTo>
                  <a:lnTo>
                    <a:pt x="33" y="96"/>
                  </a:lnTo>
                  <a:lnTo>
                    <a:pt x="54" y="55"/>
                  </a:lnTo>
                  <a:lnTo>
                    <a:pt x="51" y="51"/>
                  </a:lnTo>
                  <a:lnTo>
                    <a:pt x="23" y="59"/>
                  </a:lnTo>
                  <a:lnTo>
                    <a:pt x="41" y="43"/>
                  </a:lnTo>
                  <a:lnTo>
                    <a:pt x="63" y="16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7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 123"/>
            <p:cNvSpPr>
              <a:spLocks/>
            </p:cNvSpPr>
            <p:nvPr/>
          </p:nvSpPr>
          <p:spPr bwMode="auto">
            <a:xfrm>
              <a:off x="3457357" y="2215770"/>
              <a:ext cx="32986" cy="34947"/>
            </a:xfrm>
            <a:custGeom>
              <a:avLst/>
              <a:gdLst/>
              <a:ahLst/>
              <a:cxnLst>
                <a:cxn ang="0">
                  <a:pos x="26" y="27"/>
                </a:cxn>
                <a:cxn ang="0">
                  <a:pos x="23" y="0"/>
                </a:cxn>
                <a:cxn ang="0">
                  <a:pos x="14" y="2"/>
                </a:cxn>
                <a:cxn ang="0">
                  <a:pos x="0" y="32"/>
                </a:cxn>
                <a:cxn ang="0">
                  <a:pos x="16" y="9"/>
                </a:cxn>
                <a:cxn ang="0">
                  <a:pos x="26" y="27"/>
                </a:cxn>
                <a:cxn ang="0">
                  <a:pos x="26" y="27"/>
                </a:cxn>
              </a:cxnLst>
              <a:rect l="0" t="0" r="r" b="b"/>
              <a:pathLst>
                <a:path w="27" h="33">
                  <a:moveTo>
                    <a:pt x="26" y="27"/>
                  </a:moveTo>
                  <a:lnTo>
                    <a:pt x="23" y="0"/>
                  </a:lnTo>
                  <a:lnTo>
                    <a:pt x="14" y="2"/>
                  </a:lnTo>
                  <a:lnTo>
                    <a:pt x="0" y="32"/>
                  </a:lnTo>
                  <a:lnTo>
                    <a:pt x="16" y="9"/>
                  </a:lnTo>
                  <a:lnTo>
                    <a:pt x="26" y="27"/>
                  </a:lnTo>
                  <a:lnTo>
                    <a:pt x="26" y="2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 124"/>
            <p:cNvSpPr>
              <a:spLocks/>
            </p:cNvSpPr>
            <p:nvPr/>
          </p:nvSpPr>
          <p:spPr bwMode="auto">
            <a:xfrm>
              <a:off x="3472582" y="2254333"/>
              <a:ext cx="86272" cy="39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16"/>
                </a:cxn>
                <a:cxn ang="0">
                  <a:pos x="37" y="28"/>
                </a:cxn>
                <a:cxn ang="0">
                  <a:pos x="69" y="36"/>
                </a:cxn>
                <a:cxn ang="0">
                  <a:pos x="49" y="36"/>
                </a:cxn>
                <a:cxn ang="0">
                  <a:pos x="21" y="28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0" h="37">
                  <a:moveTo>
                    <a:pt x="0" y="0"/>
                  </a:moveTo>
                  <a:lnTo>
                    <a:pt x="14" y="16"/>
                  </a:lnTo>
                  <a:lnTo>
                    <a:pt x="37" y="28"/>
                  </a:lnTo>
                  <a:lnTo>
                    <a:pt x="69" y="36"/>
                  </a:lnTo>
                  <a:lnTo>
                    <a:pt x="49" y="36"/>
                  </a:lnTo>
                  <a:lnTo>
                    <a:pt x="21" y="28"/>
                  </a:ln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 125"/>
            <p:cNvSpPr>
              <a:spLocks/>
            </p:cNvSpPr>
            <p:nvPr/>
          </p:nvSpPr>
          <p:spPr bwMode="auto">
            <a:xfrm>
              <a:off x="3529674" y="2296511"/>
              <a:ext cx="59629" cy="86766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16" y="30"/>
                </a:cxn>
                <a:cxn ang="0">
                  <a:pos x="3" y="58"/>
                </a:cxn>
                <a:cxn ang="0">
                  <a:pos x="0" y="74"/>
                </a:cxn>
                <a:cxn ang="0">
                  <a:pos x="10" y="81"/>
                </a:cxn>
                <a:cxn ang="0">
                  <a:pos x="8" y="67"/>
                </a:cxn>
                <a:cxn ang="0">
                  <a:pos x="16" y="67"/>
                </a:cxn>
                <a:cxn ang="0">
                  <a:pos x="21" y="65"/>
                </a:cxn>
                <a:cxn ang="0">
                  <a:pos x="19" y="60"/>
                </a:cxn>
                <a:cxn ang="0">
                  <a:pos x="10" y="63"/>
                </a:cxn>
                <a:cxn ang="0">
                  <a:pos x="23" y="34"/>
                </a:cxn>
                <a:cxn ang="0">
                  <a:pos x="38" y="12"/>
                </a:cxn>
                <a:cxn ang="0">
                  <a:pos x="25" y="49"/>
                </a:cxn>
                <a:cxn ang="0">
                  <a:pos x="23" y="72"/>
                </a:cxn>
                <a:cxn ang="0">
                  <a:pos x="25" y="81"/>
                </a:cxn>
                <a:cxn ang="0">
                  <a:pos x="29" y="78"/>
                </a:cxn>
                <a:cxn ang="0">
                  <a:pos x="29" y="58"/>
                </a:cxn>
                <a:cxn ang="0">
                  <a:pos x="47" y="7"/>
                </a:cxn>
                <a:cxn ang="0">
                  <a:pos x="44" y="0"/>
                </a:cxn>
                <a:cxn ang="0">
                  <a:pos x="39" y="7"/>
                </a:cxn>
                <a:cxn ang="0">
                  <a:pos x="35" y="5"/>
                </a:cxn>
                <a:cxn ang="0">
                  <a:pos x="34" y="5"/>
                </a:cxn>
                <a:cxn ang="0">
                  <a:pos x="34" y="5"/>
                </a:cxn>
              </a:cxnLst>
              <a:rect l="0" t="0" r="r" b="b"/>
              <a:pathLst>
                <a:path w="48" h="82">
                  <a:moveTo>
                    <a:pt x="34" y="5"/>
                  </a:moveTo>
                  <a:lnTo>
                    <a:pt x="16" y="30"/>
                  </a:lnTo>
                  <a:lnTo>
                    <a:pt x="3" y="58"/>
                  </a:lnTo>
                  <a:lnTo>
                    <a:pt x="0" y="74"/>
                  </a:lnTo>
                  <a:lnTo>
                    <a:pt x="10" y="81"/>
                  </a:lnTo>
                  <a:lnTo>
                    <a:pt x="8" y="67"/>
                  </a:lnTo>
                  <a:lnTo>
                    <a:pt x="16" y="67"/>
                  </a:lnTo>
                  <a:lnTo>
                    <a:pt x="21" y="65"/>
                  </a:lnTo>
                  <a:lnTo>
                    <a:pt x="19" y="60"/>
                  </a:lnTo>
                  <a:lnTo>
                    <a:pt x="10" y="63"/>
                  </a:lnTo>
                  <a:lnTo>
                    <a:pt x="23" y="34"/>
                  </a:lnTo>
                  <a:lnTo>
                    <a:pt x="38" y="12"/>
                  </a:lnTo>
                  <a:lnTo>
                    <a:pt x="25" y="49"/>
                  </a:lnTo>
                  <a:lnTo>
                    <a:pt x="23" y="72"/>
                  </a:lnTo>
                  <a:lnTo>
                    <a:pt x="25" y="81"/>
                  </a:lnTo>
                  <a:lnTo>
                    <a:pt x="29" y="78"/>
                  </a:lnTo>
                  <a:lnTo>
                    <a:pt x="29" y="58"/>
                  </a:lnTo>
                  <a:lnTo>
                    <a:pt x="47" y="7"/>
                  </a:lnTo>
                  <a:lnTo>
                    <a:pt x="44" y="0"/>
                  </a:lnTo>
                  <a:lnTo>
                    <a:pt x="39" y="7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4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 126"/>
            <p:cNvSpPr>
              <a:spLocks/>
            </p:cNvSpPr>
            <p:nvPr/>
          </p:nvSpPr>
          <p:spPr bwMode="auto">
            <a:xfrm>
              <a:off x="3395190" y="2288075"/>
              <a:ext cx="117990" cy="140995"/>
            </a:xfrm>
            <a:custGeom>
              <a:avLst/>
              <a:gdLst/>
              <a:ahLst/>
              <a:cxnLst>
                <a:cxn ang="0">
                  <a:pos x="93" y="68"/>
                </a:cxn>
                <a:cxn ang="0">
                  <a:pos x="69" y="61"/>
                </a:cxn>
                <a:cxn ang="0">
                  <a:pos x="36" y="42"/>
                </a:cxn>
                <a:cxn ang="0">
                  <a:pos x="18" y="30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9" y="22"/>
                </a:cxn>
                <a:cxn ang="0">
                  <a:pos x="27" y="45"/>
                </a:cxn>
                <a:cxn ang="0">
                  <a:pos x="69" y="68"/>
                </a:cxn>
                <a:cxn ang="0">
                  <a:pos x="39" y="130"/>
                </a:cxn>
                <a:cxn ang="0">
                  <a:pos x="42" y="132"/>
                </a:cxn>
                <a:cxn ang="0">
                  <a:pos x="74" y="71"/>
                </a:cxn>
                <a:cxn ang="0">
                  <a:pos x="79" y="71"/>
                </a:cxn>
                <a:cxn ang="0">
                  <a:pos x="50" y="123"/>
                </a:cxn>
                <a:cxn ang="0">
                  <a:pos x="56" y="130"/>
                </a:cxn>
                <a:cxn ang="0">
                  <a:pos x="63" y="123"/>
                </a:cxn>
                <a:cxn ang="0">
                  <a:pos x="63" y="114"/>
                </a:cxn>
                <a:cxn ang="0">
                  <a:pos x="83" y="75"/>
                </a:cxn>
                <a:cxn ang="0">
                  <a:pos x="92" y="75"/>
                </a:cxn>
                <a:cxn ang="0">
                  <a:pos x="93" y="68"/>
                </a:cxn>
                <a:cxn ang="0">
                  <a:pos x="93" y="68"/>
                </a:cxn>
              </a:cxnLst>
              <a:rect l="0" t="0" r="r" b="b"/>
              <a:pathLst>
                <a:path w="94" h="133">
                  <a:moveTo>
                    <a:pt x="93" y="68"/>
                  </a:moveTo>
                  <a:lnTo>
                    <a:pt x="69" y="61"/>
                  </a:lnTo>
                  <a:lnTo>
                    <a:pt x="36" y="42"/>
                  </a:lnTo>
                  <a:lnTo>
                    <a:pt x="18" y="30"/>
                  </a:lnTo>
                  <a:lnTo>
                    <a:pt x="3" y="3"/>
                  </a:lnTo>
                  <a:lnTo>
                    <a:pt x="0" y="0"/>
                  </a:lnTo>
                  <a:lnTo>
                    <a:pt x="9" y="22"/>
                  </a:lnTo>
                  <a:lnTo>
                    <a:pt x="27" y="45"/>
                  </a:lnTo>
                  <a:lnTo>
                    <a:pt x="69" y="68"/>
                  </a:lnTo>
                  <a:lnTo>
                    <a:pt x="39" y="130"/>
                  </a:lnTo>
                  <a:lnTo>
                    <a:pt x="42" y="132"/>
                  </a:lnTo>
                  <a:lnTo>
                    <a:pt x="74" y="71"/>
                  </a:lnTo>
                  <a:lnTo>
                    <a:pt x="79" y="71"/>
                  </a:lnTo>
                  <a:lnTo>
                    <a:pt x="50" y="123"/>
                  </a:lnTo>
                  <a:lnTo>
                    <a:pt x="56" y="130"/>
                  </a:lnTo>
                  <a:lnTo>
                    <a:pt x="63" y="123"/>
                  </a:lnTo>
                  <a:lnTo>
                    <a:pt x="63" y="114"/>
                  </a:lnTo>
                  <a:lnTo>
                    <a:pt x="83" y="75"/>
                  </a:lnTo>
                  <a:lnTo>
                    <a:pt x="92" y="75"/>
                  </a:lnTo>
                  <a:lnTo>
                    <a:pt x="93" y="68"/>
                  </a:lnTo>
                  <a:lnTo>
                    <a:pt x="93" y="6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 127"/>
            <p:cNvSpPr>
              <a:spLocks/>
            </p:cNvSpPr>
            <p:nvPr/>
          </p:nvSpPr>
          <p:spPr bwMode="auto">
            <a:xfrm>
              <a:off x="3228989" y="2353150"/>
              <a:ext cx="242324" cy="125329"/>
            </a:xfrm>
            <a:custGeom>
              <a:avLst/>
              <a:gdLst/>
              <a:ahLst/>
              <a:cxnLst>
                <a:cxn ang="0">
                  <a:pos x="190" y="5"/>
                </a:cxn>
                <a:cxn ang="0">
                  <a:pos x="166" y="62"/>
                </a:cxn>
                <a:cxn ang="0">
                  <a:pos x="165" y="58"/>
                </a:cxn>
                <a:cxn ang="0">
                  <a:pos x="171" y="10"/>
                </a:cxn>
                <a:cxn ang="0">
                  <a:pos x="175" y="3"/>
                </a:cxn>
                <a:cxn ang="0">
                  <a:pos x="171" y="0"/>
                </a:cxn>
                <a:cxn ang="0">
                  <a:pos x="163" y="10"/>
                </a:cxn>
                <a:cxn ang="0">
                  <a:pos x="156" y="65"/>
                </a:cxn>
                <a:cxn ang="0">
                  <a:pos x="156" y="97"/>
                </a:cxn>
                <a:cxn ang="0">
                  <a:pos x="130" y="104"/>
                </a:cxn>
                <a:cxn ang="0">
                  <a:pos x="76" y="106"/>
                </a:cxn>
                <a:cxn ang="0">
                  <a:pos x="24" y="95"/>
                </a:cxn>
                <a:cxn ang="0">
                  <a:pos x="6" y="79"/>
                </a:cxn>
                <a:cxn ang="0">
                  <a:pos x="2" y="74"/>
                </a:cxn>
                <a:cxn ang="0">
                  <a:pos x="0" y="76"/>
                </a:cxn>
                <a:cxn ang="0">
                  <a:pos x="1" y="88"/>
                </a:cxn>
                <a:cxn ang="0">
                  <a:pos x="19" y="97"/>
                </a:cxn>
                <a:cxn ang="0">
                  <a:pos x="52" y="113"/>
                </a:cxn>
                <a:cxn ang="0">
                  <a:pos x="91" y="117"/>
                </a:cxn>
                <a:cxn ang="0">
                  <a:pos x="125" y="116"/>
                </a:cxn>
                <a:cxn ang="0">
                  <a:pos x="156" y="104"/>
                </a:cxn>
                <a:cxn ang="0">
                  <a:pos x="158" y="111"/>
                </a:cxn>
                <a:cxn ang="0">
                  <a:pos x="161" y="102"/>
                </a:cxn>
                <a:cxn ang="0">
                  <a:pos x="161" y="71"/>
                </a:cxn>
                <a:cxn ang="0">
                  <a:pos x="170" y="76"/>
                </a:cxn>
                <a:cxn ang="0">
                  <a:pos x="173" y="56"/>
                </a:cxn>
                <a:cxn ang="0">
                  <a:pos x="193" y="10"/>
                </a:cxn>
                <a:cxn ang="0">
                  <a:pos x="190" y="5"/>
                </a:cxn>
                <a:cxn ang="0">
                  <a:pos x="190" y="5"/>
                </a:cxn>
              </a:cxnLst>
              <a:rect l="0" t="0" r="r" b="b"/>
              <a:pathLst>
                <a:path w="194" h="118">
                  <a:moveTo>
                    <a:pt x="190" y="5"/>
                  </a:moveTo>
                  <a:lnTo>
                    <a:pt x="166" y="62"/>
                  </a:lnTo>
                  <a:lnTo>
                    <a:pt x="165" y="58"/>
                  </a:lnTo>
                  <a:lnTo>
                    <a:pt x="171" y="10"/>
                  </a:lnTo>
                  <a:lnTo>
                    <a:pt x="175" y="3"/>
                  </a:lnTo>
                  <a:lnTo>
                    <a:pt x="171" y="0"/>
                  </a:lnTo>
                  <a:lnTo>
                    <a:pt x="163" y="10"/>
                  </a:lnTo>
                  <a:lnTo>
                    <a:pt x="156" y="65"/>
                  </a:lnTo>
                  <a:lnTo>
                    <a:pt x="156" y="97"/>
                  </a:lnTo>
                  <a:lnTo>
                    <a:pt x="130" y="104"/>
                  </a:lnTo>
                  <a:lnTo>
                    <a:pt x="76" y="106"/>
                  </a:lnTo>
                  <a:lnTo>
                    <a:pt x="24" y="95"/>
                  </a:lnTo>
                  <a:lnTo>
                    <a:pt x="6" y="79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1" y="88"/>
                  </a:lnTo>
                  <a:lnTo>
                    <a:pt x="19" y="97"/>
                  </a:lnTo>
                  <a:lnTo>
                    <a:pt x="52" y="113"/>
                  </a:lnTo>
                  <a:lnTo>
                    <a:pt x="91" y="117"/>
                  </a:lnTo>
                  <a:lnTo>
                    <a:pt x="125" y="116"/>
                  </a:lnTo>
                  <a:lnTo>
                    <a:pt x="156" y="104"/>
                  </a:lnTo>
                  <a:lnTo>
                    <a:pt x="158" y="111"/>
                  </a:lnTo>
                  <a:lnTo>
                    <a:pt x="161" y="102"/>
                  </a:lnTo>
                  <a:lnTo>
                    <a:pt x="161" y="71"/>
                  </a:lnTo>
                  <a:lnTo>
                    <a:pt x="170" y="76"/>
                  </a:lnTo>
                  <a:lnTo>
                    <a:pt x="173" y="56"/>
                  </a:lnTo>
                  <a:lnTo>
                    <a:pt x="193" y="10"/>
                  </a:lnTo>
                  <a:lnTo>
                    <a:pt x="190" y="5"/>
                  </a:lnTo>
                  <a:lnTo>
                    <a:pt x="190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 128"/>
            <p:cNvSpPr>
              <a:spLocks/>
            </p:cNvSpPr>
            <p:nvPr/>
          </p:nvSpPr>
          <p:spPr bwMode="auto">
            <a:xfrm>
              <a:off x="3305112" y="2253128"/>
              <a:ext cx="121796" cy="194019"/>
            </a:xfrm>
            <a:custGeom>
              <a:avLst/>
              <a:gdLst/>
              <a:ahLst/>
              <a:cxnLst>
                <a:cxn ang="0">
                  <a:pos x="97" y="83"/>
                </a:cxn>
                <a:cxn ang="0">
                  <a:pos x="64" y="66"/>
                </a:cxn>
                <a:cxn ang="0">
                  <a:pos x="41" y="50"/>
                </a:cxn>
                <a:cxn ang="0">
                  <a:pos x="33" y="30"/>
                </a:cxn>
                <a:cxn ang="0">
                  <a:pos x="30" y="5"/>
                </a:cxn>
                <a:cxn ang="0">
                  <a:pos x="25" y="0"/>
                </a:cxn>
                <a:cxn ang="0">
                  <a:pos x="22" y="10"/>
                </a:cxn>
                <a:cxn ang="0">
                  <a:pos x="29" y="36"/>
                </a:cxn>
                <a:cxn ang="0">
                  <a:pos x="46" y="59"/>
                </a:cxn>
                <a:cxn ang="0">
                  <a:pos x="91" y="85"/>
                </a:cxn>
                <a:cxn ang="0">
                  <a:pos x="82" y="97"/>
                </a:cxn>
                <a:cxn ang="0">
                  <a:pos x="52" y="85"/>
                </a:cxn>
                <a:cxn ang="0">
                  <a:pos x="20" y="55"/>
                </a:cxn>
                <a:cxn ang="0">
                  <a:pos x="7" y="27"/>
                </a:cxn>
                <a:cxn ang="0">
                  <a:pos x="0" y="22"/>
                </a:cxn>
                <a:cxn ang="0">
                  <a:pos x="15" y="55"/>
                </a:cxn>
                <a:cxn ang="0">
                  <a:pos x="36" y="85"/>
                </a:cxn>
                <a:cxn ang="0">
                  <a:pos x="81" y="101"/>
                </a:cxn>
                <a:cxn ang="0">
                  <a:pos x="57" y="154"/>
                </a:cxn>
                <a:cxn ang="0">
                  <a:pos x="69" y="163"/>
                </a:cxn>
                <a:cxn ang="0">
                  <a:pos x="67" y="182"/>
                </a:cxn>
                <a:cxn ang="0">
                  <a:pos x="85" y="175"/>
                </a:cxn>
                <a:cxn ang="0">
                  <a:pos x="85" y="104"/>
                </a:cxn>
                <a:cxn ang="0">
                  <a:pos x="94" y="104"/>
                </a:cxn>
                <a:cxn ang="0">
                  <a:pos x="97" y="83"/>
                </a:cxn>
                <a:cxn ang="0">
                  <a:pos x="97" y="83"/>
                </a:cxn>
              </a:cxnLst>
              <a:rect l="0" t="0" r="r" b="b"/>
              <a:pathLst>
                <a:path w="98" h="183">
                  <a:moveTo>
                    <a:pt x="97" y="83"/>
                  </a:moveTo>
                  <a:lnTo>
                    <a:pt x="64" y="66"/>
                  </a:lnTo>
                  <a:lnTo>
                    <a:pt x="41" y="50"/>
                  </a:lnTo>
                  <a:lnTo>
                    <a:pt x="33" y="30"/>
                  </a:lnTo>
                  <a:lnTo>
                    <a:pt x="30" y="5"/>
                  </a:lnTo>
                  <a:lnTo>
                    <a:pt x="25" y="0"/>
                  </a:lnTo>
                  <a:lnTo>
                    <a:pt x="22" y="10"/>
                  </a:lnTo>
                  <a:lnTo>
                    <a:pt x="29" y="36"/>
                  </a:lnTo>
                  <a:lnTo>
                    <a:pt x="46" y="59"/>
                  </a:lnTo>
                  <a:lnTo>
                    <a:pt x="91" y="85"/>
                  </a:lnTo>
                  <a:lnTo>
                    <a:pt x="82" y="97"/>
                  </a:lnTo>
                  <a:lnTo>
                    <a:pt x="52" y="85"/>
                  </a:lnTo>
                  <a:lnTo>
                    <a:pt x="20" y="55"/>
                  </a:lnTo>
                  <a:lnTo>
                    <a:pt x="7" y="27"/>
                  </a:lnTo>
                  <a:lnTo>
                    <a:pt x="0" y="22"/>
                  </a:lnTo>
                  <a:lnTo>
                    <a:pt x="15" y="55"/>
                  </a:lnTo>
                  <a:lnTo>
                    <a:pt x="36" y="85"/>
                  </a:lnTo>
                  <a:lnTo>
                    <a:pt x="81" y="101"/>
                  </a:lnTo>
                  <a:lnTo>
                    <a:pt x="57" y="154"/>
                  </a:lnTo>
                  <a:lnTo>
                    <a:pt x="69" y="163"/>
                  </a:lnTo>
                  <a:lnTo>
                    <a:pt x="67" y="182"/>
                  </a:lnTo>
                  <a:lnTo>
                    <a:pt x="85" y="175"/>
                  </a:lnTo>
                  <a:lnTo>
                    <a:pt x="85" y="104"/>
                  </a:lnTo>
                  <a:lnTo>
                    <a:pt x="94" y="104"/>
                  </a:lnTo>
                  <a:lnTo>
                    <a:pt x="97" y="83"/>
                  </a:lnTo>
                  <a:lnTo>
                    <a:pt x="97" y="8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 129"/>
            <p:cNvSpPr>
              <a:spLocks/>
            </p:cNvSpPr>
            <p:nvPr/>
          </p:nvSpPr>
          <p:spPr bwMode="auto">
            <a:xfrm>
              <a:off x="3237870" y="2280844"/>
              <a:ext cx="64704" cy="151841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0" y="5"/>
                </a:cxn>
                <a:cxn ang="0">
                  <a:pos x="16" y="70"/>
                </a:cxn>
                <a:cxn ang="0">
                  <a:pos x="0" y="141"/>
                </a:cxn>
                <a:cxn ang="0">
                  <a:pos x="16" y="67"/>
                </a:cxn>
                <a:cxn ang="0">
                  <a:pos x="40" y="14"/>
                </a:cxn>
                <a:cxn ang="0">
                  <a:pos x="44" y="0"/>
                </a:cxn>
                <a:cxn ang="0">
                  <a:pos x="44" y="0"/>
                </a:cxn>
              </a:cxnLst>
              <a:rect l="0" t="0" r="r" b="b"/>
              <a:pathLst>
                <a:path w="51" h="142">
                  <a:moveTo>
                    <a:pt x="44" y="0"/>
                  </a:moveTo>
                  <a:lnTo>
                    <a:pt x="50" y="5"/>
                  </a:lnTo>
                  <a:lnTo>
                    <a:pt x="16" y="70"/>
                  </a:lnTo>
                  <a:lnTo>
                    <a:pt x="0" y="141"/>
                  </a:lnTo>
                  <a:lnTo>
                    <a:pt x="16" y="67"/>
                  </a:lnTo>
                  <a:lnTo>
                    <a:pt x="40" y="14"/>
                  </a:lnTo>
                  <a:lnTo>
                    <a:pt x="44" y="0"/>
                  </a:lnTo>
                  <a:lnTo>
                    <a:pt x="44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 130"/>
            <p:cNvSpPr>
              <a:spLocks/>
            </p:cNvSpPr>
            <p:nvPr/>
          </p:nvSpPr>
          <p:spPr bwMode="auto">
            <a:xfrm>
              <a:off x="3237870" y="2292895"/>
              <a:ext cx="30449" cy="31332"/>
            </a:xfrm>
            <a:custGeom>
              <a:avLst/>
              <a:gdLst/>
              <a:ahLst/>
              <a:cxnLst>
                <a:cxn ang="0">
                  <a:pos x="23" y="21"/>
                </a:cxn>
                <a:cxn ang="0">
                  <a:pos x="7" y="3"/>
                </a:cxn>
                <a:cxn ang="0">
                  <a:pos x="0" y="0"/>
                </a:cxn>
                <a:cxn ang="0">
                  <a:pos x="9" y="19"/>
                </a:cxn>
                <a:cxn ang="0">
                  <a:pos x="18" y="28"/>
                </a:cxn>
                <a:cxn ang="0">
                  <a:pos x="23" y="21"/>
                </a:cxn>
                <a:cxn ang="0">
                  <a:pos x="23" y="21"/>
                </a:cxn>
              </a:cxnLst>
              <a:rect l="0" t="0" r="r" b="b"/>
              <a:pathLst>
                <a:path w="24" h="29">
                  <a:moveTo>
                    <a:pt x="23" y="21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9" y="19"/>
                  </a:lnTo>
                  <a:lnTo>
                    <a:pt x="18" y="28"/>
                  </a:lnTo>
                  <a:lnTo>
                    <a:pt x="23" y="21"/>
                  </a:lnTo>
                  <a:lnTo>
                    <a:pt x="23" y="2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 131"/>
            <p:cNvSpPr>
              <a:spLocks/>
            </p:cNvSpPr>
            <p:nvPr/>
          </p:nvSpPr>
          <p:spPr bwMode="auto">
            <a:xfrm>
              <a:off x="3240408" y="2185643"/>
              <a:ext cx="114184" cy="106047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99"/>
                </a:cxn>
                <a:cxn ang="0">
                  <a:pos x="68" y="10"/>
                </a:cxn>
                <a:cxn ang="0">
                  <a:pos x="85" y="44"/>
                </a:cxn>
                <a:cxn ang="0">
                  <a:pos x="90" y="42"/>
                </a:cxn>
                <a:cxn ang="0">
                  <a:pos x="71" y="2"/>
                </a:cxn>
                <a:cxn ang="0">
                  <a:pos x="62" y="0"/>
                </a:cxn>
                <a:cxn ang="0">
                  <a:pos x="62" y="0"/>
                </a:cxn>
              </a:cxnLst>
              <a:rect l="0" t="0" r="r" b="b"/>
              <a:pathLst>
                <a:path w="91" h="100">
                  <a:moveTo>
                    <a:pt x="62" y="0"/>
                  </a:moveTo>
                  <a:lnTo>
                    <a:pt x="0" y="99"/>
                  </a:lnTo>
                  <a:lnTo>
                    <a:pt x="68" y="10"/>
                  </a:lnTo>
                  <a:lnTo>
                    <a:pt x="85" y="44"/>
                  </a:lnTo>
                  <a:lnTo>
                    <a:pt x="90" y="42"/>
                  </a:lnTo>
                  <a:lnTo>
                    <a:pt x="71" y="2"/>
                  </a:lnTo>
                  <a:lnTo>
                    <a:pt x="62" y="0"/>
                  </a:lnTo>
                  <a:lnTo>
                    <a:pt x="62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 132"/>
            <p:cNvSpPr>
              <a:spLocks/>
            </p:cNvSpPr>
            <p:nvPr/>
          </p:nvSpPr>
          <p:spPr bwMode="auto">
            <a:xfrm>
              <a:off x="3335561" y="2183233"/>
              <a:ext cx="27912" cy="457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42"/>
                </a:cxn>
                <a:cxn ang="0">
                  <a:pos x="21" y="3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43">
                  <a:moveTo>
                    <a:pt x="0" y="0"/>
                  </a:moveTo>
                  <a:lnTo>
                    <a:pt x="16" y="42"/>
                  </a:lnTo>
                  <a:lnTo>
                    <a:pt x="21" y="3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 133"/>
            <p:cNvSpPr>
              <a:spLocks/>
            </p:cNvSpPr>
            <p:nvPr/>
          </p:nvSpPr>
          <p:spPr bwMode="auto">
            <a:xfrm>
              <a:off x="3345711" y="2176002"/>
              <a:ext cx="27912" cy="421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39"/>
                </a:cxn>
                <a:cxn ang="0">
                  <a:pos x="21" y="34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40">
                  <a:moveTo>
                    <a:pt x="0" y="0"/>
                  </a:moveTo>
                  <a:lnTo>
                    <a:pt x="18" y="39"/>
                  </a:lnTo>
                  <a:lnTo>
                    <a:pt x="21" y="34"/>
                  </a:lnTo>
                  <a:lnTo>
                    <a:pt x="8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 134"/>
            <p:cNvSpPr>
              <a:spLocks/>
            </p:cNvSpPr>
            <p:nvPr/>
          </p:nvSpPr>
          <p:spPr bwMode="auto">
            <a:xfrm>
              <a:off x="3251826" y="2457992"/>
              <a:ext cx="77391" cy="1458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1"/>
                </a:cxn>
                <a:cxn ang="0">
                  <a:pos x="20" y="95"/>
                </a:cxn>
                <a:cxn ang="0">
                  <a:pos x="39" y="123"/>
                </a:cxn>
                <a:cxn ang="0">
                  <a:pos x="52" y="136"/>
                </a:cxn>
                <a:cxn ang="0">
                  <a:pos x="61" y="131"/>
                </a:cxn>
                <a:cxn ang="0">
                  <a:pos x="53" y="117"/>
                </a:cxn>
                <a:cxn ang="0">
                  <a:pos x="49" y="76"/>
                </a:cxn>
                <a:cxn ang="0">
                  <a:pos x="47" y="42"/>
                </a:cxn>
                <a:cxn ang="0">
                  <a:pos x="51" y="18"/>
                </a:cxn>
                <a:cxn ang="0">
                  <a:pos x="44" y="17"/>
                </a:cxn>
                <a:cxn ang="0">
                  <a:pos x="42" y="55"/>
                </a:cxn>
                <a:cxn ang="0">
                  <a:pos x="47" y="109"/>
                </a:cxn>
                <a:cxn ang="0">
                  <a:pos x="44" y="117"/>
                </a:cxn>
                <a:cxn ang="0">
                  <a:pos x="32" y="104"/>
                </a:cxn>
                <a:cxn ang="0">
                  <a:pos x="17" y="74"/>
                </a:cxn>
                <a:cxn ang="0">
                  <a:pos x="9" y="37"/>
                </a:cxn>
                <a:cxn ang="0">
                  <a:pos x="9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2" h="137">
                  <a:moveTo>
                    <a:pt x="0" y="0"/>
                  </a:moveTo>
                  <a:lnTo>
                    <a:pt x="4" y="51"/>
                  </a:lnTo>
                  <a:lnTo>
                    <a:pt x="20" y="95"/>
                  </a:lnTo>
                  <a:lnTo>
                    <a:pt x="39" y="123"/>
                  </a:lnTo>
                  <a:lnTo>
                    <a:pt x="52" y="136"/>
                  </a:lnTo>
                  <a:lnTo>
                    <a:pt x="61" y="131"/>
                  </a:lnTo>
                  <a:lnTo>
                    <a:pt x="53" y="117"/>
                  </a:lnTo>
                  <a:lnTo>
                    <a:pt x="49" y="76"/>
                  </a:lnTo>
                  <a:lnTo>
                    <a:pt x="47" y="42"/>
                  </a:lnTo>
                  <a:lnTo>
                    <a:pt x="51" y="18"/>
                  </a:lnTo>
                  <a:lnTo>
                    <a:pt x="44" y="17"/>
                  </a:lnTo>
                  <a:lnTo>
                    <a:pt x="42" y="55"/>
                  </a:lnTo>
                  <a:lnTo>
                    <a:pt x="47" y="109"/>
                  </a:lnTo>
                  <a:lnTo>
                    <a:pt x="44" y="117"/>
                  </a:lnTo>
                  <a:lnTo>
                    <a:pt x="32" y="104"/>
                  </a:lnTo>
                  <a:lnTo>
                    <a:pt x="17" y="74"/>
                  </a:lnTo>
                  <a:lnTo>
                    <a:pt x="9" y="37"/>
                  </a:lnTo>
                  <a:lnTo>
                    <a:pt x="9" y="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 135"/>
            <p:cNvSpPr>
              <a:spLocks/>
            </p:cNvSpPr>
            <p:nvPr/>
          </p:nvSpPr>
          <p:spPr bwMode="auto">
            <a:xfrm>
              <a:off x="3358398" y="2465222"/>
              <a:ext cx="115453" cy="11448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46" y="90"/>
                </a:cxn>
                <a:cxn ang="0">
                  <a:pos x="40" y="72"/>
                </a:cxn>
                <a:cxn ang="0">
                  <a:pos x="66" y="95"/>
                </a:cxn>
                <a:cxn ang="0">
                  <a:pos x="88" y="107"/>
                </a:cxn>
                <a:cxn ang="0">
                  <a:pos x="91" y="102"/>
                </a:cxn>
                <a:cxn ang="0">
                  <a:pos x="82" y="95"/>
                </a:cxn>
                <a:cxn ang="0">
                  <a:pos x="89" y="85"/>
                </a:cxn>
                <a:cxn ang="0">
                  <a:pos x="82" y="83"/>
                </a:cxn>
                <a:cxn ang="0">
                  <a:pos x="76" y="85"/>
                </a:cxn>
                <a:cxn ang="0">
                  <a:pos x="67" y="67"/>
                </a:cxn>
                <a:cxn ang="0">
                  <a:pos x="46" y="0"/>
                </a:cxn>
                <a:cxn ang="0">
                  <a:pos x="40" y="0"/>
                </a:cxn>
                <a:cxn ang="0">
                  <a:pos x="48" y="30"/>
                </a:cxn>
                <a:cxn ang="0">
                  <a:pos x="74" y="88"/>
                </a:cxn>
                <a:cxn ang="0">
                  <a:pos x="30" y="56"/>
                </a:cxn>
                <a:cxn ang="0">
                  <a:pos x="21" y="39"/>
                </a:cxn>
                <a:cxn ang="0">
                  <a:pos x="8" y="10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92" h="108">
                  <a:moveTo>
                    <a:pt x="0" y="11"/>
                  </a:moveTo>
                  <a:lnTo>
                    <a:pt x="46" y="90"/>
                  </a:lnTo>
                  <a:lnTo>
                    <a:pt x="40" y="72"/>
                  </a:lnTo>
                  <a:lnTo>
                    <a:pt x="66" y="95"/>
                  </a:lnTo>
                  <a:lnTo>
                    <a:pt x="88" y="107"/>
                  </a:lnTo>
                  <a:lnTo>
                    <a:pt x="91" y="102"/>
                  </a:lnTo>
                  <a:lnTo>
                    <a:pt x="82" y="95"/>
                  </a:lnTo>
                  <a:lnTo>
                    <a:pt x="89" y="85"/>
                  </a:lnTo>
                  <a:lnTo>
                    <a:pt x="82" y="83"/>
                  </a:lnTo>
                  <a:lnTo>
                    <a:pt x="76" y="85"/>
                  </a:lnTo>
                  <a:lnTo>
                    <a:pt x="67" y="67"/>
                  </a:lnTo>
                  <a:lnTo>
                    <a:pt x="46" y="0"/>
                  </a:lnTo>
                  <a:lnTo>
                    <a:pt x="40" y="0"/>
                  </a:lnTo>
                  <a:lnTo>
                    <a:pt x="48" y="30"/>
                  </a:lnTo>
                  <a:lnTo>
                    <a:pt x="74" y="88"/>
                  </a:lnTo>
                  <a:lnTo>
                    <a:pt x="30" y="56"/>
                  </a:lnTo>
                  <a:lnTo>
                    <a:pt x="21" y="39"/>
                  </a:lnTo>
                  <a:lnTo>
                    <a:pt x="8" y="10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 136"/>
            <p:cNvSpPr>
              <a:spLocks/>
            </p:cNvSpPr>
            <p:nvPr/>
          </p:nvSpPr>
          <p:spPr bwMode="auto">
            <a:xfrm>
              <a:off x="3572810" y="2374841"/>
              <a:ext cx="64704" cy="19281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4" y="9"/>
                </a:cxn>
                <a:cxn ang="0">
                  <a:pos x="43" y="7"/>
                </a:cxn>
                <a:cxn ang="0">
                  <a:pos x="50" y="0"/>
                </a:cxn>
                <a:cxn ang="0">
                  <a:pos x="47" y="9"/>
                </a:cxn>
                <a:cxn ang="0">
                  <a:pos x="28" y="17"/>
                </a:cxn>
                <a:cxn ang="0">
                  <a:pos x="9" y="14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1" h="18">
                  <a:moveTo>
                    <a:pt x="0" y="2"/>
                  </a:moveTo>
                  <a:lnTo>
                    <a:pt x="14" y="9"/>
                  </a:lnTo>
                  <a:lnTo>
                    <a:pt x="43" y="7"/>
                  </a:lnTo>
                  <a:lnTo>
                    <a:pt x="50" y="0"/>
                  </a:lnTo>
                  <a:lnTo>
                    <a:pt x="47" y="9"/>
                  </a:lnTo>
                  <a:lnTo>
                    <a:pt x="28" y="17"/>
                  </a:lnTo>
                  <a:lnTo>
                    <a:pt x="9" y="14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 137"/>
            <p:cNvSpPr>
              <a:spLocks/>
            </p:cNvSpPr>
            <p:nvPr/>
          </p:nvSpPr>
          <p:spPr bwMode="auto">
            <a:xfrm>
              <a:off x="3584228" y="2280844"/>
              <a:ext cx="86272" cy="83151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9" y="17"/>
                </a:cxn>
                <a:cxn ang="0">
                  <a:pos x="0" y="39"/>
                </a:cxn>
                <a:cxn ang="0">
                  <a:pos x="7" y="51"/>
                </a:cxn>
                <a:cxn ang="0">
                  <a:pos x="14" y="48"/>
                </a:cxn>
                <a:cxn ang="0">
                  <a:pos x="12" y="67"/>
                </a:cxn>
                <a:cxn ang="0">
                  <a:pos x="17" y="74"/>
                </a:cxn>
                <a:cxn ang="0">
                  <a:pos x="26" y="63"/>
                </a:cxn>
                <a:cxn ang="0">
                  <a:pos x="38" y="53"/>
                </a:cxn>
                <a:cxn ang="0">
                  <a:pos x="49" y="74"/>
                </a:cxn>
                <a:cxn ang="0">
                  <a:pos x="49" y="70"/>
                </a:cxn>
                <a:cxn ang="0">
                  <a:pos x="41" y="51"/>
                </a:cxn>
                <a:cxn ang="0">
                  <a:pos x="34" y="48"/>
                </a:cxn>
                <a:cxn ang="0">
                  <a:pos x="19" y="56"/>
                </a:cxn>
                <a:cxn ang="0">
                  <a:pos x="20" y="48"/>
                </a:cxn>
                <a:cxn ang="0">
                  <a:pos x="40" y="28"/>
                </a:cxn>
                <a:cxn ang="0">
                  <a:pos x="53" y="41"/>
                </a:cxn>
                <a:cxn ang="0">
                  <a:pos x="67" y="65"/>
                </a:cxn>
                <a:cxn ang="0">
                  <a:pos x="68" y="77"/>
                </a:cxn>
                <a:cxn ang="0">
                  <a:pos x="67" y="53"/>
                </a:cxn>
                <a:cxn ang="0">
                  <a:pos x="55" y="30"/>
                </a:cxn>
                <a:cxn ang="0">
                  <a:pos x="37" y="19"/>
                </a:cxn>
                <a:cxn ang="0">
                  <a:pos x="22" y="37"/>
                </a:cxn>
                <a:cxn ang="0">
                  <a:pos x="12" y="44"/>
                </a:cxn>
                <a:cxn ang="0">
                  <a:pos x="9" y="37"/>
                </a:cxn>
                <a:cxn ang="0">
                  <a:pos x="25" y="9"/>
                </a:cxn>
                <a:cxn ang="0">
                  <a:pos x="31" y="5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69" h="78">
                  <a:moveTo>
                    <a:pt x="25" y="0"/>
                  </a:moveTo>
                  <a:lnTo>
                    <a:pt x="9" y="17"/>
                  </a:lnTo>
                  <a:lnTo>
                    <a:pt x="0" y="39"/>
                  </a:lnTo>
                  <a:lnTo>
                    <a:pt x="7" y="51"/>
                  </a:lnTo>
                  <a:lnTo>
                    <a:pt x="14" y="48"/>
                  </a:lnTo>
                  <a:lnTo>
                    <a:pt x="12" y="67"/>
                  </a:lnTo>
                  <a:lnTo>
                    <a:pt x="17" y="74"/>
                  </a:lnTo>
                  <a:lnTo>
                    <a:pt x="26" y="63"/>
                  </a:lnTo>
                  <a:lnTo>
                    <a:pt x="38" y="53"/>
                  </a:lnTo>
                  <a:lnTo>
                    <a:pt x="49" y="74"/>
                  </a:lnTo>
                  <a:lnTo>
                    <a:pt x="49" y="70"/>
                  </a:lnTo>
                  <a:lnTo>
                    <a:pt x="41" y="51"/>
                  </a:lnTo>
                  <a:lnTo>
                    <a:pt x="34" y="48"/>
                  </a:lnTo>
                  <a:lnTo>
                    <a:pt x="19" y="56"/>
                  </a:lnTo>
                  <a:lnTo>
                    <a:pt x="20" y="48"/>
                  </a:lnTo>
                  <a:lnTo>
                    <a:pt x="40" y="28"/>
                  </a:lnTo>
                  <a:lnTo>
                    <a:pt x="53" y="41"/>
                  </a:lnTo>
                  <a:lnTo>
                    <a:pt x="67" y="65"/>
                  </a:lnTo>
                  <a:lnTo>
                    <a:pt x="68" y="77"/>
                  </a:lnTo>
                  <a:lnTo>
                    <a:pt x="67" y="53"/>
                  </a:lnTo>
                  <a:lnTo>
                    <a:pt x="55" y="30"/>
                  </a:lnTo>
                  <a:lnTo>
                    <a:pt x="37" y="19"/>
                  </a:lnTo>
                  <a:lnTo>
                    <a:pt x="22" y="37"/>
                  </a:lnTo>
                  <a:lnTo>
                    <a:pt x="12" y="44"/>
                  </a:lnTo>
                  <a:lnTo>
                    <a:pt x="9" y="37"/>
                  </a:lnTo>
                  <a:lnTo>
                    <a:pt x="25" y="9"/>
                  </a:lnTo>
                  <a:lnTo>
                    <a:pt x="31" y="5"/>
                  </a:lnTo>
                  <a:lnTo>
                    <a:pt x="25" y="0"/>
                  </a:lnTo>
                  <a:lnTo>
                    <a:pt x="25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 138"/>
            <p:cNvSpPr>
              <a:spLocks/>
            </p:cNvSpPr>
            <p:nvPr/>
          </p:nvSpPr>
          <p:spPr bwMode="auto">
            <a:xfrm>
              <a:off x="3628633" y="2279639"/>
              <a:ext cx="63436" cy="10604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8"/>
                </a:cxn>
                <a:cxn ang="0">
                  <a:pos x="25" y="16"/>
                </a:cxn>
                <a:cxn ang="0">
                  <a:pos x="38" y="50"/>
                </a:cxn>
                <a:cxn ang="0">
                  <a:pos x="40" y="97"/>
                </a:cxn>
                <a:cxn ang="0">
                  <a:pos x="46" y="99"/>
                </a:cxn>
                <a:cxn ang="0">
                  <a:pos x="50" y="85"/>
                </a:cxn>
                <a:cxn ang="0">
                  <a:pos x="46" y="83"/>
                </a:cxn>
                <a:cxn ang="0">
                  <a:pos x="43" y="60"/>
                </a:cxn>
                <a:cxn ang="0">
                  <a:pos x="36" y="30"/>
                </a:cxn>
                <a:cxn ang="0">
                  <a:pos x="28" y="1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1" h="100">
                  <a:moveTo>
                    <a:pt x="0" y="2"/>
                  </a:moveTo>
                  <a:lnTo>
                    <a:pt x="2" y="8"/>
                  </a:lnTo>
                  <a:lnTo>
                    <a:pt x="25" y="16"/>
                  </a:lnTo>
                  <a:lnTo>
                    <a:pt x="38" y="50"/>
                  </a:lnTo>
                  <a:lnTo>
                    <a:pt x="40" y="97"/>
                  </a:lnTo>
                  <a:lnTo>
                    <a:pt x="46" y="99"/>
                  </a:lnTo>
                  <a:lnTo>
                    <a:pt x="50" y="85"/>
                  </a:lnTo>
                  <a:lnTo>
                    <a:pt x="46" y="83"/>
                  </a:lnTo>
                  <a:lnTo>
                    <a:pt x="43" y="60"/>
                  </a:lnTo>
                  <a:lnTo>
                    <a:pt x="36" y="30"/>
                  </a:lnTo>
                  <a:lnTo>
                    <a:pt x="28" y="1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 139"/>
            <p:cNvSpPr>
              <a:spLocks/>
            </p:cNvSpPr>
            <p:nvPr/>
          </p:nvSpPr>
          <p:spPr bwMode="auto">
            <a:xfrm>
              <a:off x="3685725" y="2063929"/>
              <a:ext cx="137021" cy="212095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20" y="21"/>
                </a:cxn>
                <a:cxn ang="0">
                  <a:pos x="13" y="16"/>
                </a:cxn>
                <a:cxn ang="0">
                  <a:pos x="5" y="25"/>
                </a:cxn>
                <a:cxn ang="0">
                  <a:pos x="16" y="63"/>
                </a:cxn>
                <a:cxn ang="0">
                  <a:pos x="20" y="58"/>
                </a:cxn>
                <a:cxn ang="0">
                  <a:pos x="9" y="30"/>
                </a:cxn>
                <a:cxn ang="0">
                  <a:pos x="14" y="23"/>
                </a:cxn>
                <a:cxn ang="0">
                  <a:pos x="25" y="52"/>
                </a:cxn>
                <a:cxn ang="0">
                  <a:pos x="7" y="78"/>
                </a:cxn>
                <a:cxn ang="0">
                  <a:pos x="0" y="92"/>
                </a:cxn>
                <a:cxn ang="0">
                  <a:pos x="5" y="101"/>
                </a:cxn>
                <a:cxn ang="0">
                  <a:pos x="18" y="101"/>
                </a:cxn>
                <a:cxn ang="0">
                  <a:pos x="39" y="85"/>
                </a:cxn>
                <a:cxn ang="0">
                  <a:pos x="50" y="92"/>
                </a:cxn>
                <a:cxn ang="0">
                  <a:pos x="48" y="111"/>
                </a:cxn>
                <a:cxn ang="0">
                  <a:pos x="50" y="134"/>
                </a:cxn>
                <a:cxn ang="0">
                  <a:pos x="53" y="157"/>
                </a:cxn>
                <a:cxn ang="0">
                  <a:pos x="67" y="183"/>
                </a:cxn>
                <a:cxn ang="0">
                  <a:pos x="76" y="199"/>
                </a:cxn>
                <a:cxn ang="0">
                  <a:pos x="66" y="170"/>
                </a:cxn>
                <a:cxn ang="0">
                  <a:pos x="56" y="140"/>
                </a:cxn>
                <a:cxn ang="0">
                  <a:pos x="56" y="104"/>
                </a:cxn>
                <a:cxn ang="0">
                  <a:pos x="60" y="90"/>
                </a:cxn>
                <a:cxn ang="0">
                  <a:pos x="78" y="81"/>
                </a:cxn>
                <a:cxn ang="0">
                  <a:pos x="96" y="64"/>
                </a:cxn>
                <a:cxn ang="0">
                  <a:pos x="109" y="70"/>
                </a:cxn>
                <a:cxn ang="0">
                  <a:pos x="104" y="52"/>
                </a:cxn>
                <a:cxn ang="0">
                  <a:pos x="74" y="55"/>
                </a:cxn>
                <a:cxn ang="0">
                  <a:pos x="81" y="63"/>
                </a:cxn>
                <a:cxn ang="0">
                  <a:pos x="92" y="63"/>
                </a:cxn>
                <a:cxn ang="0">
                  <a:pos x="76" y="76"/>
                </a:cxn>
                <a:cxn ang="0">
                  <a:pos x="55" y="85"/>
                </a:cxn>
                <a:cxn ang="0">
                  <a:pos x="41" y="83"/>
                </a:cxn>
                <a:cxn ang="0">
                  <a:pos x="56" y="74"/>
                </a:cxn>
                <a:cxn ang="0">
                  <a:pos x="55" y="63"/>
                </a:cxn>
                <a:cxn ang="0">
                  <a:pos x="65" y="58"/>
                </a:cxn>
                <a:cxn ang="0">
                  <a:pos x="53" y="34"/>
                </a:cxn>
                <a:cxn ang="0">
                  <a:pos x="81" y="21"/>
                </a:cxn>
                <a:cxn ang="0">
                  <a:pos x="48" y="32"/>
                </a:cxn>
                <a:cxn ang="0">
                  <a:pos x="55" y="58"/>
                </a:cxn>
                <a:cxn ang="0">
                  <a:pos x="43" y="59"/>
                </a:cxn>
                <a:cxn ang="0">
                  <a:pos x="50" y="70"/>
                </a:cxn>
                <a:cxn ang="0">
                  <a:pos x="18" y="95"/>
                </a:cxn>
                <a:cxn ang="0">
                  <a:pos x="9" y="95"/>
                </a:cxn>
                <a:cxn ang="0">
                  <a:pos x="7" y="92"/>
                </a:cxn>
                <a:cxn ang="0">
                  <a:pos x="16" y="71"/>
                </a:cxn>
                <a:cxn ang="0">
                  <a:pos x="32" y="52"/>
                </a:cxn>
                <a:cxn ang="0">
                  <a:pos x="45" y="59"/>
                </a:cxn>
                <a:cxn ang="0">
                  <a:pos x="45" y="55"/>
                </a:cxn>
                <a:cxn ang="0">
                  <a:pos x="36" y="52"/>
                </a:cxn>
                <a:cxn ang="0">
                  <a:pos x="28" y="21"/>
                </a:cxn>
                <a:cxn ang="0">
                  <a:pos x="39" y="10"/>
                </a:cxn>
                <a:cxn ang="0">
                  <a:pos x="45" y="28"/>
                </a:cxn>
                <a:cxn ang="0">
                  <a:pos x="48" y="25"/>
                </a:cxn>
                <a:cxn ang="0">
                  <a:pos x="39" y="0"/>
                </a:cxn>
                <a:cxn ang="0">
                  <a:pos x="23" y="16"/>
                </a:cxn>
                <a:cxn ang="0">
                  <a:pos x="28" y="49"/>
                </a:cxn>
                <a:cxn ang="0">
                  <a:pos x="26" y="46"/>
                </a:cxn>
                <a:cxn ang="0">
                  <a:pos x="26" y="46"/>
                </a:cxn>
              </a:cxnLst>
              <a:rect l="0" t="0" r="r" b="b"/>
              <a:pathLst>
                <a:path w="110" h="200">
                  <a:moveTo>
                    <a:pt x="26" y="46"/>
                  </a:moveTo>
                  <a:lnTo>
                    <a:pt x="20" y="21"/>
                  </a:lnTo>
                  <a:lnTo>
                    <a:pt x="13" y="16"/>
                  </a:lnTo>
                  <a:lnTo>
                    <a:pt x="5" y="25"/>
                  </a:lnTo>
                  <a:lnTo>
                    <a:pt x="16" y="63"/>
                  </a:lnTo>
                  <a:lnTo>
                    <a:pt x="20" y="58"/>
                  </a:lnTo>
                  <a:lnTo>
                    <a:pt x="9" y="30"/>
                  </a:lnTo>
                  <a:lnTo>
                    <a:pt x="14" y="23"/>
                  </a:lnTo>
                  <a:lnTo>
                    <a:pt x="25" y="52"/>
                  </a:lnTo>
                  <a:lnTo>
                    <a:pt x="7" y="78"/>
                  </a:lnTo>
                  <a:lnTo>
                    <a:pt x="0" y="92"/>
                  </a:lnTo>
                  <a:lnTo>
                    <a:pt x="5" y="101"/>
                  </a:lnTo>
                  <a:lnTo>
                    <a:pt x="18" y="101"/>
                  </a:lnTo>
                  <a:lnTo>
                    <a:pt x="39" y="85"/>
                  </a:lnTo>
                  <a:lnTo>
                    <a:pt x="50" y="92"/>
                  </a:lnTo>
                  <a:lnTo>
                    <a:pt x="48" y="111"/>
                  </a:lnTo>
                  <a:lnTo>
                    <a:pt x="50" y="134"/>
                  </a:lnTo>
                  <a:lnTo>
                    <a:pt x="53" y="157"/>
                  </a:lnTo>
                  <a:lnTo>
                    <a:pt x="67" y="183"/>
                  </a:lnTo>
                  <a:lnTo>
                    <a:pt x="76" y="199"/>
                  </a:lnTo>
                  <a:lnTo>
                    <a:pt x="66" y="170"/>
                  </a:lnTo>
                  <a:lnTo>
                    <a:pt x="56" y="140"/>
                  </a:lnTo>
                  <a:lnTo>
                    <a:pt x="56" y="104"/>
                  </a:lnTo>
                  <a:lnTo>
                    <a:pt x="60" y="90"/>
                  </a:lnTo>
                  <a:lnTo>
                    <a:pt x="78" y="81"/>
                  </a:lnTo>
                  <a:lnTo>
                    <a:pt x="96" y="64"/>
                  </a:lnTo>
                  <a:lnTo>
                    <a:pt x="109" y="70"/>
                  </a:lnTo>
                  <a:lnTo>
                    <a:pt x="104" y="52"/>
                  </a:lnTo>
                  <a:lnTo>
                    <a:pt x="74" y="55"/>
                  </a:lnTo>
                  <a:lnTo>
                    <a:pt x="81" y="63"/>
                  </a:lnTo>
                  <a:lnTo>
                    <a:pt x="92" y="63"/>
                  </a:lnTo>
                  <a:lnTo>
                    <a:pt x="76" y="76"/>
                  </a:lnTo>
                  <a:lnTo>
                    <a:pt x="55" y="85"/>
                  </a:lnTo>
                  <a:lnTo>
                    <a:pt x="41" y="83"/>
                  </a:lnTo>
                  <a:lnTo>
                    <a:pt x="56" y="74"/>
                  </a:lnTo>
                  <a:lnTo>
                    <a:pt x="55" y="63"/>
                  </a:lnTo>
                  <a:lnTo>
                    <a:pt x="65" y="58"/>
                  </a:lnTo>
                  <a:lnTo>
                    <a:pt x="53" y="34"/>
                  </a:lnTo>
                  <a:lnTo>
                    <a:pt x="81" y="21"/>
                  </a:lnTo>
                  <a:lnTo>
                    <a:pt x="48" y="32"/>
                  </a:lnTo>
                  <a:lnTo>
                    <a:pt x="55" y="58"/>
                  </a:lnTo>
                  <a:lnTo>
                    <a:pt x="43" y="59"/>
                  </a:lnTo>
                  <a:lnTo>
                    <a:pt x="50" y="70"/>
                  </a:lnTo>
                  <a:lnTo>
                    <a:pt x="18" y="95"/>
                  </a:lnTo>
                  <a:lnTo>
                    <a:pt x="9" y="95"/>
                  </a:lnTo>
                  <a:lnTo>
                    <a:pt x="7" y="92"/>
                  </a:lnTo>
                  <a:lnTo>
                    <a:pt x="16" y="71"/>
                  </a:lnTo>
                  <a:lnTo>
                    <a:pt x="32" y="52"/>
                  </a:lnTo>
                  <a:lnTo>
                    <a:pt x="45" y="59"/>
                  </a:lnTo>
                  <a:lnTo>
                    <a:pt x="45" y="55"/>
                  </a:lnTo>
                  <a:lnTo>
                    <a:pt x="36" y="52"/>
                  </a:lnTo>
                  <a:lnTo>
                    <a:pt x="28" y="21"/>
                  </a:lnTo>
                  <a:lnTo>
                    <a:pt x="39" y="10"/>
                  </a:lnTo>
                  <a:lnTo>
                    <a:pt x="45" y="28"/>
                  </a:lnTo>
                  <a:lnTo>
                    <a:pt x="48" y="25"/>
                  </a:lnTo>
                  <a:lnTo>
                    <a:pt x="39" y="0"/>
                  </a:lnTo>
                  <a:lnTo>
                    <a:pt x="23" y="16"/>
                  </a:lnTo>
                  <a:lnTo>
                    <a:pt x="28" y="49"/>
                  </a:lnTo>
                  <a:lnTo>
                    <a:pt x="26" y="46"/>
                  </a:lnTo>
                  <a:lnTo>
                    <a:pt x="26" y="4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 140"/>
            <p:cNvSpPr>
              <a:spLocks/>
            </p:cNvSpPr>
            <p:nvPr/>
          </p:nvSpPr>
          <p:spPr bwMode="auto">
            <a:xfrm>
              <a:off x="3741548" y="2020546"/>
              <a:ext cx="119259" cy="66280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13" y="18"/>
                </a:cxn>
                <a:cxn ang="0">
                  <a:pos x="22" y="2"/>
                </a:cxn>
                <a:cxn ang="0">
                  <a:pos x="31" y="0"/>
                </a:cxn>
                <a:cxn ang="0">
                  <a:pos x="42" y="5"/>
                </a:cxn>
                <a:cxn ang="0">
                  <a:pos x="57" y="16"/>
                </a:cxn>
                <a:cxn ang="0">
                  <a:pos x="77" y="7"/>
                </a:cxn>
                <a:cxn ang="0">
                  <a:pos x="83" y="9"/>
                </a:cxn>
                <a:cxn ang="0">
                  <a:pos x="78" y="18"/>
                </a:cxn>
                <a:cxn ang="0">
                  <a:pos x="90" y="13"/>
                </a:cxn>
                <a:cxn ang="0">
                  <a:pos x="94" y="20"/>
                </a:cxn>
                <a:cxn ang="0">
                  <a:pos x="88" y="34"/>
                </a:cxn>
                <a:cxn ang="0">
                  <a:pos x="88" y="46"/>
                </a:cxn>
                <a:cxn ang="0">
                  <a:pos x="72" y="48"/>
                </a:cxn>
                <a:cxn ang="0">
                  <a:pos x="59" y="57"/>
                </a:cxn>
                <a:cxn ang="0">
                  <a:pos x="64" y="51"/>
                </a:cxn>
                <a:cxn ang="0">
                  <a:pos x="47" y="62"/>
                </a:cxn>
                <a:cxn ang="0">
                  <a:pos x="57" y="36"/>
                </a:cxn>
                <a:cxn ang="0">
                  <a:pos x="52" y="36"/>
                </a:cxn>
                <a:cxn ang="0">
                  <a:pos x="42" y="57"/>
                </a:cxn>
                <a:cxn ang="0">
                  <a:pos x="37" y="53"/>
                </a:cxn>
                <a:cxn ang="0">
                  <a:pos x="44" y="36"/>
                </a:cxn>
                <a:cxn ang="0">
                  <a:pos x="52" y="22"/>
                </a:cxn>
                <a:cxn ang="0">
                  <a:pos x="46" y="11"/>
                </a:cxn>
                <a:cxn ang="0">
                  <a:pos x="36" y="9"/>
                </a:cxn>
                <a:cxn ang="0">
                  <a:pos x="26" y="9"/>
                </a:cxn>
                <a:cxn ang="0">
                  <a:pos x="13" y="29"/>
                </a:cxn>
                <a:cxn ang="0">
                  <a:pos x="5" y="46"/>
                </a:cxn>
                <a:cxn ang="0">
                  <a:pos x="0" y="43"/>
                </a:cxn>
                <a:cxn ang="0">
                  <a:pos x="0" y="43"/>
                </a:cxn>
              </a:cxnLst>
              <a:rect l="0" t="0" r="r" b="b"/>
              <a:pathLst>
                <a:path w="95" h="63">
                  <a:moveTo>
                    <a:pt x="0" y="43"/>
                  </a:moveTo>
                  <a:lnTo>
                    <a:pt x="13" y="18"/>
                  </a:lnTo>
                  <a:lnTo>
                    <a:pt x="22" y="2"/>
                  </a:lnTo>
                  <a:lnTo>
                    <a:pt x="31" y="0"/>
                  </a:lnTo>
                  <a:lnTo>
                    <a:pt x="42" y="5"/>
                  </a:lnTo>
                  <a:lnTo>
                    <a:pt x="57" y="16"/>
                  </a:lnTo>
                  <a:lnTo>
                    <a:pt x="77" y="7"/>
                  </a:lnTo>
                  <a:lnTo>
                    <a:pt x="83" y="9"/>
                  </a:lnTo>
                  <a:lnTo>
                    <a:pt x="78" y="18"/>
                  </a:lnTo>
                  <a:lnTo>
                    <a:pt x="90" y="13"/>
                  </a:lnTo>
                  <a:lnTo>
                    <a:pt x="94" y="20"/>
                  </a:lnTo>
                  <a:lnTo>
                    <a:pt x="88" y="34"/>
                  </a:lnTo>
                  <a:lnTo>
                    <a:pt x="88" y="46"/>
                  </a:lnTo>
                  <a:lnTo>
                    <a:pt x="72" y="48"/>
                  </a:lnTo>
                  <a:lnTo>
                    <a:pt x="59" y="57"/>
                  </a:lnTo>
                  <a:lnTo>
                    <a:pt x="64" y="51"/>
                  </a:lnTo>
                  <a:lnTo>
                    <a:pt x="47" y="62"/>
                  </a:lnTo>
                  <a:lnTo>
                    <a:pt x="57" y="36"/>
                  </a:lnTo>
                  <a:lnTo>
                    <a:pt x="52" y="36"/>
                  </a:lnTo>
                  <a:lnTo>
                    <a:pt x="42" y="57"/>
                  </a:lnTo>
                  <a:lnTo>
                    <a:pt x="37" y="53"/>
                  </a:lnTo>
                  <a:lnTo>
                    <a:pt x="44" y="36"/>
                  </a:lnTo>
                  <a:lnTo>
                    <a:pt x="52" y="22"/>
                  </a:lnTo>
                  <a:lnTo>
                    <a:pt x="46" y="11"/>
                  </a:lnTo>
                  <a:lnTo>
                    <a:pt x="36" y="9"/>
                  </a:lnTo>
                  <a:lnTo>
                    <a:pt x="26" y="9"/>
                  </a:lnTo>
                  <a:lnTo>
                    <a:pt x="13" y="29"/>
                  </a:lnTo>
                  <a:lnTo>
                    <a:pt x="5" y="46"/>
                  </a:lnTo>
                  <a:lnTo>
                    <a:pt x="0" y="43"/>
                  </a:lnTo>
                  <a:lnTo>
                    <a:pt x="0" y="4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 141"/>
            <p:cNvSpPr>
              <a:spLocks/>
            </p:cNvSpPr>
            <p:nvPr/>
          </p:nvSpPr>
          <p:spPr bwMode="auto">
            <a:xfrm>
              <a:off x="3826552" y="2075980"/>
              <a:ext cx="26643" cy="25307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5" y="0"/>
                </a:cxn>
                <a:cxn ang="0">
                  <a:pos x="15" y="2"/>
                </a:cxn>
                <a:cxn ang="0">
                  <a:pos x="20" y="4"/>
                </a:cxn>
                <a:cxn ang="0">
                  <a:pos x="9" y="18"/>
                </a:cxn>
                <a:cxn ang="0">
                  <a:pos x="13" y="22"/>
                </a:cxn>
                <a:cxn ang="0">
                  <a:pos x="2" y="18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1" h="23">
                  <a:moveTo>
                    <a:pt x="0" y="18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20" y="4"/>
                  </a:lnTo>
                  <a:lnTo>
                    <a:pt x="9" y="18"/>
                  </a:lnTo>
                  <a:lnTo>
                    <a:pt x="13" y="22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 142"/>
            <p:cNvSpPr>
              <a:spLocks/>
            </p:cNvSpPr>
            <p:nvPr/>
          </p:nvSpPr>
          <p:spPr bwMode="auto">
            <a:xfrm>
              <a:off x="3853195" y="2068750"/>
              <a:ext cx="27912" cy="6748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32"/>
                </a:cxn>
                <a:cxn ang="0">
                  <a:pos x="0" y="44"/>
                </a:cxn>
                <a:cxn ang="0">
                  <a:pos x="21" y="62"/>
                </a:cxn>
                <a:cxn ang="0">
                  <a:pos x="2" y="38"/>
                </a:cxn>
                <a:cxn ang="0">
                  <a:pos x="10" y="25"/>
                </a:cxn>
                <a:cxn ang="0">
                  <a:pos x="6" y="2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2" h="63">
                  <a:moveTo>
                    <a:pt x="0" y="2"/>
                  </a:moveTo>
                  <a:lnTo>
                    <a:pt x="5" y="32"/>
                  </a:lnTo>
                  <a:lnTo>
                    <a:pt x="0" y="44"/>
                  </a:lnTo>
                  <a:lnTo>
                    <a:pt x="21" y="62"/>
                  </a:lnTo>
                  <a:lnTo>
                    <a:pt x="2" y="38"/>
                  </a:lnTo>
                  <a:lnTo>
                    <a:pt x="10" y="25"/>
                  </a:lnTo>
                  <a:lnTo>
                    <a:pt x="6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 143"/>
            <p:cNvSpPr>
              <a:spLocks/>
            </p:cNvSpPr>
            <p:nvPr/>
          </p:nvSpPr>
          <p:spPr bwMode="auto">
            <a:xfrm>
              <a:off x="3787222" y="2137439"/>
              <a:ext cx="101497" cy="133764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39" y="43"/>
                </a:cxn>
                <a:cxn ang="0">
                  <a:pos x="13" y="87"/>
                </a:cxn>
                <a:cxn ang="0">
                  <a:pos x="0" y="124"/>
                </a:cxn>
                <a:cxn ang="0">
                  <a:pos x="29" y="68"/>
                </a:cxn>
                <a:cxn ang="0">
                  <a:pos x="55" y="27"/>
                </a:cxn>
                <a:cxn ang="0">
                  <a:pos x="81" y="1"/>
                </a:cxn>
                <a:cxn ang="0">
                  <a:pos x="72" y="0"/>
                </a:cxn>
                <a:cxn ang="0">
                  <a:pos x="72" y="0"/>
                </a:cxn>
              </a:cxnLst>
              <a:rect l="0" t="0" r="r" b="b"/>
              <a:pathLst>
                <a:path w="82" h="125">
                  <a:moveTo>
                    <a:pt x="72" y="0"/>
                  </a:moveTo>
                  <a:lnTo>
                    <a:pt x="39" y="43"/>
                  </a:lnTo>
                  <a:lnTo>
                    <a:pt x="13" y="87"/>
                  </a:lnTo>
                  <a:lnTo>
                    <a:pt x="0" y="124"/>
                  </a:lnTo>
                  <a:lnTo>
                    <a:pt x="29" y="68"/>
                  </a:lnTo>
                  <a:lnTo>
                    <a:pt x="55" y="27"/>
                  </a:lnTo>
                  <a:lnTo>
                    <a:pt x="81" y="1"/>
                  </a:lnTo>
                  <a:lnTo>
                    <a:pt x="72" y="0"/>
                  </a:lnTo>
                  <a:lnTo>
                    <a:pt x="72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 144"/>
            <p:cNvSpPr>
              <a:spLocks/>
            </p:cNvSpPr>
            <p:nvPr/>
          </p:nvSpPr>
          <p:spPr bwMode="auto">
            <a:xfrm>
              <a:off x="3669232" y="2137439"/>
              <a:ext cx="385688" cy="459137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226" y="1"/>
                </a:cxn>
                <a:cxn ang="0">
                  <a:pos x="270" y="15"/>
                </a:cxn>
                <a:cxn ang="0">
                  <a:pos x="308" y="31"/>
                </a:cxn>
                <a:cxn ang="0">
                  <a:pos x="308" y="73"/>
                </a:cxn>
                <a:cxn ang="0">
                  <a:pos x="290" y="129"/>
                </a:cxn>
                <a:cxn ang="0">
                  <a:pos x="270" y="149"/>
                </a:cxn>
                <a:cxn ang="0">
                  <a:pos x="269" y="167"/>
                </a:cxn>
                <a:cxn ang="0">
                  <a:pos x="219" y="184"/>
                </a:cxn>
                <a:cxn ang="0">
                  <a:pos x="229" y="200"/>
                </a:cxn>
                <a:cxn ang="0">
                  <a:pos x="214" y="205"/>
                </a:cxn>
                <a:cxn ang="0">
                  <a:pos x="273" y="308"/>
                </a:cxn>
                <a:cxn ang="0">
                  <a:pos x="308" y="297"/>
                </a:cxn>
                <a:cxn ang="0">
                  <a:pos x="270" y="396"/>
                </a:cxn>
                <a:cxn ang="0">
                  <a:pos x="233" y="431"/>
                </a:cxn>
                <a:cxn ang="0">
                  <a:pos x="203" y="403"/>
                </a:cxn>
                <a:cxn ang="0">
                  <a:pos x="181" y="383"/>
                </a:cxn>
                <a:cxn ang="0">
                  <a:pos x="119" y="403"/>
                </a:cxn>
                <a:cxn ang="0">
                  <a:pos x="87" y="408"/>
                </a:cxn>
                <a:cxn ang="0">
                  <a:pos x="87" y="398"/>
                </a:cxn>
                <a:cxn ang="0">
                  <a:pos x="112" y="377"/>
                </a:cxn>
                <a:cxn ang="0">
                  <a:pos x="109" y="352"/>
                </a:cxn>
                <a:cxn ang="0">
                  <a:pos x="117" y="350"/>
                </a:cxn>
                <a:cxn ang="0">
                  <a:pos x="105" y="311"/>
                </a:cxn>
                <a:cxn ang="0">
                  <a:pos x="92" y="278"/>
                </a:cxn>
                <a:cxn ang="0">
                  <a:pos x="63" y="283"/>
                </a:cxn>
                <a:cxn ang="0">
                  <a:pos x="56" y="246"/>
                </a:cxn>
                <a:cxn ang="0">
                  <a:pos x="56" y="221"/>
                </a:cxn>
                <a:cxn ang="0">
                  <a:pos x="22" y="230"/>
                </a:cxn>
                <a:cxn ang="0">
                  <a:pos x="22" y="186"/>
                </a:cxn>
                <a:cxn ang="0">
                  <a:pos x="13" y="154"/>
                </a:cxn>
                <a:cxn ang="0">
                  <a:pos x="0" y="133"/>
                </a:cxn>
                <a:cxn ang="0">
                  <a:pos x="24" y="124"/>
                </a:cxn>
                <a:cxn ang="0">
                  <a:pos x="48" y="103"/>
                </a:cxn>
                <a:cxn ang="0">
                  <a:pos x="63" y="87"/>
                </a:cxn>
                <a:cxn ang="0">
                  <a:pos x="68" y="140"/>
                </a:cxn>
                <a:cxn ang="0">
                  <a:pos x="61" y="195"/>
                </a:cxn>
                <a:cxn ang="0">
                  <a:pos x="76" y="202"/>
                </a:cxn>
                <a:cxn ang="0">
                  <a:pos x="94" y="198"/>
                </a:cxn>
                <a:cxn ang="0">
                  <a:pos x="94" y="129"/>
                </a:cxn>
                <a:cxn ang="0">
                  <a:pos x="98" y="124"/>
                </a:cxn>
                <a:cxn ang="0">
                  <a:pos x="131" y="135"/>
                </a:cxn>
                <a:cxn ang="0">
                  <a:pos x="107" y="138"/>
                </a:cxn>
                <a:cxn ang="0">
                  <a:pos x="110" y="156"/>
                </a:cxn>
                <a:cxn ang="0">
                  <a:pos x="117" y="186"/>
                </a:cxn>
                <a:cxn ang="0">
                  <a:pos x="149" y="174"/>
                </a:cxn>
                <a:cxn ang="0">
                  <a:pos x="141" y="124"/>
                </a:cxn>
                <a:cxn ang="0">
                  <a:pos x="141" y="91"/>
                </a:cxn>
                <a:cxn ang="0">
                  <a:pos x="148" y="55"/>
                </a:cxn>
                <a:cxn ang="0">
                  <a:pos x="164" y="23"/>
                </a:cxn>
                <a:cxn ang="0">
                  <a:pos x="180" y="0"/>
                </a:cxn>
                <a:cxn ang="0">
                  <a:pos x="180" y="0"/>
                </a:cxn>
              </a:cxnLst>
              <a:rect l="0" t="0" r="r" b="b"/>
              <a:pathLst>
                <a:path w="309" h="432">
                  <a:moveTo>
                    <a:pt x="180" y="0"/>
                  </a:moveTo>
                  <a:lnTo>
                    <a:pt x="226" y="1"/>
                  </a:lnTo>
                  <a:lnTo>
                    <a:pt x="270" y="15"/>
                  </a:lnTo>
                  <a:lnTo>
                    <a:pt x="308" y="31"/>
                  </a:lnTo>
                  <a:lnTo>
                    <a:pt x="308" y="73"/>
                  </a:lnTo>
                  <a:lnTo>
                    <a:pt x="290" y="129"/>
                  </a:lnTo>
                  <a:lnTo>
                    <a:pt x="270" y="149"/>
                  </a:lnTo>
                  <a:lnTo>
                    <a:pt x="269" y="167"/>
                  </a:lnTo>
                  <a:lnTo>
                    <a:pt x="219" y="184"/>
                  </a:lnTo>
                  <a:lnTo>
                    <a:pt x="229" y="200"/>
                  </a:lnTo>
                  <a:lnTo>
                    <a:pt x="214" y="205"/>
                  </a:lnTo>
                  <a:lnTo>
                    <a:pt x="273" y="308"/>
                  </a:lnTo>
                  <a:lnTo>
                    <a:pt x="308" y="297"/>
                  </a:lnTo>
                  <a:lnTo>
                    <a:pt x="270" y="396"/>
                  </a:lnTo>
                  <a:lnTo>
                    <a:pt x="233" y="431"/>
                  </a:lnTo>
                  <a:lnTo>
                    <a:pt x="203" y="403"/>
                  </a:lnTo>
                  <a:lnTo>
                    <a:pt x="181" y="383"/>
                  </a:lnTo>
                  <a:lnTo>
                    <a:pt x="119" y="403"/>
                  </a:lnTo>
                  <a:lnTo>
                    <a:pt x="87" y="408"/>
                  </a:lnTo>
                  <a:lnTo>
                    <a:pt x="87" y="398"/>
                  </a:lnTo>
                  <a:lnTo>
                    <a:pt x="112" y="377"/>
                  </a:lnTo>
                  <a:lnTo>
                    <a:pt x="109" y="352"/>
                  </a:lnTo>
                  <a:lnTo>
                    <a:pt x="117" y="350"/>
                  </a:lnTo>
                  <a:lnTo>
                    <a:pt x="105" y="311"/>
                  </a:lnTo>
                  <a:lnTo>
                    <a:pt x="92" y="278"/>
                  </a:lnTo>
                  <a:lnTo>
                    <a:pt x="63" y="283"/>
                  </a:lnTo>
                  <a:lnTo>
                    <a:pt x="56" y="246"/>
                  </a:lnTo>
                  <a:lnTo>
                    <a:pt x="56" y="221"/>
                  </a:lnTo>
                  <a:lnTo>
                    <a:pt x="22" y="230"/>
                  </a:lnTo>
                  <a:lnTo>
                    <a:pt x="22" y="186"/>
                  </a:lnTo>
                  <a:lnTo>
                    <a:pt x="13" y="154"/>
                  </a:lnTo>
                  <a:lnTo>
                    <a:pt x="0" y="133"/>
                  </a:lnTo>
                  <a:lnTo>
                    <a:pt x="24" y="124"/>
                  </a:lnTo>
                  <a:lnTo>
                    <a:pt x="48" y="103"/>
                  </a:lnTo>
                  <a:lnTo>
                    <a:pt x="63" y="87"/>
                  </a:lnTo>
                  <a:lnTo>
                    <a:pt x="68" y="140"/>
                  </a:lnTo>
                  <a:lnTo>
                    <a:pt x="61" y="195"/>
                  </a:lnTo>
                  <a:lnTo>
                    <a:pt x="76" y="202"/>
                  </a:lnTo>
                  <a:lnTo>
                    <a:pt x="94" y="198"/>
                  </a:lnTo>
                  <a:lnTo>
                    <a:pt x="94" y="129"/>
                  </a:lnTo>
                  <a:lnTo>
                    <a:pt x="98" y="124"/>
                  </a:lnTo>
                  <a:lnTo>
                    <a:pt x="131" y="135"/>
                  </a:lnTo>
                  <a:lnTo>
                    <a:pt x="107" y="138"/>
                  </a:lnTo>
                  <a:lnTo>
                    <a:pt x="110" y="156"/>
                  </a:lnTo>
                  <a:lnTo>
                    <a:pt x="117" y="186"/>
                  </a:lnTo>
                  <a:lnTo>
                    <a:pt x="149" y="174"/>
                  </a:lnTo>
                  <a:lnTo>
                    <a:pt x="141" y="124"/>
                  </a:lnTo>
                  <a:lnTo>
                    <a:pt x="141" y="91"/>
                  </a:lnTo>
                  <a:lnTo>
                    <a:pt x="148" y="55"/>
                  </a:lnTo>
                  <a:lnTo>
                    <a:pt x="164" y="23"/>
                  </a:lnTo>
                  <a:lnTo>
                    <a:pt x="180" y="0"/>
                  </a:lnTo>
                  <a:lnTo>
                    <a:pt x="18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 145"/>
            <p:cNvSpPr>
              <a:spLocks/>
            </p:cNvSpPr>
            <p:nvPr/>
          </p:nvSpPr>
          <p:spPr bwMode="auto">
            <a:xfrm>
              <a:off x="4023202" y="2188053"/>
              <a:ext cx="97691" cy="14822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43" y="17"/>
                </a:cxn>
                <a:cxn ang="0">
                  <a:pos x="27" y="79"/>
                </a:cxn>
                <a:cxn ang="0">
                  <a:pos x="0" y="107"/>
                </a:cxn>
                <a:cxn ang="0">
                  <a:pos x="9" y="105"/>
                </a:cxn>
                <a:cxn ang="0">
                  <a:pos x="27" y="116"/>
                </a:cxn>
                <a:cxn ang="0">
                  <a:pos x="40" y="137"/>
                </a:cxn>
                <a:cxn ang="0">
                  <a:pos x="50" y="139"/>
                </a:cxn>
                <a:cxn ang="0">
                  <a:pos x="56" y="134"/>
                </a:cxn>
                <a:cxn ang="0">
                  <a:pos x="53" y="109"/>
                </a:cxn>
                <a:cxn ang="0">
                  <a:pos x="62" y="116"/>
                </a:cxn>
                <a:cxn ang="0">
                  <a:pos x="72" y="107"/>
                </a:cxn>
                <a:cxn ang="0">
                  <a:pos x="77" y="79"/>
                </a:cxn>
                <a:cxn ang="0">
                  <a:pos x="70" y="49"/>
                </a:cxn>
                <a:cxn ang="0">
                  <a:pos x="72" y="82"/>
                </a:cxn>
                <a:cxn ang="0">
                  <a:pos x="67" y="105"/>
                </a:cxn>
                <a:cxn ang="0">
                  <a:pos x="60" y="109"/>
                </a:cxn>
                <a:cxn ang="0">
                  <a:pos x="43" y="97"/>
                </a:cxn>
                <a:cxn ang="0">
                  <a:pos x="49" y="124"/>
                </a:cxn>
                <a:cxn ang="0">
                  <a:pos x="49" y="134"/>
                </a:cxn>
                <a:cxn ang="0">
                  <a:pos x="42" y="132"/>
                </a:cxn>
                <a:cxn ang="0">
                  <a:pos x="30" y="109"/>
                </a:cxn>
                <a:cxn ang="0">
                  <a:pos x="12" y="99"/>
                </a:cxn>
                <a:cxn ang="0">
                  <a:pos x="28" y="83"/>
                </a:cxn>
                <a:cxn ang="0">
                  <a:pos x="53" y="35"/>
                </a:cxn>
                <a:cxn ang="0">
                  <a:pos x="43" y="30"/>
                </a:cxn>
                <a:cxn ang="0">
                  <a:pos x="49" y="17"/>
                </a:cxn>
                <a:cxn ang="0">
                  <a:pos x="33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78" h="140">
                  <a:moveTo>
                    <a:pt x="28" y="3"/>
                  </a:moveTo>
                  <a:lnTo>
                    <a:pt x="43" y="17"/>
                  </a:lnTo>
                  <a:lnTo>
                    <a:pt x="27" y="79"/>
                  </a:lnTo>
                  <a:lnTo>
                    <a:pt x="0" y="107"/>
                  </a:lnTo>
                  <a:lnTo>
                    <a:pt x="9" y="105"/>
                  </a:lnTo>
                  <a:lnTo>
                    <a:pt x="27" y="116"/>
                  </a:lnTo>
                  <a:lnTo>
                    <a:pt x="40" y="137"/>
                  </a:lnTo>
                  <a:lnTo>
                    <a:pt x="50" y="139"/>
                  </a:lnTo>
                  <a:lnTo>
                    <a:pt x="56" y="134"/>
                  </a:lnTo>
                  <a:lnTo>
                    <a:pt x="53" y="109"/>
                  </a:lnTo>
                  <a:lnTo>
                    <a:pt x="62" y="116"/>
                  </a:lnTo>
                  <a:lnTo>
                    <a:pt x="72" y="107"/>
                  </a:lnTo>
                  <a:lnTo>
                    <a:pt x="77" y="79"/>
                  </a:lnTo>
                  <a:lnTo>
                    <a:pt x="70" y="49"/>
                  </a:lnTo>
                  <a:lnTo>
                    <a:pt x="72" y="82"/>
                  </a:lnTo>
                  <a:lnTo>
                    <a:pt x="67" y="105"/>
                  </a:lnTo>
                  <a:lnTo>
                    <a:pt x="60" y="109"/>
                  </a:lnTo>
                  <a:lnTo>
                    <a:pt x="43" y="97"/>
                  </a:lnTo>
                  <a:lnTo>
                    <a:pt x="49" y="124"/>
                  </a:lnTo>
                  <a:lnTo>
                    <a:pt x="49" y="134"/>
                  </a:lnTo>
                  <a:lnTo>
                    <a:pt x="42" y="132"/>
                  </a:lnTo>
                  <a:lnTo>
                    <a:pt x="30" y="109"/>
                  </a:lnTo>
                  <a:lnTo>
                    <a:pt x="12" y="99"/>
                  </a:lnTo>
                  <a:lnTo>
                    <a:pt x="28" y="83"/>
                  </a:lnTo>
                  <a:lnTo>
                    <a:pt x="53" y="35"/>
                  </a:lnTo>
                  <a:lnTo>
                    <a:pt x="43" y="30"/>
                  </a:lnTo>
                  <a:lnTo>
                    <a:pt x="49" y="17"/>
                  </a:lnTo>
                  <a:lnTo>
                    <a:pt x="33" y="0"/>
                  </a:lnTo>
                  <a:lnTo>
                    <a:pt x="28" y="3"/>
                  </a:lnTo>
                  <a:lnTo>
                    <a:pt x="28" y="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 146"/>
            <p:cNvSpPr>
              <a:spLocks/>
            </p:cNvSpPr>
            <p:nvPr/>
          </p:nvSpPr>
          <p:spPr bwMode="auto">
            <a:xfrm>
              <a:off x="3955960" y="2206129"/>
              <a:ext cx="225830" cy="245837"/>
            </a:xfrm>
            <a:custGeom>
              <a:avLst/>
              <a:gdLst/>
              <a:ahLst/>
              <a:cxnLst>
                <a:cxn ang="0">
                  <a:pos x="121" y="21"/>
                </a:cxn>
                <a:cxn ang="0">
                  <a:pos x="129" y="0"/>
                </a:cxn>
                <a:cxn ang="0">
                  <a:pos x="156" y="69"/>
                </a:cxn>
                <a:cxn ang="0">
                  <a:pos x="180" y="150"/>
                </a:cxn>
                <a:cxn ang="0">
                  <a:pos x="160" y="168"/>
                </a:cxn>
                <a:cxn ang="0">
                  <a:pos x="166" y="189"/>
                </a:cxn>
                <a:cxn ang="0">
                  <a:pos x="124" y="209"/>
                </a:cxn>
                <a:cxn ang="0">
                  <a:pos x="64" y="230"/>
                </a:cxn>
                <a:cxn ang="0">
                  <a:pos x="132" y="200"/>
                </a:cxn>
                <a:cxn ang="0">
                  <a:pos x="156" y="189"/>
                </a:cxn>
                <a:cxn ang="0">
                  <a:pos x="153" y="171"/>
                </a:cxn>
                <a:cxn ang="0">
                  <a:pos x="107" y="203"/>
                </a:cxn>
                <a:cxn ang="0">
                  <a:pos x="43" y="224"/>
                </a:cxn>
                <a:cxn ang="0">
                  <a:pos x="0" y="129"/>
                </a:cxn>
                <a:cxn ang="0">
                  <a:pos x="43" y="214"/>
                </a:cxn>
                <a:cxn ang="0">
                  <a:pos x="97" y="203"/>
                </a:cxn>
                <a:cxn ang="0">
                  <a:pos x="171" y="148"/>
                </a:cxn>
                <a:cxn ang="0">
                  <a:pos x="127" y="6"/>
                </a:cxn>
                <a:cxn ang="0">
                  <a:pos x="121" y="21"/>
                </a:cxn>
                <a:cxn ang="0">
                  <a:pos x="121" y="21"/>
                </a:cxn>
              </a:cxnLst>
              <a:rect l="0" t="0" r="r" b="b"/>
              <a:pathLst>
                <a:path w="181" h="231">
                  <a:moveTo>
                    <a:pt x="121" y="21"/>
                  </a:moveTo>
                  <a:lnTo>
                    <a:pt x="129" y="0"/>
                  </a:lnTo>
                  <a:lnTo>
                    <a:pt x="156" y="69"/>
                  </a:lnTo>
                  <a:lnTo>
                    <a:pt x="180" y="150"/>
                  </a:lnTo>
                  <a:lnTo>
                    <a:pt x="160" y="168"/>
                  </a:lnTo>
                  <a:lnTo>
                    <a:pt x="166" y="189"/>
                  </a:lnTo>
                  <a:lnTo>
                    <a:pt x="124" y="209"/>
                  </a:lnTo>
                  <a:lnTo>
                    <a:pt x="64" y="230"/>
                  </a:lnTo>
                  <a:lnTo>
                    <a:pt x="132" y="200"/>
                  </a:lnTo>
                  <a:lnTo>
                    <a:pt x="156" y="189"/>
                  </a:lnTo>
                  <a:lnTo>
                    <a:pt x="153" y="171"/>
                  </a:lnTo>
                  <a:lnTo>
                    <a:pt x="107" y="203"/>
                  </a:lnTo>
                  <a:lnTo>
                    <a:pt x="43" y="224"/>
                  </a:lnTo>
                  <a:lnTo>
                    <a:pt x="0" y="129"/>
                  </a:lnTo>
                  <a:lnTo>
                    <a:pt x="43" y="214"/>
                  </a:lnTo>
                  <a:lnTo>
                    <a:pt x="97" y="203"/>
                  </a:lnTo>
                  <a:lnTo>
                    <a:pt x="171" y="148"/>
                  </a:lnTo>
                  <a:lnTo>
                    <a:pt x="127" y="6"/>
                  </a:lnTo>
                  <a:lnTo>
                    <a:pt x="121" y="21"/>
                  </a:lnTo>
                  <a:lnTo>
                    <a:pt x="121" y="2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Text Box 147"/>
            <p:cNvSpPr txBox="1">
              <a:spLocks noChangeArrowheads="1"/>
            </p:cNvSpPr>
            <p:nvPr/>
          </p:nvSpPr>
          <p:spPr bwMode="auto">
            <a:xfrm>
              <a:off x="3513879" y="1753017"/>
              <a:ext cx="522579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계약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(AR)</a:t>
              </a:r>
            </a:p>
          </p:txBody>
        </p:sp>
        <p:sp>
          <p:nvSpPr>
            <p:cNvPr id="547" name="Oval 149"/>
            <p:cNvSpPr>
              <a:spLocks noChangeArrowheads="1"/>
            </p:cNvSpPr>
            <p:nvPr/>
          </p:nvSpPr>
          <p:spPr bwMode="auto">
            <a:xfrm>
              <a:off x="4379710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 150"/>
            <p:cNvSpPr>
              <a:spLocks/>
            </p:cNvSpPr>
            <p:nvPr/>
          </p:nvSpPr>
          <p:spPr bwMode="auto">
            <a:xfrm>
              <a:off x="4731142" y="2038622"/>
              <a:ext cx="426287" cy="560364"/>
            </a:xfrm>
            <a:custGeom>
              <a:avLst/>
              <a:gdLst/>
              <a:ahLst/>
              <a:cxnLst>
                <a:cxn ang="0">
                  <a:pos x="22" y="35"/>
                </a:cxn>
                <a:cxn ang="0">
                  <a:pos x="28" y="40"/>
                </a:cxn>
                <a:cxn ang="0">
                  <a:pos x="40" y="50"/>
                </a:cxn>
                <a:cxn ang="0">
                  <a:pos x="51" y="64"/>
                </a:cxn>
                <a:cxn ang="0">
                  <a:pos x="53" y="86"/>
                </a:cxn>
                <a:cxn ang="0">
                  <a:pos x="58" y="108"/>
                </a:cxn>
                <a:cxn ang="0">
                  <a:pos x="67" y="121"/>
                </a:cxn>
                <a:cxn ang="0">
                  <a:pos x="79" y="133"/>
                </a:cxn>
                <a:cxn ang="0">
                  <a:pos x="95" y="143"/>
                </a:cxn>
                <a:cxn ang="0">
                  <a:pos x="113" y="157"/>
                </a:cxn>
                <a:cxn ang="0">
                  <a:pos x="90" y="166"/>
                </a:cxn>
                <a:cxn ang="0">
                  <a:pos x="43" y="179"/>
                </a:cxn>
                <a:cxn ang="0">
                  <a:pos x="20" y="212"/>
                </a:cxn>
                <a:cxn ang="0">
                  <a:pos x="6" y="250"/>
                </a:cxn>
                <a:cxn ang="0">
                  <a:pos x="0" y="307"/>
                </a:cxn>
                <a:cxn ang="0">
                  <a:pos x="0" y="372"/>
                </a:cxn>
                <a:cxn ang="0">
                  <a:pos x="3" y="417"/>
                </a:cxn>
                <a:cxn ang="0">
                  <a:pos x="5" y="442"/>
                </a:cxn>
                <a:cxn ang="0">
                  <a:pos x="14" y="468"/>
                </a:cxn>
                <a:cxn ang="0">
                  <a:pos x="30" y="495"/>
                </a:cxn>
                <a:cxn ang="0">
                  <a:pos x="63" y="512"/>
                </a:cxn>
                <a:cxn ang="0">
                  <a:pos x="106" y="523"/>
                </a:cxn>
                <a:cxn ang="0">
                  <a:pos x="171" y="527"/>
                </a:cxn>
                <a:cxn ang="0">
                  <a:pos x="247" y="519"/>
                </a:cxn>
                <a:cxn ang="0">
                  <a:pos x="280" y="510"/>
                </a:cxn>
                <a:cxn ang="0">
                  <a:pos x="311" y="497"/>
                </a:cxn>
                <a:cxn ang="0">
                  <a:pos x="325" y="485"/>
                </a:cxn>
                <a:cxn ang="0">
                  <a:pos x="336" y="470"/>
                </a:cxn>
                <a:cxn ang="0">
                  <a:pos x="339" y="444"/>
                </a:cxn>
                <a:cxn ang="0">
                  <a:pos x="339" y="412"/>
                </a:cxn>
                <a:cxn ang="0">
                  <a:pos x="335" y="332"/>
                </a:cxn>
                <a:cxn ang="0">
                  <a:pos x="324" y="239"/>
                </a:cxn>
                <a:cxn ang="0">
                  <a:pos x="315" y="208"/>
                </a:cxn>
                <a:cxn ang="0">
                  <a:pos x="302" y="186"/>
                </a:cxn>
                <a:cxn ang="0">
                  <a:pos x="290" y="176"/>
                </a:cxn>
                <a:cxn ang="0">
                  <a:pos x="266" y="164"/>
                </a:cxn>
                <a:cxn ang="0">
                  <a:pos x="244" y="161"/>
                </a:cxn>
                <a:cxn ang="0">
                  <a:pos x="224" y="155"/>
                </a:cxn>
                <a:cxn ang="0">
                  <a:pos x="219" y="149"/>
                </a:cxn>
                <a:cxn ang="0">
                  <a:pos x="217" y="143"/>
                </a:cxn>
                <a:cxn ang="0">
                  <a:pos x="233" y="135"/>
                </a:cxn>
                <a:cxn ang="0">
                  <a:pos x="255" y="127"/>
                </a:cxn>
                <a:cxn ang="0">
                  <a:pos x="295" y="95"/>
                </a:cxn>
                <a:cxn ang="0">
                  <a:pos x="329" y="49"/>
                </a:cxn>
                <a:cxn ang="0">
                  <a:pos x="324" y="35"/>
                </a:cxn>
                <a:cxn ang="0">
                  <a:pos x="313" y="28"/>
                </a:cxn>
                <a:cxn ang="0">
                  <a:pos x="290" y="26"/>
                </a:cxn>
                <a:cxn ang="0">
                  <a:pos x="262" y="29"/>
                </a:cxn>
                <a:cxn ang="0">
                  <a:pos x="235" y="24"/>
                </a:cxn>
                <a:cxn ang="0">
                  <a:pos x="206" y="16"/>
                </a:cxn>
                <a:cxn ang="0">
                  <a:pos x="181" y="8"/>
                </a:cxn>
                <a:cxn ang="0">
                  <a:pos x="154" y="1"/>
                </a:cxn>
                <a:cxn ang="0">
                  <a:pos x="140" y="5"/>
                </a:cxn>
                <a:cxn ang="0">
                  <a:pos x="125" y="9"/>
                </a:cxn>
                <a:cxn ang="0">
                  <a:pos x="108" y="10"/>
                </a:cxn>
                <a:cxn ang="0">
                  <a:pos x="91" y="10"/>
                </a:cxn>
                <a:cxn ang="0">
                  <a:pos x="67" y="8"/>
                </a:cxn>
                <a:cxn ang="0">
                  <a:pos x="40" y="7"/>
                </a:cxn>
                <a:cxn ang="0">
                  <a:pos x="30" y="11"/>
                </a:cxn>
                <a:cxn ang="0">
                  <a:pos x="24" y="14"/>
                </a:cxn>
                <a:cxn ang="0">
                  <a:pos x="20" y="22"/>
                </a:cxn>
                <a:cxn ang="0">
                  <a:pos x="19" y="28"/>
                </a:cxn>
              </a:cxnLst>
              <a:rect l="0" t="0" r="r" b="b"/>
              <a:pathLst>
                <a:path w="341" h="528">
                  <a:moveTo>
                    <a:pt x="20" y="28"/>
                  </a:moveTo>
                  <a:lnTo>
                    <a:pt x="20" y="30"/>
                  </a:lnTo>
                  <a:lnTo>
                    <a:pt x="20" y="30"/>
                  </a:lnTo>
                  <a:lnTo>
                    <a:pt x="20" y="31"/>
                  </a:lnTo>
                  <a:lnTo>
                    <a:pt x="21" y="31"/>
                  </a:lnTo>
                  <a:lnTo>
                    <a:pt x="21" y="32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4" y="35"/>
                  </a:lnTo>
                  <a:lnTo>
                    <a:pt x="24" y="36"/>
                  </a:lnTo>
                  <a:lnTo>
                    <a:pt x="26" y="37"/>
                  </a:lnTo>
                  <a:lnTo>
                    <a:pt x="26" y="39"/>
                  </a:lnTo>
                  <a:lnTo>
                    <a:pt x="27" y="39"/>
                  </a:lnTo>
                  <a:lnTo>
                    <a:pt x="27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9" y="40"/>
                  </a:lnTo>
                  <a:lnTo>
                    <a:pt x="31" y="42"/>
                  </a:lnTo>
                  <a:lnTo>
                    <a:pt x="32" y="43"/>
                  </a:lnTo>
                  <a:lnTo>
                    <a:pt x="34" y="45"/>
                  </a:lnTo>
                  <a:lnTo>
                    <a:pt x="35" y="45"/>
                  </a:lnTo>
                  <a:lnTo>
                    <a:pt x="37" y="47"/>
                  </a:lnTo>
                  <a:lnTo>
                    <a:pt x="39" y="49"/>
                  </a:lnTo>
                  <a:lnTo>
                    <a:pt x="40" y="50"/>
                  </a:lnTo>
                  <a:lnTo>
                    <a:pt x="42" y="51"/>
                  </a:lnTo>
                  <a:lnTo>
                    <a:pt x="44" y="54"/>
                  </a:lnTo>
                  <a:lnTo>
                    <a:pt x="45" y="55"/>
                  </a:lnTo>
                  <a:lnTo>
                    <a:pt x="47" y="57"/>
                  </a:lnTo>
                  <a:lnTo>
                    <a:pt x="49" y="58"/>
                  </a:lnTo>
                  <a:lnTo>
                    <a:pt x="49" y="60"/>
                  </a:lnTo>
                  <a:lnTo>
                    <a:pt x="50" y="62"/>
                  </a:lnTo>
                  <a:lnTo>
                    <a:pt x="51" y="64"/>
                  </a:lnTo>
                  <a:lnTo>
                    <a:pt x="53" y="65"/>
                  </a:lnTo>
                  <a:lnTo>
                    <a:pt x="53" y="69"/>
                  </a:lnTo>
                  <a:lnTo>
                    <a:pt x="53" y="71"/>
                  </a:lnTo>
                  <a:lnTo>
                    <a:pt x="53" y="74"/>
                  </a:lnTo>
                  <a:lnTo>
                    <a:pt x="53" y="76"/>
                  </a:lnTo>
                  <a:lnTo>
                    <a:pt x="53" y="79"/>
                  </a:lnTo>
                  <a:lnTo>
                    <a:pt x="53" y="82"/>
                  </a:lnTo>
                  <a:lnTo>
                    <a:pt x="53" y="86"/>
                  </a:lnTo>
                  <a:lnTo>
                    <a:pt x="55" y="88"/>
                  </a:lnTo>
                  <a:lnTo>
                    <a:pt x="55" y="91"/>
                  </a:lnTo>
                  <a:lnTo>
                    <a:pt x="55" y="95"/>
                  </a:lnTo>
                  <a:lnTo>
                    <a:pt x="55" y="98"/>
                  </a:lnTo>
                  <a:lnTo>
                    <a:pt x="56" y="101"/>
                  </a:lnTo>
                  <a:lnTo>
                    <a:pt x="56" y="104"/>
                  </a:lnTo>
                  <a:lnTo>
                    <a:pt x="58" y="106"/>
                  </a:lnTo>
                  <a:lnTo>
                    <a:pt x="58" y="108"/>
                  </a:lnTo>
                  <a:lnTo>
                    <a:pt x="60" y="110"/>
                  </a:lnTo>
                  <a:lnTo>
                    <a:pt x="60" y="111"/>
                  </a:lnTo>
                  <a:lnTo>
                    <a:pt x="60" y="113"/>
                  </a:lnTo>
                  <a:lnTo>
                    <a:pt x="61" y="115"/>
                  </a:lnTo>
                  <a:lnTo>
                    <a:pt x="63" y="116"/>
                  </a:lnTo>
                  <a:lnTo>
                    <a:pt x="64" y="117"/>
                  </a:lnTo>
                  <a:lnTo>
                    <a:pt x="65" y="119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70" y="123"/>
                  </a:lnTo>
                  <a:lnTo>
                    <a:pt x="72" y="125"/>
                  </a:lnTo>
                  <a:lnTo>
                    <a:pt x="73" y="127"/>
                  </a:lnTo>
                  <a:lnTo>
                    <a:pt x="75" y="128"/>
                  </a:lnTo>
                  <a:lnTo>
                    <a:pt x="76" y="130"/>
                  </a:lnTo>
                  <a:lnTo>
                    <a:pt x="78" y="131"/>
                  </a:lnTo>
                  <a:lnTo>
                    <a:pt x="79" y="133"/>
                  </a:lnTo>
                  <a:lnTo>
                    <a:pt x="80" y="133"/>
                  </a:lnTo>
                  <a:lnTo>
                    <a:pt x="80" y="134"/>
                  </a:lnTo>
                  <a:lnTo>
                    <a:pt x="82" y="135"/>
                  </a:lnTo>
                  <a:lnTo>
                    <a:pt x="84" y="137"/>
                  </a:lnTo>
                  <a:lnTo>
                    <a:pt x="86" y="137"/>
                  </a:lnTo>
                  <a:lnTo>
                    <a:pt x="88" y="140"/>
                  </a:lnTo>
                  <a:lnTo>
                    <a:pt x="92" y="141"/>
                  </a:lnTo>
                  <a:lnTo>
                    <a:pt x="95" y="143"/>
                  </a:lnTo>
                  <a:lnTo>
                    <a:pt x="99" y="144"/>
                  </a:lnTo>
                  <a:lnTo>
                    <a:pt x="100" y="147"/>
                  </a:lnTo>
                  <a:lnTo>
                    <a:pt x="104" y="149"/>
                  </a:lnTo>
                  <a:lnTo>
                    <a:pt x="106" y="151"/>
                  </a:lnTo>
                  <a:lnTo>
                    <a:pt x="109" y="152"/>
                  </a:lnTo>
                  <a:lnTo>
                    <a:pt x="111" y="154"/>
                  </a:lnTo>
                  <a:lnTo>
                    <a:pt x="112" y="156"/>
                  </a:lnTo>
                  <a:lnTo>
                    <a:pt x="113" y="157"/>
                  </a:lnTo>
                  <a:lnTo>
                    <a:pt x="114" y="158"/>
                  </a:lnTo>
                  <a:lnTo>
                    <a:pt x="112" y="161"/>
                  </a:lnTo>
                  <a:lnTo>
                    <a:pt x="111" y="163"/>
                  </a:lnTo>
                  <a:lnTo>
                    <a:pt x="107" y="164"/>
                  </a:lnTo>
                  <a:lnTo>
                    <a:pt x="104" y="164"/>
                  </a:lnTo>
                  <a:lnTo>
                    <a:pt x="99" y="166"/>
                  </a:lnTo>
                  <a:lnTo>
                    <a:pt x="95" y="166"/>
                  </a:lnTo>
                  <a:lnTo>
                    <a:pt x="90" y="166"/>
                  </a:lnTo>
                  <a:lnTo>
                    <a:pt x="85" y="166"/>
                  </a:lnTo>
                  <a:lnTo>
                    <a:pt x="78" y="168"/>
                  </a:lnTo>
                  <a:lnTo>
                    <a:pt x="72" y="168"/>
                  </a:lnTo>
                  <a:lnTo>
                    <a:pt x="66" y="169"/>
                  </a:lnTo>
                  <a:lnTo>
                    <a:pt x="60" y="170"/>
                  </a:lnTo>
                  <a:lnTo>
                    <a:pt x="54" y="173"/>
                  </a:lnTo>
                  <a:lnTo>
                    <a:pt x="49" y="175"/>
                  </a:lnTo>
                  <a:lnTo>
                    <a:pt x="43" y="179"/>
                  </a:lnTo>
                  <a:lnTo>
                    <a:pt x="39" y="182"/>
                  </a:lnTo>
                  <a:lnTo>
                    <a:pt x="35" y="186"/>
                  </a:lnTo>
                  <a:lnTo>
                    <a:pt x="32" y="189"/>
                  </a:lnTo>
                  <a:lnTo>
                    <a:pt x="29" y="193"/>
                  </a:lnTo>
                  <a:lnTo>
                    <a:pt x="27" y="197"/>
                  </a:lnTo>
                  <a:lnTo>
                    <a:pt x="24" y="202"/>
                  </a:lnTo>
                  <a:lnTo>
                    <a:pt x="22" y="207"/>
                  </a:lnTo>
                  <a:lnTo>
                    <a:pt x="20" y="212"/>
                  </a:lnTo>
                  <a:lnTo>
                    <a:pt x="18" y="216"/>
                  </a:lnTo>
                  <a:lnTo>
                    <a:pt x="15" y="221"/>
                  </a:lnTo>
                  <a:lnTo>
                    <a:pt x="13" y="226"/>
                  </a:lnTo>
                  <a:lnTo>
                    <a:pt x="12" y="231"/>
                  </a:lnTo>
                  <a:lnTo>
                    <a:pt x="10" y="236"/>
                  </a:lnTo>
                  <a:lnTo>
                    <a:pt x="8" y="241"/>
                  </a:lnTo>
                  <a:lnTo>
                    <a:pt x="8" y="245"/>
                  </a:lnTo>
                  <a:lnTo>
                    <a:pt x="6" y="250"/>
                  </a:lnTo>
                  <a:lnTo>
                    <a:pt x="6" y="253"/>
                  </a:lnTo>
                  <a:lnTo>
                    <a:pt x="5" y="259"/>
                  </a:lnTo>
                  <a:lnTo>
                    <a:pt x="4" y="266"/>
                  </a:lnTo>
                  <a:lnTo>
                    <a:pt x="3" y="273"/>
                  </a:lnTo>
                  <a:lnTo>
                    <a:pt x="3" y="280"/>
                  </a:lnTo>
                  <a:lnTo>
                    <a:pt x="1" y="290"/>
                  </a:lnTo>
                  <a:lnTo>
                    <a:pt x="1" y="298"/>
                  </a:lnTo>
                  <a:lnTo>
                    <a:pt x="0" y="307"/>
                  </a:lnTo>
                  <a:lnTo>
                    <a:pt x="0" y="315"/>
                  </a:lnTo>
                  <a:lnTo>
                    <a:pt x="0" y="325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59"/>
                  </a:lnTo>
                  <a:lnTo>
                    <a:pt x="0" y="365"/>
                  </a:lnTo>
                  <a:lnTo>
                    <a:pt x="0" y="372"/>
                  </a:lnTo>
                  <a:lnTo>
                    <a:pt x="1" y="376"/>
                  </a:lnTo>
                  <a:lnTo>
                    <a:pt x="1" y="385"/>
                  </a:lnTo>
                  <a:lnTo>
                    <a:pt x="2" y="391"/>
                  </a:lnTo>
                  <a:lnTo>
                    <a:pt x="2" y="398"/>
                  </a:lnTo>
                  <a:lnTo>
                    <a:pt x="3" y="402"/>
                  </a:lnTo>
                  <a:lnTo>
                    <a:pt x="3" y="408"/>
                  </a:lnTo>
                  <a:lnTo>
                    <a:pt x="3" y="412"/>
                  </a:lnTo>
                  <a:lnTo>
                    <a:pt x="3" y="417"/>
                  </a:lnTo>
                  <a:lnTo>
                    <a:pt x="4" y="420"/>
                  </a:lnTo>
                  <a:lnTo>
                    <a:pt x="4" y="424"/>
                  </a:lnTo>
                  <a:lnTo>
                    <a:pt x="4" y="427"/>
                  </a:lnTo>
                  <a:lnTo>
                    <a:pt x="4" y="431"/>
                  </a:lnTo>
                  <a:lnTo>
                    <a:pt x="4" y="433"/>
                  </a:lnTo>
                  <a:lnTo>
                    <a:pt x="4" y="437"/>
                  </a:lnTo>
                  <a:lnTo>
                    <a:pt x="5" y="439"/>
                  </a:lnTo>
                  <a:lnTo>
                    <a:pt x="5" y="442"/>
                  </a:lnTo>
                  <a:lnTo>
                    <a:pt x="6" y="444"/>
                  </a:lnTo>
                  <a:lnTo>
                    <a:pt x="6" y="447"/>
                  </a:lnTo>
                  <a:lnTo>
                    <a:pt x="7" y="449"/>
                  </a:lnTo>
                  <a:lnTo>
                    <a:pt x="8" y="452"/>
                  </a:lnTo>
                  <a:lnTo>
                    <a:pt x="9" y="455"/>
                  </a:lnTo>
                  <a:lnTo>
                    <a:pt x="11" y="461"/>
                  </a:lnTo>
                  <a:lnTo>
                    <a:pt x="13" y="464"/>
                  </a:lnTo>
                  <a:lnTo>
                    <a:pt x="14" y="468"/>
                  </a:lnTo>
                  <a:lnTo>
                    <a:pt x="17" y="472"/>
                  </a:lnTo>
                  <a:lnTo>
                    <a:pt x="19" y="477"/>
                  </a:lnTo>
                  <a:lnTo>
                    <a:pt x="20" y="480"/>
                  </a:lnTo>
                  <a:lnTo>
                    <a:pt x="22" y="484"/>
                  </a:lnTo>
                  <a:lnTo>
                    <a:pt x="25" y="487"/>
                  </a:lnTo>
                  <a:lnTo>
                    <a:pt x="26" y="491"/>
                  </a:lnTo>
                  <a:lnTo>
                    <a:pt x="28" y="493"/>
                  </a:lnTo>
                  <a:lnTo>
                    <a:pt x="30" y="495"/>
                  </a:lnTo>
                  <a:lnTo>
                    <a:pt x="32" y="497"/>
                  </a:lnTo>
                  <a:lnTo>
                    <a:pt x="35" y="500"/>
                  </a:lnTo>
                  <a:lnTo>
                    <a:pt x="38" y="502"/>
                  </a:lnTo>
                  <a:lnTo>
                    <a:pt x="42" y="505"/>
                  </a:lnTo>
                  <a:lnTo>
                    <a:pt x="47" y="507"/>
                  </a:lnTo>
                  <a:lnTo>
                    <a:pt x="53" y="509"/>
                  </a:lnTo>
                  <a:lnTo>
                    <a:pt x="58" y="510"/>
                  </a:lnTo>
                  <a:lnTo>
                    <a:pt x="63" y="512"/>
                  </a:lnTo>
                  <a:lnTo>
                    <a:pt x="70" y="514"/>
                  </a:lnTo>
                  <a:lnTo>
                    <a:pt x="74" y="515"/>
                  </a:lnTo>
                  <a:lnTo>
                    <a:pt x="80" y="517"/>
                  </a:lnTo>
                  <a:lnTo>
                    <a:pt x="85" y="519"/>
                  </a:lnTo>
                  <a:lnTo>
                    <a:pt x="92" y="519"/>
                  </a:lnTo>
                  <a:lnTo>
                    <a:pt x="97" y="521"/>
                  </a:lnTo>
                  <a:lnTo>
                    <a:pt x="102" y="521"/>
                  </a:lnTo>
                  <a:lnTo>
                    <a:pt x="106" y="523"/>
                  </a:lnTo>
                  <a:lnTo>
                    <a:pt x="111" y="523"/>
                  </a:lnTo>
                  <a:lnTo>
                    <a:pt x="117" y="524"/>
                  </a:lnTo>
                  <a:lnTo>
                    <a:pt x="125" y="525"/>
                  </a:lnTo>
                  <a:lnTo>
                    <a:pt x="133" y="526"/>
                  </a:lnTo>
                  <a:lnTo>
                    <a:pt x="142" y="526"/>
                  </a:lnTo>
                  <a:lnTo>
                    <a:pt x="152" y="527"/>
                  </a:lnTo>
                  <a:lnTo>
                    <a:pt x="161" y="527"/>
                  </a:lnTo>
                  <a:lnTo>
                    <a:pt x="171" y="527"/>
                  </a:lnTo>
                  <a:lnTo>
                    <a:pt x="182" y="526"/>
                  </a:lnTo>
                  <a:lnTo>
                    <a:pt x="192" y="526"/>
                  </a:lnTo>
                  <a:lnTo>
                    <a:pt x="202" y="525"/>
                  </a:lnTo>
                  <a:lnTo>
                    <a:pt x="212" y="524"/>
                  </a:lnTo>
                  <a:lnTo>
                    <a:pt x="222" y="523"/>
                  </a:lnTo>
                  <a:lnTo>
                    <a:pt x="231" y="523"/>
                  </a:lnTo>
                  <a:lnTo>
                    <a:pt x="240" y="521"/>
                  </a:lnTo>
                  <a:lnTo>
                    <a:pt x="247" y="519"/>
                  </a:lnTo>
                  <a:lnTo>
                    <a:pt x="256" y="518"/>
                  </a:lnTo>
                  <a:lnTo>
                    <a:pt x="258" y="518"/>
                  </a:lnTo>
                  <a:lnTo>
                    <a:pt x="261" y="517"/>
                  </a:lnTo>
                  <a:lnTo>
                    <a:pt x="264" y="517"/>
                  </a:lnTo>
                  <a:lnTo>
                    <a:pt x="268" y="515"/>
                  </a:lnTo>
                  <a:lnTo>
                    <a:pt x="272" y="514"/>
                  </a:lnTo>
                  <a:lnTo>
                    <a:pt x="277" y="512"/>
                  </a:lnTo>
                  <a:lnTo>
                    <a:pt x="280" y="510"/>
                  </a:lnTo>
                  <a:lnTo>
                    <a:pt x="285" y="509"/>
                  </a:lnTo>
                  <a:lnTo>
                    <a:pt x="288" y="507"/>
                  </a:lnTo>
                  <a:lnTo>
                    <a:pt x="292" y="505"/>
                  </a:lnTo>
                  <a:lnTo>
                    <a:pt x="296" y="504"/>
                  </a:lnTo>
                  <a:lnTo>
                    <a:pt x="300" y="502"/>
                  </a:lnTo>
                  <a:lnTo>
                    <a:pt x="304" y="500"/>
                  </a:lnTo>
                  <a:lnTo>
                    <a:pt x="308" y="499"/>
                  </a:lnTo>
                  <a:lnTo>
                    <a:pt x="311" y="497"/>
                  </a:lnTo>
                  <a:lnTo>
                    <a:pt x="314" y="494"/>
                  </a:lnTo>
                  <a:lnTo>
                    <a:pt x="315" y="494"/>
                  </a:lnTo>
                  <a:lnTo>
                    <a:pt x="317" y="493"/>
                  </a:lnTo>
                  <a:lnTo>
                    <a:pt x="319" y="491"/>
                  </a:lnTo>
                  <a:lnTo>
                    <a:pt x="320" y="490"/>
                  </a:lnTo>
                  <a:lnTo>
                    <a:pt x="322" y="488"/>
                  </a:lnTo>
                  <a:lnTo>
                    <a:pt x="324" y="486"/>
                  </a:lnTo>
                  <a:lnTo>
                    <a:pt x="325" y="485"/>
                  </a:lnTo>
                  <a:lnTo>
                    <a:pt x="328" y="482"/>
                  </a:lnTo>
                  <a:lnTo>
                    <a:pt x="328" y="481"/>
                  </a:lnTo>
                  <a:lnTo>
                    <a:pt x="330" y="479"/>
                  </a:lnTo>
                  <a:lnTo>
                    <a:pt x="331" y="478"/>
                  </a:lnTo>
                  <a:lnTo>
                    <a:pt x="333" y="475"/>
                  </a:lnTo>
                  <a:lnTo>
                    <a:pt x="333" y="473"/>
                  </a:lnTo>
                  <a:lnTo>
                    <a:pt x="335" y="472"/>
                  </a:lnTo>
                  <a:lnTo>
                    <a:pt x="336" y="470"/>
                  </a:lnTo>
                  <a:lnTo>
                    <a:pt x="337" y="467"/>
                  </a:lnTo>
                  <a:lnTo>
                    <a:pt x="337" y="465"/>
                  </a:lnTo>
                  <a:lnTo>
                    <a:pt x="338" y="462"/>
                  </a:lnTo>
                  <a:lnTo>
                    <a:pt x="338" y="458"/>
                  </a:lnTo>
                  <a:lnTo>
                    <a:pt x="339" y="454"/>
                  </a:lnTo>
                  <a:lnTo>
                    <a:pt x="339" y="451"/>
                  </a:lnTo>
                  <a:lnTo>
                    <a:pt x="339" y="447"/>
                  </a:lnTo>
                  <a:lnTo>
                    <a:pt x="339" y="444"/>
                  </a:lnTo>
                  <a:lnTo>
                    <a:pt x="340" y="439"/>
                  </a:lnTo>
                  <a:lnTo>
                    <a:pt x="339" y="435"/>
                  </a:lnTo>
                  <a:lnTo>
                    <a:pt x="339" y="431"/>
                  </a:lnTo>
                  <a:lnTo>
                    <a:pt x="339" y="428"/>
                  </a:lnTo>
                  <a:lnTo>
                    <a:pt x="339" y="423"/>
                  </a:lnTo>
                  <a:lnTo>
                    <a:pt x="339" y="420"/>
                  </a:lnTo>
                  <a:lnTo>
                    <a:pt x="339" y="416"/>
                  </a:lnTo>
                  <a:lnTo>
                    <a:pt x="339" y="412"/>
                  </a:lnTo>
                  <a:lnTo>
                    <a:pt x="339" y="408"/>
                  </a:lnTo>
                  <a:lnTo>
                    <a:pt x="338" y="400"/>
                  </a:lnTo>
                  <a:lnTo>
                    <a:pt x="338" y="391"/>
                  </a:lnTo>
                  <a:lnTo>
                    <a:pt x="337" y="380"/>
                  </a:lnTo>
                  <a:lnTo>
                    <a:pt x="337" y="368"/>
                  </a:lnTo>
                  <a:lnTo>
                    <a:pt x="335" y="357"/>
                  </a:lnTo>
                  <a:lnTo>
                    <a:pt x="335" y="345"/>
                  </a:lnTo>
                  <a:lnTo>
                    <a:pt x="335" y="332"/>
                  </a:lnTo>
                  <a:lnTo>
                    <a:pt x="335" y="319"/>
                  </a:lnTo>
                  <a:lnTo>
                    <a:pt x="333" y="307"/>
                  </a:lnTo>
                  <a:lnTo>
                    <a:pt x="332" y="294"/>
                  </a:lnTo>
                  <a:lnTo>
                    <a:pt x="331" y="283"/>
                  </a:lnTo>
                  <a:lnTo>
                    <a:pt x="330" y="270"/>
                  </a:lnTo>
                  <a:lnTo>
                    <a:pt x="328" y="260"/>
                  </a:lnTo>
                  <a:lnTo>
                    <a:pt x="326" y="249"/>
                  </a:lnTo>
                  <a:lnTo>
                    <a:pt x="324" y="239"/>
                  </a:lnTo>
                  <a:lnTo>
                    <a:pt x="323" y="230"/>
                  </a:lnTo>
                  <a:lnTo>
                    <a:pt x="321" y="228"/>
                  </a:lnTo>
                  <a:lnTo>
                    <a:pt x="320" y="224"/>
                  </a:lnTo>
                  <a:lnTo>
                    <a:pt x="319" y="221"/>
                  </a:lnTo>
                  <a:lnTo>
                    <a:pt x="319" y="218"/>
                  </a:lnTo>
                  <a:lnTo>
                    <a:pt x="317" y="215"/>
                  </a:lnTo>
                  <a:lnTo>
                    <a:pt x="316" y="212"/>
                  </a:lnTo>
                  <a:lnTo>
                    <a:pt x="315" y="208"/>
                  </a:lnTo>
                  <a:lnTo>
                    <a:pt x="315" y="205"/>
                  </a:lnTo>
                  <a:lnTo>
                    <a:pt x="313" y="203"/>
                  </a:lnTo>
                  <a:lnTo>
                    <a:pt x="311" y="199"/>
                  </a:lnTo>
                  <a:lnTo>
                    <a:pt x="310" y="196"/>
                  </a:lnTo>
                  <a:lnTo>
                    <a:pt x="309" y="193"/>
                  </a:lnTo>
                  <a:lnTo>
                    <a:pt x="306" y="191"/>
                  </a:lnTo>
                  <a:lnTo>
                    <a:pt x="304" y="188"/>
                  </a:lnTo>
                  <a:lnTo>
                    <a:pt x="302" y="186"/>
                  </a:lnTo>
                  <a:lnTo>
                    <a:pt x="300" y="183"/>
                  </a:lnTo>
                  <a:lnTo>
                    <a:pt x="299" y="183"/>
                  </a:lnTo>
                  <a:lnTo>
                    <a:pt x="297" y="181"/>
                  </a:lnTo>
                  <a:lnTo>
                    <a:pt x="296" y="181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1" y="177"/>
                  </a:lnTo>
                  <a:lnTo>
                    <a:pt x="290" y="176"/>
                  </a:lnTo>
                  <a:lnTo>
                    <a:pt x="288" y="174"/>
                  </a:lnTo>
                  <a:lnTo>
                    <a:pt x="285" y="174"/>
                  </a:lnTo>
                  <a:lnTo>
                    <a:pt x="283" y="173"/>
                  </a:lnTo>
                  <a:lnTo>
                    <a:pt x="280" y="171"/>
                  </a:lnTo>
                  <a:lnTo>
                    <a:pt x="278" y="169"/>
                  </a:lnTo>
                  <a:lnTo>
                    <a:pt x="274" y="168"/>
                  </a:lnTo>
                  <a:lnTo>
                    <a:pt x="270" y="166"/>
                  </a:lnTo>
                  <a:lnTo>
                    <a:pt x="266" y="164"/>
                  </a:lnTo>
                  <a:lnTo>
                    <a:pt x="263" y="162"/>
                  </a:lnTo>
                  <a:lnTo>
                    <a:pt x="260" y="162"/>
                  </a:lnTo>
                  <a:lnTo>
                    <a:pt x="258" y="162"/>
                  </a:lnTo>
                  <a:lnTo>
                    <a:pt x="255" y="162"/>
                  </a:lnTo>
                  <a:lnTo>
                    <a:pt x="253" y="161"/>
                  </a:lnTo>
                  <a:lnTo>
                    <a:pt x="250" y="161"/>
                  </a:lnTo>
                  <a:lnTo>
                    <a:pt x="247" y="161"/>
                  </a:lnTo>
                  <a:lnTo>
                    <a:pt x="244" y="161"/>
                  </a:lnTo>
                  <a:lnTo>
                    <a:pt x="243" y="160"/>
                  </a:lnTo>
                  <a:lnTo>
                    <a:pt x="239" y="160"/>
                  </a:lnTo>
                  <a:lnTo>
                    <a:pt x="236" y="160"/>
                  </a:lnTo>
                  <a:lnTo>
                    <a:pt x="233" y="160"/>
                  </a:lnTo>
                  <a:lnTo>
                    <a:pt x="231" y="158"/>
                  </a:lnTo>
                  <a:lnTo>
                    <a:pt x="228" y="158"/>
                  </a:lnTo>
                  <a:lnTo>
                    <a:pt x="226" y="156"/>
                  </a:lnTo>
                  <a:lnTo>
                    <a:pt x="224" y="155"/>
                  </a:lnTo>
                  <a:lnTo>
                    <a:pt x="224" y="153"/>
                  </a:lnTo>
                  <a:lnTo>
                    <a:pt x="222" y="153"/>
                  </a:lnTo>
                  <a:lnTo>
                    <a:pt x="222" y="153"/>
                  </a:lnTo>
                  <a:lnTo>
                    <a:pt x="221" y="153"/>
                  </a:lnTo>
                  <a:lnTo>
                    <a:pt x="221" y="151"/>
                  </a:lnTo>
                  <a:lnTo>
                    <a:pt x="219" y="151"/>
                  </a:lnTo>
                  <a:lnTo>
                    <a:pt x="219" y="149"/>
                  </a:lnTo>
                  <a:lnTo>
                    <a:pt x="219" y="149"/>
                  </a:lnTo>
                  <a:lnTo>
                    <a:pt x="219" y="148"/>
                  </a:lnTo>
                  <a:lnTo>
                    <a:pt x="217" y="148"/>
                  </a:lnTo>
                  <a:lnTo>
                    <a:pt x="217" y="147"/>
                  </a:lnTo>
                  <a:lnTo>
                    <a:pt x="217" y="147"/>
                  </a:lnTo>
                  <a:lnTo>
                    <a:pt x="217" y="145"/>
                  </a:lnTo>
                  <a:lnTo>
                    <a:pt x="217" y="145"/>
                  </a:lnTo>
                  <a:lnTo>
                    <a:pt x="217" y="143"/>
                  </a:lnTo>
                  <a:lnTo>
                    <a:pt x="217" y="143"/>
                  </a:lnTo>
                  <a:lnTo>
                    <a:pt x="217" y="142"/>
                  </a:lnTo>
                  <a:lnTo>
                    <a:pt x="218" y="142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5" y="137"/>
                  </a:lnTo>
                  <a:lnTo>
                    <a:pt x="227" y="137"/>
                  </a:lnTo>
                  <a:lnTo>
                    <a:pt x="230" y="136"/>
                  </a:lnTo>
                  <a:lnTo>
                    <a:pt x="233" y="135"/>
                  </a:lnTo>
                  <a:lnTo>
                    <a:pt x="237" y="134"/>
                  </a:lnTo>
                  <a:lnTo>
                    <a:pt x="238" y="134"/>
                  </a:lnTo>
                  <a:lnTo>
                    <a:pt x="242" y="132"/>
                  </a:lnTo>
                  <a:lnTo>
                    <a:pt x="245" y="132"/>
                  </a:lnTo>
                  <a:lnTo>
                    <a:pt x="248" y="130"/>
                  </a:lnTo>
                  <a:lnTo>
                    <a:pt x="250" y="130"/>
                  </a:lnTo>
                  <a:lnTo>
                    <a:pt x="253" y="129"/>
                  </a:lnTo>
                  <a:lnTo>
                    <a:pt x="255" y="127"/>
                  </a:lnTo>
                  <a:lnTo>
                    <a:pt x="258" y="126"/>
                  </a:lnTo>
                  <a:lnTo>
                    <a:pt x="262" y="123"/>
                  </a:lnTo>
                  <a:lnTo>
                    <a:pt x="266" y="120"/>
                  </a:lnTo>
                  <a:lnTo>
                    <a:pt x="272" y="116"/>
                  </a:lnTo>
                  <a:lnTo>
                    <a:pt x="278" y="111"/>
                  </a:lnTo>
                  <a:lnTo>
                    <a:pt x="283" y="106"/>
                  </a:lnTo>
                  <a:lnTo>
                    <a:pt x="289" y="100"/>
                  </a:lnTo>
                  <a:lnTo>
                    <a:pt x="295" y="95"/>
                  </a:lnTo>
                  <a:lnTo>
                    <a:pt x="301" y="89"/>
                  </a:lnTo>
                  <a:lnTo>
                    <a:pt x="306" y="84"/>
                  </a:lnTo>
                  <a:lnTo>
                    <a:pt x="311" y="77"/>
                  </a:lnTo>
                  <a:lnTo>
                    <a:pt x="315" y="72"/>
                  </a:lnTo>
                  <a:lnTo>
                    <a:pt x="320" y="65"/>
                  </a:lnTo>
                  <a:lnTo>
                    <a:pt x="324" y="60"/>
                  </a:lnTo>
                  <a:lnTo>
                    <a:pt x="327" y="54"/>
                  </a:lnTo>
                  <a:lnTo>
                    <a:pt x="329" y="49"/>
                  </a:lnTo>
                  <a:lnTo>
                    <a:pt x="330" y="42"/>
                  </a:lnTo>
                  <a:lnTo>
                    <a:pt x="329" y="42"/>
                  </a:lnTo>
                  <a:lnTo>
                    <a:pt x="329" y="41"/>
                  </a:lnTo>
                  <a:lnTo>
                    <a:pt x="328" y="40"/>
                  </a:lnTo>
                  <a:lnTo>
                    <a:pt x="328" y="38"/>
                  </a:lnTo>
                  <a:lnTo>
                    <a:pt x="326" y="38"/>
                  </a:lnTo>
                  <a:lnTo>
                    <a:pt x="325" y="36"/>
                  </a:lnTo>
                  <a:lnTo>
                    <a:pt x="324" y="35"/>
                  </a:lnTo>
                  <a:lnTo>
                    <a:pt x="324" y="33"/>
                  </a:lnTo>
                  <a:lnTo>
                    <a:pt x="322" y="33"/>
                  </a:lnTo>
                  <a:lnTo>
                    <a:pt x="320" y="31"/>
                  </a:lnTo>
                  <a:lnTo>
                    <a:pt x="319" y="31"/>
                  </a:lnTo>
                  <a:lnTo>
                    <a:pt x="318" y="30"/>
                  </a:lnTo>
                  <a:lnTo>
                    <a:pt x="316" y="30"/>
                  </a:lnTo>
                  <a:lnTo>
                    <a:pt x="315" y="28"/>
                  </a:lnTo>
                  <a:lnTo>
                    <a:pt x="313" y="28"/>
                  </a:lnTo>
                  <a:lnTo>
                    <a:pt x="313" y="26"/>
                  </a:lnTo>
                  <a:lnTo>
                    <a:pt x="310" y="26"/>
                  </a:lnTo>
                  <a:lnTo>
                    <a:pt x="307" y="26"/>
                  </a:lnTo>
                  <a:lnTo>
                    <a:pt x="304" y="26"/>
                  </a:lnTo>
                  <a:lnTo>
                    <a:pt x="301" y="25"/>
                  </a:lnTo>
                  <a:lnTo>
                    <a:pt x="297" y="26"/>
                  </a:lnTo>
                  <a:lnTo>
                    <a:pt x="293" y="26"/>
                  </a:lnTo>
                  <a:lnTo>
                    <a:pt x="290" y="26"/>
                  </a:lnTo>
                  <a:lnTo>
                    <a:pt x="287" y="26"/>
                  </a:lnTo>
                  <a:lnTo>
                    <a:pt x="282" y="28"/>
                  </a:lnTo>
                  <a:lnTo>
                    <a:pt x="279" y="28"/>
                  </a:lnTo>
                  <a:lnTo>
                    <a:pt x="275" y="28"/>
                  </a:lnTo>
                  <a:lnTo>
                    <a:pt x="272" y="28"/>
                  </a:lnTo>
                  <a:lnTo>
                    <a:pt x="269" y="29"/>
                  </a:lnTo>
                  <a:lnTo>
                    <a:pt x="265" y="29"/>
                  </a:lnTo>
                  <a:lnTo>
                    <a:pt x="262" y="29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3" y="28"/>
                  </a:lnTo>
                  <a:lnTo>
                    <a:pt x="250" y="28"/>
                  </a:lnTo>
                  <a:lnTo>
                    <a:pt x="247" y="27"/>
                  </a:lnTo>
                  <a:lnTo>
                    <a:pt x="242" y="27"/>
                  </a:lnTo>
                  <a:lnTo>
                    <a:pt x="239" y="25"/>
                  </a:lnTo>
                  <a:lnTo>
                    <a:pt x="235" y="24"/>
                  </a:lnTo>
                  <a:lnTo>
                    <a:pt x="232" y="23"/>
                  </a:lnTo>
                  <a:lnTo>
                    <a:pt x="227" y="23"/>
                  </a:lnTo>
                  <a:lnTo>
                    <a:pt x="223" y="21"/>
                  </a:lnTo>
                  <a:lnTo>
                    <a:pt x="219" y="20"/>
                  </a:lnTo>
                  <a:lnTo>
                    <a:pt x="216" y="18"/>
                  </a:lnTo>
                  <a:lnTo>
                    <a:pt x="212" y="18"/>
                  </a:lnTo>
                  <a:lnTo>
                    <a:pt x="209" y="16"/>
                  </a:lnTo>
                  <a:lnTo>
                    <a:pt x="206" y="16"/>
                  </a:lnTo>
                  <a:lnTo>
                    <a:pt x="204" y="14"/>
                  </a:lnTo>
                  <a:lnTo>
                    <a:pt x="201" y="14"/>
                  </a:lnTo>
                  <a:lnTo>
                    <a:pt x="198" y="13"/>
                  </a:lnTo>
                  <a:lnTo>
                    <a:pt x="195" y="12"/>
                  </a:lnTo>
                  <a:lnTo>
                    <a:pt x="192" y="11"/>
                  </a:lnTo>
                  <a:lnTo>
                    <a:pt x="188" y="11"/>
                  </a:lnTo>
                  <a:lnTo>
                    <a:pt x="184" y="9"/>
                  </a:lnTo>
                  <a:lnTo>
                    <a:pt x="181" y="8"/>
                  </a:lnTo>
                  <a:lnTo>
                    <a:pt x="178" y="6"/>
                  </a:lnTo>
                  <a:lnTo>
                    <a:pt x="173" y="6"/>
                  </a:lnTo>
                  <a:lnTo>
                    <a:pt x="170" y="4"/>
                  </a:lnTo>
                  <a:lnTo>
                    <a:pt x="167" y="4"/>
                  </a:lnTo>
                  <a:lnTo>
                    <a:pt x="164" y="2"/>
                  </a:lnTo>
                  <a:lnTo>
                    <a:pt x="160" y="2"/>
                  </a:lnTo>
                  <a:lnTo>
                    <a:pt x="157" y="1"/>
                  </a:lnTo>
                  <a:lnTo>
                    <a:pt x="154" y="1"/>
                  </a:lnTo>
                  <a:lnTo>
                    <a:pt x="153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7" y="2"/>
                  </a:lnTo>
                  <a:lnTo>
                    <a:pt x="146" y="2"/>
                  </a:lnTo>
                  <a:lnTo>
                    <a:pt x="143" y="4"/>
                  </a:lnTo>
                  <a:lnTo>
                    <a:pt x="141" y="4"/>
                  </a:lnTo>
                  <a:lnTo>
                    <a:pt x="140" y="5"/>
                  </a:lnTo>
                  <a:lnTo>
                    <a:pt x="138" y="5"/>
                  </a:lnTo>
                  <a:lnTo>
                    <a:pt x="135" y="7"/>
                  </a:lnTo>
                  <a:lnTo>
                    <a:pt x="133" y="7"/>
                  </a:lnTo>
                  <a:lnTo>
                    <a:pt x="132" y="8"/>
                  </a:lnTo>
                  <a:lnTo>
                    <a:pt x="130" y="8"/>
                  </a:lnTo>
                  <a:lnTo>
                    <a:pt x="128" y="9"/>
                  </a:lnTo>
                  <a:lnTo>
                    <a:pt x="127" y="9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0" y="10"/>
                  </a:lnTo>
                  <a:lnTo>
                    <a:pt x="118" y="10"/>
                  </a:lnTo>
                  <a:lnTo>
                    <a:pt x="117" y="10"/>
                  </a:lnTo>
                  <a:lnTo>
                    <a:pt x="113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7" y="10"/>
                  </a:lnTo>
                  <a:lnTo>
                    <a:pt x="104" y="10"/>
                  </a:lnTo>
                  <a:lnTo>
                    <a:pt x="102" y="10"/>
                  </a:lnTo>
                  <a:lnTo>
                    <a:pt x="99" y="10"/>
                  </a:lnTo>
                  <a:lnTo>
                    <a:pt x="97" y="10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1" y="10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83" y="9"/>
                  </a:lnTo>
                  <a:lnTo>
                    <a:pt x="80" y="9"/>
                  </a:lnTo>
                  <a:lnTo>
                    <a:pt x="78" y="9"/>
                  </a:lnTo>
                  <a:lnTo>
                    <a:pt x="73" y="9"/>
                  </a:lnTo>
                  <a:lnTo>
                    <a:pt x="70" y="8"/>
                  </a:lnTo>
                  <a:lnTo>
                    <a:pt x="67" y="8"/>
                  </a:lnTo>
                  <a:lnTo>
                    <a:pt x="64" y="7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3" y="7"/>
                  </a:lnTo>
                  <a:lnTo>
                    <a:pt x="49" y="5"/>
                  </a:lnTo>
                  <a:lnTo>
                    <a:pt x="46" y="7"/>
                  </a:lnTo>
                  <a:lnTo>
                    <a:pt x="42" y="7"/>
                  </a:lnTo>
                  <a:lnTo>
                    <a:pt x="40" y="7"/>
                  </a:lnTo>
                  <a:lnTo>
                    <a:pt x="38" y="7"/>
                  </a:lnTo>
                  <a:lnTo>
                    <a:pt x="37" y="9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3" y="11"/>
                  </a:lnTo>
                  <a:lnTo>
                    <a:pt x="32" y="11"/>
                  </a:lnTo>
                  <a:lnTo>
                    <a:pt x="30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7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 151"/>
            <p:cNvSpPr>
              <a:spLocks/>
            </p:cNvSpPr>
            <p:nvPr/>
          </p:nvSpPr>
          <p:spPr bwMode="auto">
            <a:xfrm>
              <a:off x="4757785" y="2036212"/>
              <a:ext cx="384419" cy="7351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36" y="41"/>
                </a:cxn>
                <a:cxn ang="0">
                  <a:pos x="46" y="44"/>
                </a:cxn>
                <a:cxn ang="0">
                  <a:pos x="54" y="46"/>
                </a:cxn>
                <a:cxn ang="0">
                  <a:pos x="62" y="46"/>
                </a:cxn>
                <a:cxn ang="0">
                  <a:pos x="66" y="46"/>
                </a:cxn>
                <a:cxn ang="0">
                  <a:pos x="72" y="44"/>
                </a:cxn>
                <a:cxn ang="0">
                  <a:pos x="82" y="44"/>
                </a:cxn>
                <a:cxn ang="0">
                  <a:pos x="92" y="44"/>
                </a:cxn>
                <a:cxn ang="0">
                  <a:pos x="104" y="52"/>
                </a:cxn>
                <a:cxn ang="0">
                  <a:pos x="122" y="64"/>
                </a:cxn>
                <a:cxn ang="0">
                  <a:pos x="134" y="67"/>
                </a:cxn>
                <a:cxn ang="0">
                  <a:pos x="139" y="57"/>
                </a:cxn>
                <a:cxn ang="0">
                  <a:pos x="146" y="49"/>
                </a:cxn>
                <a:cxn ang="0">
                  <a:pos x="161" y="49"/>
                </a:cxn>
                <a:cxn ang="0">
                  <a:pos x="176" y="49"/>
                </a:cxn>
                <a:cxn ang="0">
                  <a:pos x="189" y="50"/>
                </a:cxn>
                <a:cxn ang="0">
                  <a:pos x="203" y="53"/>
                </a:cxn>
                <a:cxn ang="0">
                  <a:pos x="212" y="55"/>
                </a:cxn>
                <a:cxn ang="0">
                  <a:pos x="219" y="58"/>
                </a:cxn>
                <a:cxn ang="0">
                  <a:pos x="226" y="58"/>
                </a:cxn>
                <a:cxn ang="0">
                  <a:pos x="236" y="56"/>
                </a:cxn>
                <a:cxn ang="0">
                  <a:pos x="247" y="51"/>
                </a:cxn>
                <a:cxn ang="0">
                  <a:pos x="258" y="49"/>
                </a:cxn>
                <a:cxn ang="0">
                  <a:pos x="272" y="43"/>
                </a:cxn>
                <a:cxn ang="0">
                  <a:pos x="282" y="42"/>
                </a:cxn>
                <a:cxn ang="0">
                  <a:pos x="293" y="39"/>
                </a:cxn>
                <a:cxn ang="0">
                  <a:pos x="298" y="38"/>
                </a:cxn>
                <a:cxn ang="0">
                  <a:pos x="302" y="38"/>
                </a:cxn>
                <a:cxn ang="0">
                  <a:pos x="305" y="37"/>
                </a:cxn>
                <a:cxn ang="0">
                  <a:pos x="302" y="33"/>
                </a:cxn>
                <a:cxn ang="0">
                  <a:pos x="297" y="30"/>
                </a:cxn>
                <a:cxn ang="0">
                  <a:pos x="291" y="26"/>
                </a:cxn>
                <a:cxn ang="0">
                  <a:pos x="283" y="22"/>
                </a:cxn>
                <a:cxn ang="0">
                  <a:pos x="274" y="19"/>
                </a:cxn>
                <a:cxn ang="0">
                  <a:pos x="258" y="16"/>
                </a:cxn>
                <a:cxn ang="0">
                  <a:pos x="246" y="14"/>
                </a:cxn>
                <a:cxn ang="0">
                  <a:pos x="228" y="16"/>
                </a:cxn>
                <a:cxn ang="0">
                  <a:pos x="213" y="14"/>
                </a:cxn>
                <a:cxn ang="0">
                  <a:pos x="178" y="3"/>
                </a:cxn>
                <a:cxn ang="0">
                  <a:pos x="159" y="0"/>
                </a:cxn>
                <a:cxn ang="0">
                  <a:pos x="144" y="2"/>
                </a:cxn>
                <a:cxn ang="0">
                  <a:pos x="133" y="4"/>
                </a:cxn>
                <a:cxn ang="0">
                  <a:pos x="120" y="5"/>
                </a:cxn>
                <a:cxn ang="0">
                  <a:pos x="104" y="3"/>
                </a:cxn>
                <a:cxn ang="0">
                  <a:pos x="89" y="2"/>
                </a:cxn>
                <a:cxn ang="0">
                  <a:pos x="75" y="5"/>
                </a:cxn>
                <a:cxn ang="0">
                  <a:pos x="61" y="10"/>
                </a:cxn>
                <a:cxn ang="0">
                  <a:pos x="48" y="9"/>
                </a:cxn>
                <a:cxn ang="0">
                  <a:pos x="33" y="6"/>
                </a:cxn>
                <a:cxn ang="0">
                  <a:pos x="24" y="7"/>
                </a:cxn>
                <a:cxn ang="0">
                  <a:pos x="11" y="12"/>
                </a:cxn>
                <a:cxn ang="0">
                  <a:pos x="5" y="14"/>
                </a:cxn>
                <a:cxn ang="0">
                  <a:pos x="1" y="18"/>
                </a:cxn>
                <a:cxn ang="0">
                  <a:pos x="1" y="22"/>
                </a:cxn>
                <a:cxn ang="0">
                  <a:pos x="2" y="26"/>
                </a:cxn>
                <a:cxn ang="0">
                  <a:pos x="6" y="30"/>
                </a:cxn>
              </a:cxnLst>
              <a:rect l="0" t="0" r="r" b="b"/>
              <a:pathLst>
                <a:path w="307" h="69">
                  <a:moveTo>
                    <a:pt x="8" y="30"/>
                  </a:moveTo>
                  <a:lnTo>
                    <a:pt x="8" y="32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5" y="36"/>
                  </a:lnTo>
                  <a:lnTo>
                    <a:pt x="18" y="36"/>
                  </a:lnTo>
                  <a:lnTo>
                    <a:pt x="20" y="37"/>
                  </a:lnTo>
                  <a:lnTo>
                    <a:pt x="24" y="37"/>
                  </a:lnTo>
                  <a:lnTo>
                    <a:pt x="25" y="39"/>
                  </a:lnTo>
                  <a:lnTo>
                    <a:pt x="29" y="39"/>
                  </a:lnTo>
                  <a:lnTo>
                    <a:pt x="31" y="39"/>
                  </a:lnTo>
                  <a:lnTo>
                    <a:pt x="34" y="39"/>
                  </a:lnTo>
                  <a:lnTo>
                    <a:pt x="36" y="41"/>
                  </a:lnTo>
                  <a:lnTo>
                    <a:pt x="38" y="41"/>
                  </a:lnTo>
                  <a:lnTo>
                    <a:pt x="39" y="42"/>
                  </a:lnTo>
                  <a:lnTo>
                    <a:pt x="42" y="42"/>
                  </a:lnTo>
                  <a:lnTo>
                    <a:pt x="42" y="43"/>
                  </a:lnTo>
                  <a:lnTo>
                    <a:pt x="44" y="43"/>
                  </a:lnTo>
                  <a:lnTo>
                    <a:pt x="44" y="44"/>
                  </a:lnTo>
                  <a:lnTo>
                    <a:pt x="46" y="44"/>
                  </a:lnTo>
                  <a:lnTo>
                    <a:pt x="46" y="45"/>
                  </a:lnTo>
                  <a:lnTo>
                    <a:pt x="48" y="45"/>
                  </a:lnTo>
                  <a:lnTo>
                    <a:pt x="49" y="45"/>
                  </a:lnTo>
                  <a:lnTo>
                    <a:pt x="51" y="45"/>
                  </a:lnTo>
                  <a:lnTo>
                    <a:pt x="51" y="46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8" y="46"/>
                  </a:lnTo>
                  <a:lnTo>
                    <a:pt x="59" y="46"/>
                  </a:lnTo>
                  <a:lnTo>
                    <a:pt x="61" y="45"/>
                  </a:lnTo>
                  <a:lnTo>
                    <a:pt x="61" y="46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5" y="46"/>
                  </a:lnTo>
                  <a:lnTo>
                    <a:pt x="65" y="46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67" y="46"/>
                  </a:lnTo>
                  <a:lnTo>
                    <a:pt x="67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4" y="44"/>
                  </a:lnTo>
                  <a:lnTo>
                    <a:pt x="75" y="44"/>
                  </a:lnTo>
                  <a:lnTo>
                    <a:pt x="77" y="44"/>
                  </a:lnTo>
                  <a:lnTo>
                    <a:pt x="78" y="44"/>
                  </a:lnTo>
                  <a:lnTo>
                    <a:pt x="80" y="44"/>
                  </a:lnTo>
                  <a:lnTo>
                    <a:pt x="82" y="44"/>
                  </a:lnTo>
                  <a:lnTo>
                    <a:pt x="83" y="43"/>
                  </a:lnTo>
                  <a:lnTo>
                    <a:pt x="85" y="44"/>
                  </a:lnTo>
                  <a:lnTo>
                    <a:pt x="86" y="44"/>
                  </a:lnTo>
                  <a:lnTo>
                    <a:pt x="88" y="44"/>
                  </a:lnTo>
                  <a:lnTo>
                    <a:pt x="90" y="44"/>
                  </a:lnTo>
                  <a:lnTo>
                    <a:pt x="91" y="44"/>
                  </a:lnTo>
                  <a:lnTo>
                    <a:pt x="92" y="44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97" y="46"/>
                  </a:lnTo>
                  <a:lnTo>
                    <a:pt x="99" y="47"/>
                  </a:lnTo>
                  <a:lnTo>
                    <a:pt x="101" y="49"/>
                  </a:lnTo>
                  <a:lnTo>
                    <a:pt x="103" y="50"/>
                  </a:lnTo>
                  <a:lnTo>
                    <a:pt x="104" y="52"/>
                  </a:lnTo>
                  <a:lnTo>
                    <a:pt x="108" y="54"/>
                  </a:lnTo>
                  <a:lnTo>
                    <a:pt x="109" y="56"/>
                  </a:lnTo>
                  <a:lnTo>
                    <a:pt x="113" y="57"/>
                  </a:lnTo>
                  <a:lnTo>
                    <a:pt x="114" y="60"/>
                  </a:lnTo>
                  <a:lnTo>
                    <a:pt x="117" y="62"/>
                  </a:lnTo>
                  <a:lnTo>
                    <a:pt x="119" y="63"/>
                  </a:lnTo>
                  <a:lnTo>
                    <a:pt x="122" y="64"/>
                  </a:lnTo>
                  <a:lnTo>
                    <a:pt x="124" y="66"/>
                  </a:lnTo>
                  <a:lnTo>
                    <a:pt x="126" y="67"/>
                  </a:lnTo>
                  <a:lnTo>
                    <a:pt x="128" y="67"/>
                  </a:lnTo>
                  <a:lnTo>
                    <a:pt x="131" y="67"/>
                  </a:lnTo>
                  <a:lnTo>
                    <a:pt x="131" y="68"/>
                  </a:lnTo>
                  <a:lnTo>
                    <a:pt x="132" y="68"/>
                  </a:lnTo>
                  <a:lnTo>
                    <a:pt x="134" y="67"/>
                  </a:lnTo>
                  <a:lnTo>
                    <a:pt x="135" y="66"/>
                  </a:lnTo>
                  <a:lnTo>
                    <a:pt x="135" y="64"/>
                  </a:lnTo>
                  <a:lnTo>
                    <a:pt x="137" y="63"/>
                  </a:lnTo>
                  <a:lnTo>
                    <a:pt x="137" y="61"/>
                  </a:lnTo>
                  <a:lnTo>
                    <a:pt x="138" y="59"/>
                  </a:lnTo>
                  <a:lnTo>
                    <a:pt x="138" y="58"/>
                  </a:lnTo>
                  <a:lnTo>
                    <a:pt x="139" y="57"/>
                  </a:lnTo>
                  <a:lnTo>
                    <a:pt x="139" y="55"/>
                  </a:lnTo>
                  <a:lnTo>
                    <a:pt x="141" y="53"/>
                  </a:lnTo>
                  <a:lnTo>
                    <a:pt x="141" y="53"/>
                  </a:lnTo>
                  <a:lnTo>
                    <a:pt x="143" y="51"/>
                  </a:lnTo>
                  <a:lnTo>
                    <a:pt x="144" y="51"/>
                  </a:lnTo>
                  <a:lnTo>
                    <a:pt x="145" y="49"/>
                  </a:lnTo>
                  <a:lnTo>
                    <a:pt x="146" y="49"/>
                  </a:lnTo>
                  <a:lnTo>
                    <a:pt x="148" y="49"/>
                  </a:lnTo>
                  <a:lnTo>
                    <a:pt x="149" y="49"/>
                  </a:lnTo>
                  <a:lnTo>
                    <a:pt x="151" y="49"/>
                  </a:lnTo>
                  <a:lnTo>
                    <a:pt x="153" y="49"/>
                  </a:lnTo>
                  <a:lnTo>
                    <a:pt x="156" y="49"/>
                  </a:lnTo>
                  <a:lnTo>
                    <a:pt x="158" y="49"/>
                  </a:lnTo>
                  <a:lnTo>
                    <a:pt x="161" y="49"/>
                  </a:lnTo>
                  <a:lnTo>
                    <a:pt x="163" y="49"/>
                  </a:lnTo>
                  <a:lnTo>
                    <a:pt x="166" y="49"/>
                  </a:lnTo>
                  <a:lnTo>
                    <a:pt x="168" y="49"/>
                  </a:lnTo>
                  <a:lnTo>
                    <a:pt x="171" y="49"/>
                  </a:lnTo>
                  <a:lnTo>
                    <a:pt x="172" y="49"/>
                  </a:lnTo>
                  <a:lnTo>
                    <a:pt x="174" y="49"/>
                  </a:lnTo>
                  <a:lnTo>
                    <a:pt x="176" y="49"/>
                  </a:lnTo>
                  <a:lnTo>
                    <a:pt x="177" y="49"/>
                  </a:lnTo>
                  <a:lnTo>
                    <a:pt x="179" y="49"/>
                  </a:lnTo>
                  <a:lnTo>
                    <a:pt x="181" y="49"/>
                  </a:lnTo>
                  <a:lnTo>
                    <a:pt x="182" y="49"/>
                  </a:lnTo>
                  <a:lnTo>
                    <a:pt x="184" y="49"/>
                  </a:lnTo>
                  <a:lnTo>
                    <a:pt x="186" y="50"/>
                  </a:lnTo>
                  <a:lnTo>
                    <a:pt x="189" y="50"/>
                  </a:lnTo>
                  <a:lnTo>
                    <a:pt x="190" y="50"/>
                  </a:lnTo>
                  <a:lnTo>
                    <a:pt x="194" y="50"/>
                  </a:lnTo>
                  <a:lnTo>
                    <a:pt x="195" y="52"/>
                  </a:lnTo>
                  <a:lnTo>
                    <a:pt x="197" y="52"/>
                  </a:lnTo>
                  <a:lnTo>
                    <a:pt x="198" y="52"/>
                  </a:lnTo>
                  <a:lnTo>
                    <a:pt x="202" y="52"/>
                  </a:lnTo>
                  <a:lnTo>
                    <a:pt x="203" y="53"/>
                  </a:lnTo>
                  <a:lnTo>
                    <a:pt x="205" y="53"/>
                  </a:lnTo>
                  <a:lnTo>
                    <a:pt x="207" y="53"/>
                  </a:lnTo>
                  <a:lnTo>
                    <a:pt x="210" y="53"/>
                  </a:lnTo>
                  <a:lnTo>
                    <a:pt x="210" y="55"/>
                  </a:lnTo>
                  <a:lnTo>
                    <a:pt x="211" y="55"/>
                  </a:lnTo>
                  <a:lnTo>
                    <a:pt x="211" y="55"/>
                  </a:lnTo>
                  <a:lnTo>
                    <a:pt x="212" y="55"/>
                  </a:lnTo>
                  <a:lnTo>
                    <a:pt x="212" y="56"/>
                  </a:lnTo>
                  <a:lnTo>
                    <a:pt x="214" y="56"/>
                  </a:lnTo>
                  <a:lnTo>
                    <a:pt x="215" y="56"/>
                  </a:lnTo>
                  <a:lnTo>
                    <a:pt x="217" y="56"/>
                  </a:lnTo>
                  <a:lnTo>
                    <a:pt x="217" y="58"/>
                  </a:lnTo>
                  <a:lnTo>
                    <a:pt x="218" y="58"/>
                  </a:lnTo>
                  <a:lnTo>
                    <a:pt x="219" y="58"/>
                  </a:lnTo>
                  <a:lnTo>
                    <a:pt x="221" y="58"/>
                  </a:lnTo>
                  <a:lnTo>
                    <a:pt x="221" y="58"/>
                  </a:lnTo>
                  <a:lnTo>
                    <a:pt x="222" y="58"/>
                  </a:lnTo>
                  <a:lnTo>
                    <a:pt x="223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6" y="58"/>
                  </a:lnTo>
                  <a:lnTo>
                    <a:pt x="227" y="58"/>
                  </a:lnTo>
                  <a:lnTo>
                    <a:pt x="229" y="58"/>
                  </a:lnTo>
                  <a:lnTo>
                    <a:pt x="230" y="58"/>
                  </a:lnTo>
                  <a:lnTo>
                    <a:pt x="232" y="57"/>
                  </a:lnTo>
                  <a:lnTo>
                    <a:pt x="234" y="57"/>
                  </a:lnTo>
                  <a:lnTo>
                    <a:pt x="235" y="56"/>
                  </a:lnTo>
                  <a:lnTo>
                    <a:pt x="236" y="56"/>
                  </a:lnTo>
                  <a:lnTo>
                    <a:pt x="238" y="56"/>
                  </a:lnTo>
                  <a:lnTo>
                    <a:pt x="240" y="56"/>
                  </a:lnTo>
                  <a:lnTo>
                    <a:pt x="241" y="54"/>
                  </a:lnTo>
                  <a:lnTo>
                    <a:pt x="242" y="54"/>
                  </a:lnTo>
                  <a:lnTo>
                    <a:pt x="243" y="53"/>
                  </a:lnTo>
                  <a:lnTo>
                    <a:pt x="245" y="53"/>
                  </a:lnTo>
                  <a:lnTo>
                    <a:pt x="247" y="51"/>
                  </a:lnTo>
                  <a:lnTo>
                    <a:pt x="248" y="51"/>
                  </a:lnTo>
                  <a:lnTo>
                    <a:pt x="250" y="51"/>
                  </a:lnTo>
                  <a:lnTo>
                    <a:pt x="251" y="51"/>
                  </a:lnTo>
                  <a:lnTo>
                    <a:pt x="253" y="50"/>
                  </a:lnTo>
                  <a:lnTo>
                    <a:pt x="255" y="50"/>
                  </a:lnTo>
                  <a:lnTo>
                    <a:pt x="256" y="49"/>
                  </a:lnTo>
                  <a:lnTo>
                    <a:pt x="258" y="49"/>
                  </a:lnTo>
                  <a:lnTo>
                    <a:pt x="261" y="47"/>
                  </a:lnTo>
                  <a:lnTo>
                    <a:pt x="263" y="47"/>
                  </a:lnTo>
                  <a:lnTo>
                    <a:pt x="264" y="46"/>
                  </a:lnTo>
                  <a:lnTo>
                    <a:pt x="266" y="46"/>
                  </a:lnTo>
                  <a:lnTo>
                    <a:pt x="269" y="44"/>
                  </a:lnTo>
                  <a:lnTo>
                    <a:pt x="270" y="44"/>
                  </a:lnTo>
                  <a:lnTo>
                    <a:pt x="272" y="43"/>
                  </a:lnTo>
                  <a:lnTo>
                    <a:pt x="274" y="43"/>
                  </a:lnTo>
                  <a:lnTo>
                    <a:pt x="276" y="42"/>
                  </a:lnTo>
                  <a:lnTo>
                    <a:pt x="276" y="42"/>
                  </a:lnTo>
                  <a:lnTo>
                    <a:pt x="277" y="42"/>
                  </a:lnTo>
                  <a:lnTo>
                    <a:pt x="278" y="42"/>
                  </a:lnTo>
                  <a:lnTo>
                    <a:pt x="280" y="42"/>
                  </a:lnTo>
                  <a:lnTo>
                    <a:pt x="282" y="42"/>
                  </a:lnTo>
                  <a:lnTo>
                    <a:pt x="283" y="42"/>
                  </a:lnTo>
                  <a:lnTo>
                    <a:pt x="285" y="42"/>
                  </a:lnTo>
                  <a:lnTo>
                    <a:pt x="287" y="40"/>
                  </a:lnTo>
                  <a:lnTo>
                    <a:pt x="288" y="40"/>
                  </a:lnTo>
                  <a:lnTo>
                    <a:pt x="289" y="40"/>
                  </a:lnTo>
                  <a:lnTo>
                    <a:pt x="291" y="40"/>
                  </a:lnTo>
                  <a:lnTo>
                    <a:pt x="293" y="39"/>
                  </a:lnTo>
                  <a:lnTo>
                    <a:pt x="293" y="39"/>
                  </a:lnTo>
                  <a:lnTo>
                    <a:pt x="295" y="39"/>
                  </a:lnTo>
                  <a:lnTo>
                    <a:pt x="297" y="39"/>
                  </a:lnTo>
                  <a:lnTo>
                    <a:pt x="298" y="37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9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1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306" y="37"/>
                  </a:lnTo>
                  <a:lnTo>
                    <a:pt x="305" y="37"/>
                  </a:lnTo>
                  <a:lnTo>
                    <a:pt x="305" y="37"/>
                  </a:lnTo>
                  <a:lnTo>
                    <a:pt x="305" y="37"/>
                  </a:lnTo>
                  <a:lnTo>
                    <a:pt x="305" y="36"/>
                  </a:lnTo>
                  <a:lnTo>
                    <a:pt x="303" y="36"/>
                  </a:lnTo>
                  <a:lnTo>
                    <a:pt x="303" y="34"/>
                  </a:lnTo>
                  <a:lnTo>
                    <a:pt x="302" y="34"/>
                  </a:lnTo>
                  <a:lnTo>
                    <a:pt x="302" y="33"/>
                  </a:lnTo>
                  <a:lnTo>
                    <a:pt x="301" y="33"/>
                  </a:lnTo>
                  <a:lnTo>
                    <a:pt x="300" y="32"/>
                  </a:lnTo>
                  <a:lnTo>
                    <a:pt x="298" y="32"/>
                  </a:lnTo>
                  <a:lnTo>
                    <a:pt x="298" y="31"/>
                  </a:lnTo>
                  <a:lnTo>
                    <a:pt x="297" y="31"/>
                  </a:lnTo>
                  <a:lnTo>
                    <a:pt x="297" y="30"/>
                  </a:lnTo>
                  <a:lnTo>
                    <a:pt x="297" y="30"/>
                  </a:lnTo>
                  <a:lnTo>
                    <a:pt x="297" y="28"/>
                  </a:lnTo>
                  <a:lnTo>
                    <a:pt x="295" y="28"/>
                  </a:lnTo>
                  <a:lnTo>
                    <a:pt x="294" y="28"/>
                  </a:lnTo>
                  <a:lnTo>
                    <a:pt x="293" y="28"/>
                  </a:lnTo>
                  <a:lnTo>
                    <a:pt x="293" y="26"/>
                  </a:lnTo>
                  <a:lnTo>
                    <a:pt x="291" y="26"/>
                  </a:lnTo>
                  <a:lnTo>
                    <a:pt x="291" y="26"/>
                  </a:lnTo>
                  <a:lnTo>
                    <a:pt x="289" y="26"/>
                  </a:lnTo>
                  <a:lnTo>
                    <a:pt x="289" y="24"/>
                  </a:lnTo>
                  <a:lnTo>
                    <a:pt x="288" y="24"/>
                  </a:lnTo>
                  <a:lnTo>
                    <a:pt x="287" y="24"/>
                  </a:lnTo>
                  <a:lnTo>
                    <a:pt x="285" y="24"/>
                  </a:lnTo>
                  <a:lnTo>
                    <a:pt x="285" y="22"/>
                  </a:lnTo>
                  <a:lnTo>
                    <a:pt x="283" y="22"/>
                  </a:lnTo>
                  <a:lnTo>
                    <a:pt x="283" y="22"/>
                  </a:lnTo>
                  <a:lnTo>
                    <a:pt x="282" y="22"/>
                  </a:lnTo>
                  <a:lnTo>
                    <a:pt x="282" y="21"/>
                  </a:lnTo>
                  <a:lnTo>
                    <a:pt x="280" y="21"/>
                  </a:lnTo>
                  <a:lnTo>
                    <a:pt x="278" y="21"/>
                  </a:lnTo>
                  <a:lnTo>
                    <a:pt x="276" y="21"/>
                  </a:lnTo>
                  <a:lnTo>
                    <a:pt x="274" y="19"/>
                  </a:lnTo>
                  <a:lnTo>
                    <a:pt x="271" y="19"/>
                  </a:lnTo>
                  <a:lnTo>
                    <a:pt x="269" y="18"/>
                  </a:lnTo>
                  <a:lnTo>
                    <a:pt x="268" y="18"/>
                  </a:lnTo>
                  <a:lnTo>
                    <a:pt x="266" y="17"/>
                  </a:lnTo>
                  <a:lnTo>
                    <a:pt x="263" y="17"/>
                  </a:lnTo>
                  <a:lnTo>
                    <a:pt x="261" y="16"/>
                  </a:lnTo>
                  <a:lnTo>
                    <a:pt x="258" y="16"/>
                  </a:lnTo>
                  <a:lnTo>
                    <a:pt x="257" y="14"/>
                  </a:lnTo>
                  <a:lnTo>
                    <a:pt x="255" y="14"/>
                  </a:lnTo>
                  <a:lnTo>
                    <a:pt x="253" y="13"/>
                  </a:lnTo>
                  <a:lnTo>
                    <a:pt x="251" y="13"/>
                  </a:lnTo>
                  <a:lnTo>
                    <a:pt x="250" y="12"/>
                  </a:lnTo>
                  <a:lnTo>
                    <a:pt x="247" y="14"/>
                  </a:lnTo>
                  <a:lnTo>
                    <a:pt x="246" y="14"/>
                  </a:lnTo>
                  <a:lnTo>
                    <a:pt x="243" y="14"/>
                  </a:lnTo>
                  <a:lnTo>
                    <a:pt x="242" y="14"/>
                  </a:lnTo>
                  <a:lnTo>
                    <a:pt x="238" y="15"/>
                  </a:lnTo>
                  <a:lnTo>
                    <a:pt x="236" y="15"/>
                  </a:lnTo>
                  <a:lnTo>
                    <a:pt x="233" y="15"/>
                  </a:lnTo>
                  <a:lnTo>
                    <a:pt x="231" y="15"/>
                  </a:lnTo>
                  <a:lnTo>
                    <a:pt x="228" y="16"/>
                  </a:lnTo>
                  <a:lnTo>
                    <a:pt x="225" y="16"/>
                  </a:lnTo>
                  <a:lnTo>
                    <a:pt x="222" y="16"/>
                  </a:lnTo>
                  <a:lnTo>
                    <a:pt x="220" y="16"/>
                  </a:lnTo>
                  <a:lnTo>
                    <a:pt x="217" y="16"/>
                  </a:lnTo>
                  <a:lnTo>
                    <a:pt x="216" y="16"/>
                  </a:lnTo>
                  <a:lnTo>
                    <a:pt x="214" y="16"/>
                  </a:lnTo>
                  <a:lnTo>
                    <a:pt x="213" y="14"/>
                  </a:lnTo>
                  <a:lnTo>
                    <a:pt x="206" y="13"/>
                  </a:lnTo>
                  <a:lnTo>
                    <a:pt x="199" y="10"/>
                  </a:lnTo>
                  <a:lnTo>
                    <a:pt x="194" y="9"/>
                  </a:lnTo>
                  <a:lnTo>
                    <a:pt x="189" y="6"/>
                  </a:lnTo>
                  <a:lnTo>
                    <a:pt x="185" y="5"/>
                  </a:lnTo>
                  <a:lnTo>
                    <a:pt x="182" y="4"/>
                  </a:lnTo>
                  <a:lnTo>
                    <a:pt x="178" y="3"/>
                  </a:lnTo>
                  <a:lnTo>
                    <a:pt x="176" y="1"/>
                  </a:lnTo>
                  <a:lnTo>
                    <a:pt x="172" y="1"/>
                  </a:lnTo>
                  <a:lnTo>
                    <a:pt x="170" y="0"/>
                  </a:lnTo>
                  <a:lnTo>
                    <a:pt x="166" y="0"/>
                  </a:lnTo>
                  <a:lnTo>
                    <a:pt x="165" y="0"/>
                  </a:lnTo>
                  <a:lnTo>
                    <a:pt x="161" y="0"/>
                  </a:lnTo>
                  <a:lnTo>
                    <a:pt x="159" y="0"/>
                  </a:lnTo>
                  <a:lnTo>
                    <a:pt x="155" y="0"/>
                  </a:lnTo>
                  <a:lnTo>
                    <a:pt x="152" y="0"/>
                  </a:lnTo>
                  <a:lnTo>
                    <a:pt x="150" y="2"/>
                  </a:lnTo>
                  <a:lnTo>
                    <a:pt x="149" y="2"/>
                  </a:lnTo>
                  <a:lnTo>
                    <a:pt x="147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3" y="2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8" y="4"/>
                  </a:lnTo>
                  <a:lnTo>
                    <a:pt x="136" y="4"/>
                  </a:lnTo>
                  <a:lnTo>
                    <a:pt x="135" y="4"/>
                  </a:lnTo>
                  <a:lnTo>
                    <a:pt x="133" y="4"/>
                  </a:lnTo>
                  <a:lnTo>
                    <a:pt x="131" y="4"/>
                  </a:lnTo>
                  <a:lnTo>
                    <a:pt x="130" y="4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5" y="5"/>
                  </a:lnTo>
                  <a:lnTo>
                    <a:pt x="123" y="5"/>
                  </a:lnTo>
                  <a:lnTo>
                    <a:pt x="120" y="5"/>
                  </a:lnTo>
                  <a:lnTo>
                    <a:pt x="119" y="5"/>
                  </a:lnTo>
                  <a:lnTo>
                    <a:pt x="115" y="5"/>
                  </a:lnTo>
                  <a:lnTo>
                    <a:pt x="114" y="5"/>
                  </a:lnTo>
                  <a:lnTo>
                    <a:pt x="110" y="5"/>
                  </a:lnTo>
                  <a:lnTo>
                    <a:pt x="109" y="3"/>
                  </a:lnTo>
                  <a:lnTo>
                    <a:pt x="105" y="3"/>
                  </a:lnTo>
                  <a:lnTo>
                    <a:pt x="104" y="3"/>
                  </a:lnTo>
                  <a:lnTo>
                    <a:pt x="101" y="3"/>
                  </a:lnTo>
                  <a:lnTo>
                    <a:pt x="99" y="2"/>
                  </a:lnTo>
                  <a:lnTo>
                    <a:pt x="96" y="2"/>
                  </a:lnTo>
                  <a:lnTo>
                    <a:pt x="95" y="2"/>
                  </a:lnTo>
                  <a:lnTo>
                    <a:pt x="93" y="2"/>
                  </a:lnTo>
                  <a:lnTo>
                    <a:pt x="91" y="1"/>
                  </a:lnTo>
                  <a:lnTo>
                    <a:pt x="89" y="2"/>
                  </a:lnTo>
                  <a:lnTo>
                    <a:pt x="87" y="2"/>
                  </a:lnTo>
                  <a:lnTo>
                    <a:pt x="85" y="3"/>
                  </a:lnTo>
                  <a:lnTo>
                    <a:pt x="83" y="3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7" y="5"/>
                  </a:lnTo>
                  <a:lnTo>
                    <a:pt x="75" y="5"/>
                  </a:lnTo>
                  <a:lnTo>
                    <a:pt x="72" y="7"/>
                  </a:lnTo>
                  <a:lnTo>
                    <a:pt x="70" y="7"/>
                  </a:lnTo>
                  <a:lnTo>
                    <a:pt x="68" y="9"/>
                  </a:lnTo>
                  <a:lnTo>
                    <a:pt x="66" y="9"/>
                  </a:lnTo>
                  <a:lnTo>
                    <a:pt x="64" y="10"/>
                  </a:lnTo>
                  <a:lnTo>
                    <a:pt x="62" y="10"/>
                  </a:lnTo>
                  <a:lnTo>
                    <a:pt x="61" y="10"/>
                  </a:lnTo>
                  <a:lnTo>
                    <a:pt x="59" y="9"/>
                  </a:lnTo>
                  <a:lnTo>
                    <a:pt x="58" y="9"/>
                  </a:lnTo>
                  <a:lnTo>
                    <a:pt x="56" y="9"/>
                  </a:lnTo>
                  <a:lnTo>
                    <a:pt x="55" y="9"/>
                  </a:lnTo>
                  <a:lnTo>
                    <a:pt x="53" y="9"/>
                  </a:lnTo>
                  <a:lnTo>
                    <a:pt x="50" y="9"/>
                  </a:lnTo>
                  <a:lnTo>
                    <a:pt x="48" y="9"/>
                  </a:lnTo>
                  <a:lnTo>
                    <a:pt x="45" y="9"/>
                  </a:lnTo>
                  <a:lnTo>
                    <a:pt x="44" y="7"/>
                  </a:lnTo>
                  <a:lnTo>
                    <a:pt x="41" y="7"/>
                  </a:lnTo>
                  <a:lnTo>
                    <a:pt x="39" y="7"/>
                  </a:lnTo>
                  <a:lnTo>
                    <a:pt x="36" y="7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1" y="6"/>
                  </a:lnTo>
                  <a:lnTo>
                    <a:pt x="29" y="6"/>
                  </a:lnTo>
                  <a:lnTo>
                    <a:pt x="29" y="5"/>
                  </a:lnTo>
                  <a:lnTo>
                    <a:pt x="28" y="6"/>
                  </a:lnTo>
                  <a:lnTo>
                    <a:pt x="27" y="6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2" y="9"/>
                  </a:lnTo>
                  <a:lnTo>
                    <a:pt x="20" y="9"/>
                  </a:lnTo>
                  <a:lnTo>
                    <a:pt x="18" y="10"/>
                  </a:lnTo>
                  <a:lnTo>
                    <a:pt x="17" y="10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10" y="12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1" y="25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4" y="28"/>
                  </a:lnTo>
                  <a:lnTo>
                    <a:pt x="4" y="29"/>
                  </a:lnTo>
                  <a:lnTo>
                    <a:pt x="5" y="29"/>
                  </a:lnTo>
                  <a:lnTo>
                    <a:pt x="5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 152"/>
            <p:cNvSpPr>
              <a:spLocks/>
            </p:cNvSpPr>
            <p:nvPr/>
          </p:nvSpPr>
          <p:spPr bwMode="auto">
            <a:xfrm>
              <a:off x="4793309" y="2075980"/>
              <a:ext cx="348895" cy="163892"/>
            </a:xfrm>
            <a:custGeom>
              <a:avLst/>
              <a:gdLst/>
              <a:ahLst/>
              <a:cxnLst>
                <a:cxn ang="0">
                  <a:pos x="56" y="94"/>
                </a:cxn>
                <a:cxn ang="0">
                  <a:pos x="34" y="76"/>
                </a:cxn>
                <a:cxn ang="0">
                  <a:pos x="28" y="59"/>
                </a:cxn>
                <a:cxn ang="0">
                  <a:pos x="27" y="39"/>
                </a:cxn>
                <a:cxn ang="0">
                  <a:pos x="18" y="29"/>
                </a:cxn>
                <a:cxn ang="0">
                  <a:pos x="10" y="19"/>
                </a:cxn>
                <a:cxn ang="0">
                  <a:pos x="4" y="11"/>
                </a:cxn>
                <a:cxn ang="0">
                  <a:pos x="0" y="2"/>
                </a:cxn>
                <a:cxn ang="0">
                  <a:pos x="6" y="1"/>
                </a:cxn>
                <a:cxn ang="0">
                  <a:pos x="16" y="4"/>
                </a:cxn>
                <a:cxn ang="0">
                  <a:pos x="28" y="9"/>
                </a:cxn>
                <a:cxn ang="0">
                  <a:pos x="36" y="17"/>
                </a:cxn>
                <a:cxn ang="0">
                  <a:pos x="52" y="65"/>
                </a:cxn>
                <a:cxn ang="0">
                  <a:pos x="81" y="86"/>
                </a:cxn>
                <a:cxn ang="0">
                  <a:pos x="86" y="108"/>
                </a:cxn>
                <a:cxn ang="0">
                  <a:pos x="88" y="126"/>
                </a:cxn>
                <a:cxn ang="0">
                  <a:pos x="86" y="128"/>
                </a:cxn>
                <a:cxn ang="0">
                  <a:pos x="88" y="123"/>
                </a:cxn>
                <a:cxn ang="0">
                  <a:pos x="106" y="102"/>
                </a:cxn>
                <a:cxn ang="0">
                  <a:pos x="114" y="55"/>
                </a:cxn>
                <a:cxn ang="0">
                  <a:pos x="115" y="28"/>
                </a:cxn>
                <a:cxn ang="0">
                  <a:pos x="124" y="10"/>
                </a:cxn>
                <a:cxn ang="0">
                  <a:pos x="153" y="11"/>
                </a:cxn>
                <a:cxn ang="0">
                  <a:pos x="181" y="15"/>
                </a:cxn>
                <a:cxn ang="0">
                  <a:pos x="143" y="46"/>
                </a:cxn>
                <a:cxn ang="0">
                  <a:pos x="146" y="91"/>
                </a:cxn>
                <a:cxn ang="0">
                  <a:pos x="132" y="109"/>
                </a:cxn>
                <a:cxn ang="0">
                  <a:pos x="119" y="125"/>
                </a:cxn>
                <a:cxn ang="0">
                  <a:pos x="131" y="128"/>
                </a:cxn>
                <a:cxn ang="0">
                  <a:pos x="148" y="122"/>
                </a:cxn>
                <a:cxn ang="0">
                  <a:pos x="167" y="103"/>
                </a:cxn>
                <a:cxn ang="0">
                  <a:pos x="189" y="82"/>
                </a:cxn>
                <a:cxn ang="0">
                  <a:pos x="209" y="74"/>
                </a:cxn>
                <a:cxn ang="0">
                  <a:pos x="224" y="59"/>
                </a:cxn>
                <a:cxn ang="0">
                  <a:pos x="248" y="33"/>
                </a:cxn>
                <a:cxn ang="0">
                  <a:pos x="276" y="1"/>
                </a:cxn>
                <a:cxn ang="0">
                  <a:pos x="277" y="13"/>
                </a:cxn>
                <a:cxn ang="0">
                  <a:pos x="270" y="30"/>
                </a:cxn>
                <a:cxn ang="0">
                  <a:pos x="245" y="57"/>
                </a:cxn>
                <a:cxn ang="0">
                  <a:pos x="210" y="90"/>
                </a:cxn>
                <a:cxn ang="0">
                  <a:pos x="197" y="101"/>
                </a:cxn>
                <a:cxn ang="0">
                  <a:pos x="188" y="111"/>
                </a:cxn>
                <a:cxn ang="0">
                  <a:pos x="177" y="118"/>
                </a:cxn>
                <a:cxn ang="0">
                  <a:pos x="176" y="118"/>
                </a:cxn>
                <a:cxn ang="0">
                  <a:pos x="193" y="122"/>
                </a:cxn>
                <a:cxn ang="0">
                  <a:pos x="212" y="125"/>
                </a:cxn>
                <a:cxn ang="0">
                  <a:pos x="225" y="134"/>
                </a:cxn>
                <a:cxn ang="0">
                  <a:pos x="235" y="140"/>
                </a:cxn>
                <a:cxn ang="0">
                  <a:pos x="212" y="139"/>
                </a:cxn>
                <a:cxn ang="0">
                  <a:pos x="167" y="134"/>
                </a:cxn>
                <a:cxn ang="0">
                  <a:pos x="142" y="145"/>
                </a:cxn>
                <a:cxn ang="0">
                  <a:pos x="119" y="153"/>
                </a:cxn>
                <a:cxn ang="0">
                  <a:pos x="98" y="150"/>
                </a:cxn>
                <a:cxn ang="0">
                  <a:pos x="70" y="138"/>
                </a:cxn>
                <a:cxn ang="0">
                  <a:pos x="24" y="139"/>
                </a:cxn>
                <a:cxn ang="0">
                  <a:pos x="1" y="140"/>
                </a:cxn>
                <a:cxn ang="0">
                  <a:pos x="31" y="133"/>
                </a:cxn>
                <a:cxn ang="0">
                  <a:pos x="78" y="124"/>
                </a:cxn>
                <a:cxn ang="0">
                  <a:pos x="72" y="118"/>
                </a:cxn>
                <a:cxn ang="0">
                  <a:pos x="62" y="111"/>
                </a:cxn>
              </a:cxnLst>
              <a:rect l="0" t="0" r="r" b="b"/>
              <a:pathLst>
                <a:path w="279" h="154">
                  <a:moveTo>
                    <a:pt x="62" y="110"/>
                  </a:moveTo>
                  <a:lnTo>
                    <a:pt x="62" y="108"/>
                  </a:lnTo>
                  <a:lnTo>
                    <a:pt x="62" y="105"/>
                  </a:lnTo>
                  <a:lnTo>
                    <a:pt x="61" y="103"/>
                  </a:lnTo>
                  <a:lnTo>
                    <a:pt x="61" y="100"/>
                  </a:lnTo>
                  <a:lnTo>
                    <a:pt x="59" y="98"/>
                  </a:lnTo>
                  <a:lnTo>
                    <a:pt x="57" y="96"/>
                  </a:lnTo>
                  <a:lnTo>
                    <a:pt x="56" y="94"/>
                  </a:lnTo>
                  <a:lnTo>
                    <a:pt x="54" y="91"/>
                  </a:lnTo>
                  <a:lnTo>
                    <a:pt x="51" y="90"/>
                  </a:lnTo>
                  <a:lnTo>
                    <a:pt x="49" y="88"/>
                  </a:lnTo>
                  <a:lnTo>
                    <a:pt x="45" y="86"/>
                  </a:lnTo>
                  <a:lnTo>
                    <a:pt x="44" y="83"/>
                  </a:lnTo>
                  <a:lnTo>
                    <a:pt x="40" y="81"/>
                  </a:lnTo>
                  <a:lnTo>
                    <a:pt x="37" y="78"/>
                  </a:lnTo>
                  <a:lnTo>
                    <a:pt x="34" y="76"/>
                  </a:lnTo>
                  <a:lnTo>
                    <a:pt x="31" y="72"/>
                  </a:lnTo>
                  <a:lnTo>
                    <a:pt x="29" y="72"/>
                  </a:lnTo>
                  <a:lnTo>
                    <a:pt x="29" y="71"/>
                  </a:lnTo>
                  <a:lnTo>
                    <a:pt x="29" y="69"/>
                  </a:lnTo>
                  <a:lnTo>
                    <a:pt x="29" y="67"/>
                  </a:lnTo>
                  <a:lnTo>
                    <a:pt x="28" y="65"/>
                  </a:lnTo>
                  <a:lnTo>
                    <a:pt x="28" y="62"/>
                  </a:lnTo>
                  <a:lnTo>
                    <a:pt x="28" y="59"/>
                  </a:lnTo>
                  <a:lnTo>
                    <a:pt x="28" y="56"/>
                  </a:lnTo>
                  <a:lnTo>
                    <a:pt x="27" y="54"/>
                  </a:lnTo>
                  <a:lnTo>
                    <a:pt x="27" y="51"/>
                  </a:lnTo>
                  <a:lnTo>
                    <a:pt x="27" y="48"/>
                  </a:lnTo>
                  <a:lnTo>
                    <a:pt x="27" y="45"/>
                  </a:lnTo>
                  <a:lnTo>
                    <a:pt x="27" y="44"/>
                  </a:lnTo>
                  <a:lnTo>
                    <a:pt x="27" y="41"/>
                  </a:lnTo>
                  <a:lnTo>
                    <a:pt x="27" y="39"/>
                  </a:lnTo>
                  <a:lnTo>
                    <a:pt x="27" y="37"/>
                  </a:lnTo>
                  <a:lnTo>
                    <a:pt x="25" y="37"/>
                  </a:lnTo>
                  <a:lnTo>
                    <a:pt x="25" y="35"/>
                  </a:lnTo>
                  <a:lnTo>
                    <a:pt x="23" y="34"/>
                  </a:lnTo>
                  <a:lnTo>
                    <a:pt x="23" y="33"/>
                  </a:lnTo>
                  <a:lnTo>
                    <a:pt x="22" y="32"/>
                  </a:lnTo>
                  <a:lnTo>
                    <a:pt x="20" y="30"/>
                  </a:lnTo>
                  <a:lnTo>
                    <a:pt x="18" y="29"/>
                  </a:lnTo>
                  <a:lnTo>
                    <a:pt x="18" y="27"/>
                  </a:lnTo>
                  <a:lnTo>
                    <a:pt x="17" y="27"/>
                  </a:lnTo>
                  <a:lnTo>
                    <a:pt x="15" y="25"/>
                  </a:lnTo>
                  <a:lnTo>
                    <a:pt x="14" y="24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7" y="16"/>
                  </a:lnTo>
                  <a:lnTo>
                    <a:pt x="7" y="14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4" y="11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2"/>
                  </a:lnTo>
                  <a:lnTo>
                    <a:pt x="9" y="2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9"/>
                  </a:lnTo>
                  <a:lnTo>
                    <a:pt x="30" y="9"/>
                  </a:lnTo>
                  <a:lnTo>
                    <a:pt x="30" y="11"/>
                  </a:lnTo>
                  <a:lnTo>
                    <a:pt x="31" y="12"/>
                  </a:lnTo>
                  <a:lnTo>
                    <a:pt x="33" y="14"/>
                  </a:lnTo>
                  <a:lnTo>
                    <a:pt x="34" y="14"/>
                  </a:lnTo>
                  <a:lnTo>
                    <a:pt x="34" y="15"/>
                  </a:lnTo>
                  <a:lnTo>
                    <a:pt x="36" y="15"/>
                  </a:lnTo>
                  <a:lnTo>
                    <a:pt x="36" y="17"/>
                  </a:lnTo>
                  <a:lnTo>
                    <a:pt x="37" y="17"/>
                  </a:lnTo>
                  <a:lnTo>
                    <a:pt x="36" y="28"/>
                  </a:lnTo>
                  <a:lnTo>
                    <a:pt x="37" y="37"/>
                  </a:lnTo>
                  <a:lnTo>
                    <a:pt x="39" y="45"/>
                  </a:lnTo>
                  <a:lnTo>
                    <a:pt x="42" y="51"/>
                  </a:lnTo>
                  <a:lnTo>
                    <a:pt x="45" y="57"/>
                  </a:lnTo>
                  <a:lnTo>
                    <a:pt x="49" y="61"/>
                  </a:lnTo>
                  <a:lnTo>
                    <a:pt x="52" y="65"/>
                  </a:lnTo>
                  <a:lnTo>
                    <a:pt x="57" y="68"/>
                  </a:lnTo>
                  <a:lnTo>
                    <a:pt x="61" y="71"/>
                  </a:lnTo>
                  <a:lnTo>
                    <a:pt x="66" y="74"/>
                  </a:lnTo>
                  <a:lnTo>
                    <a:pt x="69" y="77"/>
                  </a:lnTo>
                  <a:lnTo>
                    <a:pt x="74" y="79"/>
                  </a:lnTo>
                  <a:lnTo>
                    <a:pt x="76" y="82"/>
                  </a:lnTo>
                  <a:lnTo>
                    <a:pt x="80" y="84"/>
                  </a:lnTo>
                  <a:lnTo>
                    <a:pt x="81" y="86"/>
                  </a:lnTo>
                  <a:lnTo>
                    <a:pt x="84" y="88"/>
                  </a:lnTo>
                  <a:lnTo>
                    <a:pt x="84" y="91"/>
                  </a:lnTo>
                  <a:lnTo>
                    <a:pt x="84" y="93"/>
                  </a:lnTo>
                  <a:lnTo>
                    <a:pt x="84" y="97"/>
                  </a:lnTo>
                  <a:lnTo>
                    <a:pt x="86" y="98"/>
                  </a:lnTo>
                  <a:lnTo>
                    <a:pt x="86" y="101"/>
                  </a:lnTo>
                  <a:lnTo>
                    <a:pt x="86" y="105"/>
                  </a:lnTo>
                  <a:lnTo>
                    <a:pt x="86" y="108"/>
                  </a:lnTo>
                  <a:lnTo>
                    <a:pt x="87" y="110"/>
                  </a:lnTo>
                  <a:lnTo>
                    <a:pt x="87" y="113"/>
                  </a:lnTo>
                  <a:lnTo>
                    <a:pt x="87" y="117"/>
                  </a:lnTo>
                  <a:lnTo>
                    <a:pt x="87" y="120"/>
                  </a:lnTo>
                  <a:lnTo>
                    <a:pt x="88" y="122"/>
                  </a:lnTo>
                  <a:lnTo>
                    <a:pt x="88" y="124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9" y="126"/>
                  </a:lnTo>
                  <a:lnTo>
                    <a:pt x="87" y="128"/>
                  </a:lnTo>
                  <a:lnTo>
                    <a:pt x="87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7" y="128"/>
                  </a:lnTo>
                  <a:lnTo>
                    <a:pt x="87" y="128"/>
                  </a:lnTo>
                  <a:lnTo>
                    <a:pt x="87" y="127"/>
                  </a:lnTo>
                  <a:lnTo>
                    <a:pt x="87" y="127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8" y="124"/>
                  </a:lnTo>
                  <a:lnTo>
                    <a:pt x="88" y="123"/>
                  </a:lnTo>
                  <a:lnTo>
                    <a:pt x="90" y="121"/>
                  </a:lnTo>
                  <a:lnTo>
                    <a:pt x="92" y="119"/>
                  </a:lnTo>
                  <a:lnTo>
                    <a:pt x="94" y="116"/>
                  </a:lnTo>
                  <a:lnTo>
                    <a:pt x="96" y="113"/>
                  </a:lnTo>
                  <a:lnTo>
                    <a:pt x="99" y="110"/>
                  </a:lnTo>
                  <a:lnTo>
                    <a:pt x="101" y="108"/>
                  </a:lnTo>
                  <a:lnTo>
                    <a:pt x="104" y="105"/>
                  </a:lnTo>
                  <a:lnTo>
                    <a:pt x="106" y="102"/>
                  </a:lnTo>
                  <a:lnTo>
                    <a:pt x="109" y="98"/>
                  </a:lnTo>
                  <a:lnTo>
                    <a:pt x="111" y="95"/>
                  </a:lnTo>
                  <a:lnTo>
                    <a:pt x="113" y="91"/>
                  </a:lnTo>
                  <a:lnTo>
                    <a:pt x="114" y="86"/>
                  </a:lnTo>
                  <a:lnTo>
                    <a:pt x="115" y="79"/>
                  </a:lnTo>
                  <a:lnTo>
                    <a:pt x="115" y="72"/>
                  </a:lnTo>
                  <a:lnTo>
                    <a:pt x="115" y="64"/>
                  </a:lnTo>
                  <a:lnTo>
                    <a:pt x="114" y="55"/>
                  </a:lnTo>
                  <a:lnTo>
                    <a:pt x="114" y="44"/>
                  </a:lnTo>
                  <a:lnTo>
                    <a:pt x="113" y="42"/>
                  </a:lnTo>
                  <a:lnTo>
                    <a:pt x="113" y="41"/>
                  </a:lnTo>
                  <a:lnTo>
                    <a:pt x="113" y="39"/>
                  </a:lnTo>
                  <a:lnTo>
                    <a:pt x="114" y="36"/>
                  </a:lnTo>
                  <a:lnTo>
                    <a:pt x="114" y="34"/>
                  </a:lnTo>
                  <a:lnTo>
                    <a:pt x="115" y="31"/>
                  </a:lnTo>
                  <a:lnTo>
                    <a:pt x="115" y="28"/>
                  </a:lnTo>
                  <a:lnTo>
                    <a:pt x="116" y="24"/>
                  </a:lnTo>
                  <a:lnTo>
                    <a:pt x="116" y="22"/>
                  </a:lnTo>
                  <a:lnTo>
                    <a:pt x="118" y="19"/>
                  </a:lnTo>
                  <a:lnTo>
                    <a:pt x="119" y="17"/>
                  </a:lnTo>
                  <a:lnTo>
                    <a:pt x="121" y="14"/>
                  </a:lnTo>
                  <a:lnTo>
                    <a:pt x="121" y="12"/>
                  </a:lnTo>
                  <a:lnTo>
                    <a:pt x="123" y="11"/>
                  </a:lnTo>
                  <a:lnTo>
                    <a:pt x="124" y="10"/>
                  </a:lnTo>
                  <a:lnTo>
                    <a:pt x="126" y="8"/>
                  </a:lnTo>
                  <a:lnTo>
                    <a:pt x="127" y="9"/>
                  </a:lnTo>
                  <a:lnTo>
                    <a:pt x="131" y="9"/>
                  </a:lnTo>
                  <a:lnTo>
                    <a:pt x="134" y="9"/>
                  </a:lnTo>
                  <a:lnTo>
                    <a:pt x="139" y="9"/>
                  </a:lnTo>
                  <a:lnTo>
                    <a:pt x="143" y="11"/>
                  </a:lnTo>
                  <a:lnTo>
                    <a:pt x="148" y="11"/>
                  </a:lnTo>
                  <a:lnTo>
                    <a:pt x="153" y="11"/>
                  </a:lnTo>
                  <a:lnTo>
                    <a:pt x="159" y="11"/>
                  </a:lnTo>
                  <a:lnTo>
                    <a:pt x="163" y="12"/>
                  </a:lnTo>
                  <a:lnTo>
                    <a:pt x="168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8" y="15"/>
                  </a:lnTo>
                  <a:lnTo>
                    <a:pt x="181" y="15"/>
                  </a:lnTo>
                  <a:lnTo>
                    <a:pt x="181" y="15"/>
                  </a:lnTo>
                  <a:lnTo>
                    <a:pt x="182" y="15"/>
                  </a:lnTo>
                  <a:lnTo>
                    <a:pt x="171" y="18"/>
                  </a:lnTo>
                  <a:lnTo>
                    <a:pt x="163" y="21"/>
                  </a:lnTo>
                  <a:lnTo>
                    <a:pt x="156" y="25"/>
                  </a:lnTo>
                  <a:lnTo>
                    <a:pt x="152" y="29"/>
                  </a:lnTo>
                  <a:lnTo>
                    <a:pt x="148" y="35"/>
                  </a:lnTo>
                  <a:lnTo>
                    <a:pt x="145" y="40"/>
                  </a:lnTo>
                  <a:lnTo>
                    <a:pt x="143" y="46"/>
                  </a:lnTo>
                  <a:lnTo>
                    <a:pt x="143" y="51"/>
                  </a:lnTo>
                  <a:lnTo>
                    <a:pt x="143" y="57"/>
                  </a:lnTo>
                  <a:lnTo>
                    <a:pt x="143" y="63"/>
                  </a:lnTo>
                  <a:lnTo>
                    <a:pt x="143" y="70"/>
                  </a:lnTo>
                  <a:lnTo>
                    <a:pt x="144" y="75"/>
                  </a:lnTo>
                  <a:lnTo>
                    <a:pt x="144" y="81"/>
                  </a:lnTo>
                  <a:lnTo>
                    <a:pt x="146" y="86"/>
                  </a:lnTo>
                  <a:lnTo>
                    <a:pt x="146" y="91"/>
                  </a:lnTo>
                  <a:lnTo>
                    <a:pt x="146" y="94"/>
                  </a:lnTo>
                  <a:lnTo>
                    <a:pt x="144" y="97"/>
                  </a:lnTo>
                  <a:lnTo>
                    <a:pt x="143" y="98"/>
                  </a:lnTo>
                  <a:lnTo>
                    <a:pt x="142" y="100"/>
                  </a:lnTo>
                  <a:lnTo>
                    <a:pt x="140" y="101"/>
                  </a:lnTo>
                  <a:lnTo>
                    <a:pt x="137" y="105"/>
                  </a:lnTo>
                  <a:lnTo>
                    <a:pt x="135" y="106"/>
                  </a:lnTo>
                  <a:lnTo>
                    <a:pt x="132" y="109"/>
                  </a:lnTo>
                  <a:lnTo>
                    <a:pt x="130" y="111"/>
                  </a:lnTo>
                  <a:lnTo>
                    <a:pt x="127" y="114"/>
                  </a:lnTo>
                  <a:lnTo>
                    <a:pt x="125" y="116"/>
                  </a:lnTo>
                  <a:lnTo>
                    <a:pt x="123" y="118"/>
                  </a:lnTo>
                  <a:lnTo>
                    <a:pt x="121" y="120"/>
                  </a:lnTo>
                  <a:lnTo>
                    <a:pt x="120" y="122"/>
                  </a:lnTo>
                  <a:lnTo>
                    <a:pt x="119" y="124"/>
                  </a:lnTo>
                  <a:lnTo>
                    <a:pt x="119" y="125"/>
                  </a:lnTo>
                  <a:lnTo>
                    <a:pt x="120" y="125"/>
                  </a:lnTo>
                  <a:lnTo>
                    <a:pt x="121" y="127"/>
                  </a:lnTo>
                  <a:lnTo>
                    <a:pt x="122" y="127"/>
                  </a:lnTo>
                  <a:lnTo>
                    <a:pt x="124" y="128"/>
                  </a:lnTo>
                  <a:lnTo>
                    <a:pt x="126" y="128"/>
                  </a:lnTo>
                  <a:lnTo>
                    <a:pt x="127" y="128"/>
                  </a:lnTo>
                  <a:lnTo>
                    <a:pt x="129" y="128"/>
                  </a:lnTo>
                  <a:lnTo>
                    <a:pt x="131" y="128"/>
                  </a:lnTo>
                  <a:lnTo>
                    <a:pt x="134" y="127"/>
                  </a:lnTo>
                  <a:lnTo>
                    <a:pt x="136" y="127"/>
                  </a:lnTo>
                  <a:lnTo>
                    <a:pt x="138" y="126"/>
                  </a:lnTo>
                  <a:lnTo>
                    <a:pt x="140" y="126"/>
                  </a:lnTo>
                  <a:lnTo>
                    <a:pt x="143" y="125"/>
                  </a:lnTo>
                  <a:lnTo>
                    <a:pt x="144" y="125"/>
                  </a:lnTo>
                  <a:lnTo>
                    <a:pt x="146" y="123"/>
                  </a:lnTo>
                  <a:lnTo>
                    <a:pt x="148" y="122"/>
                  </a:lnTo>
                  <a:lnTo>
                    <a:pt x="150" y="121"/>
                  </a:lnTo>
                  <a:lnTo>
                    <a:pt x="152" y="120"/>
                  </a:lnTo>
                  <a:lnTo>
                    <a:pt x="154" y="117"/>
                  </a:lnTo>
                  <a:lnTo>
                    <a:pt x="155" y="115"/>
                  </a:lnTo>
                  <a:lnTo>
                    <a:pt x="159" y="112"/>
                  </a:lnTo>
                  <a:lnTo>
                    <a:pt x="160" y="109"/>
                  </a:lnTo>
                  <a:lnTo>
                    <a:pt x="163" y="106"/>
                  </a:lnTo>
                  <a:lnTo>
                    <a:pt x="167" y="103"/>
                  </a:lnTo>
                  <a:lnTo>
                    <a:pt x="170" y="99"/>
                  </a:lnTo>
                  <a:lnTo>
                    <a:pt x="172" y="96"/>
                  </a:lnTo>
                  <a:lnTo>
                    <a:pt x="175" y="93"/>
                  </a:lnTo>
                  <a:lnTo>
                    <a:pt x="178" y="90"/>
                  </a:lnTo>
                  <a:lnTo>
                    <a:pt x="182" y="87"/>
                  </a:lnTo>
                  <a:lnTo>
                    <a:pt x="183" y="85"/>
                  </a:lnTo>
                  <a:lnTo>
                    <a:pt x="187" y="83"/>
                  </a:lnTo>
                  <a:lnTo>
                    <a:pt x="189" y="82"/>
                  </a:lnTo>
                  <a:lnTo>
                    <a:pt x="193" y="81"/>
                  </a:lnTo>
                  <a:lnTo>
                    <a:pt x="195" y="81"/>
                  </a:lnTo>
                  <a:lnTo>
                    <a:pt x="198" y="81"/>
                  </a:lnTo>
                  <a:lnTo>
                    <a:pt x="200" y="80"/>
                  </a:lnTo>
                  <a:lnTo>
                    <a:pt x="203" y="79"/>
                  </a:lnTo>
                  <a:lnTo>
                    <a:pt x="205" y="77"/>
                  </a:lnTo>
                  <a:lnTo>
                    <a:pt x="207" y="75"/>
                  </a:lnTo>
                  <a:lnTo>
                    <a:pt x="209" y="74"/>
                  </a:lnTo>
                  <a:lnTo>
                    <a:pt x="212" y="71"/>
                  </a:lnTo>
                  <a:lnTo>
                    <a:pt x="214" y="69"/>
                  </a:lnTo>
                  <a:lnTo>
                    <a:pt x="215" y="67"/>
                  </a:lnTo>
                  <a:lnTo>
                    <a:pt x="217" y="66"/>
                  </a:lnTo>
                  <a:lnTo>
                    <a:pt x="219" y="63"/>
                  </a:lnTo>
                  <a:lnTo>
                    <a:pt x="220" y="61"/>
                  </a:lnTo>
                  <a:lnTo>
                    <a:pt x="222" y="60"/>
                  </a:lnTo>
                  <a:lnTo>
                    <a:pt x="224" y="59"/>
                  </a:lnTo>
                  <a:lnTo>
                    <a:pt x="227" y="57"/>
                  </a:lnTo>
                  <a:lnTo>
                    <a:pt x="228" y="57"/>
                  </a:lnTo>
                  <a:lnTo>
                    <a:pt x="230" y="54"/>
                  </a:lnTo>
                  <a:lnTo>
                    <a:pt x="233" y="52"/>
                  </a:lnTo>
                  <a:lnTo>
                    <a:pt x="236" y="47"/>
                  </a:lnTo>
                  <a:lnTo>
                    <a:pt x="240" y="43"/>
                  </a:lnTo>
                  <a:lnTo>
                    <a:pt x="244" y="38"/>
                  </a:lnTo>
                  <a:lnTo>
                    <a:pt x="248" y="33"/>
                  </a:lnTo>
                  <a:lnTo>
                    <a:pt x="253" y="27"/>
                  </a:lnTo>
                  <a:lnTo>
                    <a:pt x="256" y="22"/>
                  </a:lnTo>
                  <a:lnTo>
                    <a:pt x="261" y="17"/>
                  </a:lnTo>
                  <a:lnTo>
                    <a:pt x="265" y="13"/>
                  </a:lnTo>
                  <a:lnTo>
                    <a:pt x="269" y="8"/>
                  </a:lnTo>
                  <a:lnTo>
                    <a:pt x="271" y="5"/>
                  </a:lnTo>
                  <a:lnTo>
                    <a:pt x="274" y="2"/>
                  </a:lnTo>
                  <a:lnTo>
                    <a:pt x="276" y="1"/>
                  </a:lnTo>
                  <a:lnTo>
                    <a:pt x="278" y="0"/>
                  </a:lnTo>
                  <a:lnTo>
                    <a:pt x="278" y="1"/>
                  </a:lnTo>
                  <a:lnTo>
                    <a:pt x="278" y="2"/>
                  </a:lnTo>
                  <a:lnTo>
                    <a:pt x="278" y="4"/>
                  </a:lnTo>
                  <a:lnTo>
                    <a:pt x="278" y="6"/>
                  </a:lnTo>
                  <a:lnTo>
                    <a:pt x="277" y="8"/>
                  </a:lnTo>
                  <a:lnTo>
                    <a:pt x="277" y="10"/>
                  </a:lnTo>
                  <a:lnTo>
                    <a:pt x="277" y="13"/>
                  </a:lnTo>
                  <a:lnTo>
                    <a:pt x="277" y="14"/>
                  </a:lnTo>
                  <a:lnTo>
                    <a:pt x="275" y="18"/>
                  </a:lnTo>
                  <a:lnTo>
                    <a:pt x="275" y="20"/>
                  </a:lnTo>
                  <a:lnTo>
                    <a:pt x="274" y="23"/>
                  </a:lnTo>
                  <a:lnTo>
                    <a:pt x="274" y="25"/>
                  </a:lnTo>
                  <a:lnTo>
                    <a:pt x="273" y="27"/>
                  </a:lnTo>
                  <a:lnTo>
                    <a:pt x="272" y="29"/>
                  </a:lnTo>
                  <a:lnTo>
                    <a:pt x="270" y="30"/>
                  </a:lnTo>
                  <a:lnTo>
                    <a:pt x="270" y="31"/>
                  </a:lnTo>
                  <a:lnTo>
                    <a:pt x="268" y="34"/>
                  </a:lnTo>
                  <a:lnTo>
                    <a:pt x="265" y="36"/>
                  </a:lnTo>
                  <a:lnTo>
                    <a:pt x="262" y="39"/>
                  </a:lnTo>
                  <a:lnTo>
                    <a:pt x="259" y="42"/>
                  </a:lnTo>
                  <a:lnTo>
                    <a:pt x="254" y="47"/>
                  </a:lnTo>
                  <a:lnTo>
                    <a:pt x="249" y="52"/>
                  </a:lnTo>
                  <a:lnTo>
                    <a:pt x="245" y="57"/>
                  </a:lnTo>
                  <a:lnTo>
                    <a:pt x="240" y="61"/>
                  </a:lnTo>
                  <a:lnTo>
                    <a:pt x="234" y="67"/>
                  </a:lnTo>
                  <a:lnTo>
                    <a:pt x="229" y="72"/>
                  </a:lnTo>
                  <a:lnTo>
                    <a:pt x="224" y="77"/>
                  </a:lnTo>
                  <a:lnTo>
                    <a:pt x="220" y="81"/>
                  </a:lnTo>
                  <a:lnTo>
                    <a:pt x="215" y="85"/>
                  </a:lnTo>
                  <a:lnTo>
                    <a:pt x="212" y="88"/>
                  </a:lnTo>
                  <a:lnTo>
                    <a:pt x="210" y="90"/>
                  </a:lnTo>
                  <a:lnTo>
                    <a:pt x="209" y="91"/>
                  </a:lnTo>
                  <a:lnTo>
                    <a:pt x="207" y="92"/>
                  </a:lnTo>
                  <a:lnTo>
                    <a:pt x="206" y="94"/>
                  </a:lnTo>
                  <a:lnTo>
                    <a:pt x="204" y="95"/>
                  </a:lnTo>
                  <a:lnTo>
                    <a:pt x="202" y="96"/>
                  </a:lnTo>
                  <a:lnTo>
                    <a:pt x="201" y="98"/>
                  </a:lnTo>
                  <a:lnTo>
                    <a:pt x="199" y="99"/>
                  </a:lnTo>
                  <a:lnTo>
                    <a:pt x="197" y="101"/>
                  </a:lnTo>
                  <a:lnTo>
                    <a:pt x="196" y="101"/>
                  </a:lnTo>
                  <a:lnTo>
                    <a:pt x="195" y="103"/>
                  </a:lnTo>
                  <a:lnTo>
                    <a:pt x="193" y="105"/>
                  </a:lnTo>
                  <a:lnTo>
                    <a:pt x="192" y="106"/>
                  </a:lnTo>
                  <a:lnTo>
                    <a:pt x="192" y="107"/>
                  </a:lnTo>
                  <a:lnTo>
                    <a:pt x="190" y="109"/>
                  </a:lnTo>
                  <a:lnTo>
                    <a:pt x="190" y="110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13"/>
                  </a:lnTo>
                  <a:lnTo>
                    <a:pt x="184" y="115"/>
                  </a:lnTo>
                  <a:lnTo>
                    <a:pt x="183" y="117"/>
                  </a:lnTo>
                  <a:lnTo>
                    <a:pt x="181" y="117"/>
                  </a:lnTo>
                  <a:lnTo>
                    <a:pt x="179" y="118"/>
                  </a:lnTo>
                  <a:lnTo>
                    <a:pt x="179" y="118"/>
                  </a:lnTo>
                  <a:lnTo>
                    <a:pt x="177" y="118"/>
                  </a:lnTo>
                  <a:lnTo>
                    <a:pt x="177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6" y="118"/>
                  </a:lnTo>
                  <a:lnTo>
                    <a:pt x="176" y="118"/>
                  </a:lnTo>
                  <a:lnTo>
                    <a:pt x="178" y="118"/>
                  </a:lnTo>
                  <a:lnTo>
                    <a:pt x="178" y="120"/>
                  </a:lnTo>
                  <a:lnTo>
                    <a:pt x="179" y="120"/>
                  </a:lnTo>
                  <a:lnTo>
                    <a:pt x="181" y="121"/>
                  </a:lnTo>
                  <a:lnTo>
                    <a:pt x="184" y="121"/>
                  </a:lnTo>
                  <a:lnTo>
                    <a:pt x="186" y="122"/>
                  </a:lnTo>
                  <a:lnTo>
                    <a:pt x="189" y="122"/>
                  </a:lnTo>
                  <a:lnTo>
                    <a:pt x="193" y="122"/>
                  </a:lnTo>
                  <a:lnTo>
                    <a:pt x="196" y="122"/>
                  </a:lnTo>
                  <a:lnTo>
                    <a:pt x="199" y="124"/>
                  </a:lnTo>
                  <a:lnTo>
                    <a:pt x="202" y="124"/>
                  </a:lnTo>
                  <a:lnTo>
                    <a:pt x="205" y="124"/>
                  </a:lnTo>
                  <a:lnTo>
                    <a:pt x="208" y="124"/>
                  </a:lnTo>
                  <a:lnTo>
                    <a:pt x="209" y="125"/>
                  </a:lnTo>
                  <a:lnTo>
                    <a:pt x="212" y="125"/>
                  </a:lnTo>
                  <a:lnTo>
                    <a:pt x="212" y="125"/>
                  </a:lnTo>
                  <a:lnTo>
                    <a:pt x="214" y="125"/>
                  </a:lnTo>
                  <a:lnTo>
                    <a:pt x="214" y="127"/>
                  </a:lnTo>
                  <a:lnTo>
                    <a:pt x="214" y="128"/>
                  </a:lnTo>
                  <a:lnTo>
                    <a:pt x="216" y="130"/>
                  </a:lnTo>
                  <a:lnTo>
                    <a:pt x="218" y="130"/>
                  </a:lnTo>
                  <a:lnTo>
                    <a:pt x="220" y="131"/>
                  </a:lnTo>
                  <a:lnTo>
                    <a:pt x="223" y="133"/>
                  </a:lnTo>
                  <a:lnTo>
                    <a:pt x="225" y="134"/>
                  </a:lnTo>
                  <a:lnTo>
                    <a:pt x="229" y="134"/>
                  </a:lnTo>
                  <a:lnTo>
                    <a:pt x="230" y="136"/>
                  </a:lnTo>
                  <a:lnTo>
                    <a:pt x="233" y="137"/>
                  </a:lnTo>
                  <a:lnTo>
                    <a:pt x="234" y="139"/>
                  </a:lnTo>
                  <a:lnTo>
                    <a:pt x="236" y="139"/>
                  </a:lnTo>
                  <a:lnTo>
                    <a:pt x="236" y="140"/>
                  </a:lnTo>
                  <a:lnTo>
                    <a:pt x="236" y="140"/>
                  </a:lnTo>
                  <a:lnTo>
                    <a:pt x="235" y="140"/>
                  </a:lnTo>
                  <a:lnTo>
                    <a:pt x="234" y="140"/>
                  </a:lnTo>
                  <a:lnTo>
                    <a:pt x="233" y="140"/>
                  </a:lnTo>
                  <a:lnTo>
                    <a:pt x="231" y="140"/>
                  </a:lnTo>
                  <a:lnTo>
                    <a:pt x="228" y="140"/>
                  </a:lnTo>
                  <a:lnTo>
                    <a:pt x="225" y="140"/>
                  </a:lnTo>
                  <a:lnTo>
                    <a:pt x="221" y="140"/>
                  </a:lnTo>
                  <a:lnTo>
                    <a:pt x="217" y="139"/>
                  </a:lnTo>
                  <a:lnTo>
                    <a:pt x="212" y="139"/>
                  </a:lnTo>
                  <a:lnTo>
                    <a:pt x="208" y="137"/>
                  </a:lnTo>
                  <a:lnTo>
                    <a:pt x="201" y="137"/>
                  </a:lnTo>
                  <a:lnTo>
                    <a:pt x="196" y="137"/>
                  </a:lnTo>
                  <a:lnTo>
                    <a:pt x="189" y="137"/>
                  </a:lnTo>
                  <a:lnTo>
                    <a:pt x="184" y="135"/>
                  </a:lnTo>
                  <a:lnTo>
                    <a:pt x="178" y="135"/>
                  </a:lnTo>
                  <a:lnTo>
                    <a:pt x="173" y="134"/>
                  </a:lnTo>
                  <a:lnTo>
                    <a:pt x="167" y="134"/>
                  </a:lnTo>
                  <a:lnTo>
                    <a:pt x="162" y="133"/>
                  </a:lnTo>
                  <a:lnTo>
                    <a:pt x="160" y="135"/>
                  </a:lnTo>
                  <a:lnTo>
                    <a:pt x="157" y="137"/>
                  </a:lnTo>
                  <a:lnTo>
                    <a:pt x="154" y="138"/>
                  </a:lnTo>
                  <a:lnTo>
                    <a:pt x="152" y="140"/>
                  </a:lnTo>
                  <a:lnTo>
                    <a:pt x="148" y="141"/>
                  </a:lnTo>
                  <a:lnTo>
                    <a:pt x="145" y="143"/>
                  </a:lnTo>
                  <a:lnTo>
                    <a:pt x="142" y="145"/>
                  </a:lnTo>
                  <a:lnTo>
                    <a:pt x="138" y="146"/>
                  </a:lnTo>
                  <a:lnTo>
                    <a:pt x="134" y="148"/>
                  </a:lnTo>
                  <a:lnTo>
                    <a:pt x="131" y="150"/>
                  </a:lnTo>
                  <a:lnTo>
                    <a:pt x="127" y="151"/>
                  </a:lnTo>
                  <a:lnTo>
                    <a:pt x="124" y="152"/>
                  </a:lnTo>
                  <a:lnTo>
                    <a:pt x="121" y="153"/>
                  </a:lnTo>
                  <a:lnTo>
                    <a:pt x="120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6" y="153"/>
                  </a:lnTo>
                  <a:lnTo>
                    <a:pt x="115" y="153"/>
                  </a:lnTo>
                  <a:lnTo>
                    <a:pt x="111" y="153"/>
                  </a:lnTo>
                  <a:lnTo>
                    <a:pt x="109" y="152"/>
                  </a:lnTo>
                  <a:lnTo>
                    <a:pt x="105" y="152"/>
                  </a:lnTo>
                  <a:lnTo>
                    <a:pt x="102" y="151"/>
                  </a:lnTo>
                  <a:lnTo>
                    <a:pt x="98" y="150"/>
                  </a:lnTo>
                  <a:lnTo>
                    <a:pt x="95" y="148"/>
                  </a:lnTo>
                  <a:lnTo>
                    <a:pt x="90" y="148"/>
                  </a:lnTo>
                  <a:lnTo>
                    <a:pt x="86" y="146"/>
                  </a:lnTo>
                  <a:lnTo>
                    <a:pt x="82" y="145"/>
                  </a:lnTo>
                  <a:lnTo>
                    <a:pt x="79" y="143"/>
                  </a:lnTo>
                  <a:lnTo>
                    <a:pt x="76" y="141"/>
                  </a:lnTo>
                  <a:lnTo>
                    <a:pt x="73" y="140"/>
                  </a:lnTo>
                  <a:lnTo>
                    <a:pt x="70" y="138"/>
                  </a:lnTo>
                  <a:lnTo>
                    <a:pt x="69" y="137"/>
                  </a:lnTo>
                  <a:lnTo>
                    <a:pt x="61" y="138"/>
                  </a:lnTo>
                  <a:lnTo>
                    <a:pt x="54" y="138"/>
                  </a:lnTo>
                  <a:lnTo>
                    <a:pt x="47" y="138"/>
                  </a:lnTo>
                  <a:lnTo>
                    <a:pt x="41" y="138"/>
                  </a:lnTo>
                  <a:lnTo>
                    <a:pt x="34" y="139"/>
                  </a:lnTo>
                  <a:lnTo>
                    <a:pt x="29" y="139"/>
                  </a:lnTo>
                  <a:lnTo>
                    <a:pt x="24" y="139"/>
                  </a:lnTo>
                  <a:lnTo>
                    <a:pt x="20" y="139"/>
                  </a:lnTo>
                  <a:lnTo>
                    <a:pt x="15" y="140"/>
                  </a:lnTo>
                  <a:lnTo>
                    <a:pt x="12" y="140"/>
                  </a:lnTo>
                  <a:lnTo>
                    <a:pt x="9" y="140"/>
                  </a:lnTo>
                  <a:lnTo>
                    <a:pt x="6" y="140"/>
                  </a:lnTo>
                  <a:lnTo>
                    <a:pt x="4" y="140"/>
                  </a:lnTo>
                  <a:lnTo>
                    <a:pt x="2" y="140"/>
                  </a:lnTo>
                  <a:lnTo>
                    <a:pt x="1" y="140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4" y="137"/>
                  </a:lnTo>
                  <a:lnTo>
                    <a:pt x="7" y="137"/>
                  </a:lnTo>
                  <a:lnTo>
                    <a:pt x="13" y="135"/>
                  </a:lnTo>
                  <a:lnTo>
                    <a:pt x="18" y="135"/>
                  </a:lnTo>
                  <a:lnTo>
                    <a:pt x="24" y="134"/>
                  </a:lnTo>
                  <a:lnTo>
                    <a:pt x="31" y="133"/>
                  </a:lnTo>
                  <a:lnTo>
                    <a:pt x="39" y="131"/>
                  </a:lnTo>
                  <a:lnTo>
                    <a:pt x="46" y="131"/>
                  </a:lnTo>
                  <a:lnTo>
                    <a:pt x="54" y="130"/>
                  </a:lnTo>
                  <a:lnTo>
                    <a:pt x="60" y="128"/>
                  </a:lnTo>
                  <a:lnTo>
                    <a:pt x="67" y="127"/>
                  </a:lnTo>
                  <a:lnTo>
                    <a:pt x="71" y="127"/>
                  </a:lnTo>
                  <a:lnTo>
                    <a:pt x="76" y="125"/>
                  </a:lnTo>
                  <a:lnTo>
                    <a:pt x="78" y="124"/>
                  </a:lnTo>
                  <a:lnTo>
                    <a:pt x="80" y="122"/>
                  </a:lnTo>
                  <a:lnTo>
                    <a:pt x="79" y="122"/>
                  </a:lnTo>
                  <a:lnTo>
                    <a:pt x="79" y="122"/>
                  </a:lnTo>
                  <a:lnTo>
                    <a:pt x="77" y="122"/>
                  </a:lnTo>
                  <a:lnTo>
                    <a:pt x="77" y="121"/>
                  </a:lnTo>
                  <a:lnTo>
                    <a:pt x="75" y="121"/>
                  </a:lnTo>
                  <a:lnTo>
                    <a:pt x="74" y="119"/>
                  </a:lnTo>
                  <a:lnTo>
                    <a:pt x="72" y="118"/>
                  </a:lnTo>
                  <a:lnTo>
                    <a:pt x="71" y="117"/>
                  </a:lnTo>
                  <a:lnTo>
                    <a:pt x="69" y="117"/>
                  </a:lnTo>
                  <a:lnTo>
                    <a:pt x="67" y="115"/>
                  </a:lnTo>
                  <a:lnTo>
                    <a:pt x="66" y="115"/>
                  </a:lnTo>
                  <a:lnTo>
                    <a:pt x="64" y="113"/>
                  </a:lnTo>
                  <a:lnTo>
                    <a:pt x="63" y="113"/>
                  </a:lnTo>
                  <a:lnTo>
                    <a:pt x="62" y="112"/>
                  </a:lnTo>
                  <a:lnTo>
                    <a:pt x="62" y="111"/>
                  </a:lnTo>
                  <a:lnTo>
                    <a:pt x="62" y="110"/>
                  </a:lnTo>
                  <a:lnTo>
                    <a:pt x="62" y="11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 153"/>
            <p:cNvSpPr>
              <a:spLocks/>
            </p:cNvSpPr>
            <p:nvPr/>
          </p:nvSpPr>
          <p:spPr bwMode="auto">
            <a:xfrm>
              <a:off x="4737486" y="2490529"/>
              <a:ext cx="425018" cy="108458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30" y="56"/>
                </a:cxn>
                <a:cxn ang="0">
                  <a:pos x="44" y="64"/>
                </a:cxn>
                <a:cxn ang="0">
                  <a:pos x="83" y="80"/>
                </a:cxn>
                <a:cxn ang="0">
                  <a:pos x="99" y="83"/>
                </a:cxn>
                <a:cxn ang="0">
                  <a:pos x="92" y="58"/>
                </a:cxn>
                <a:cxn ang="0">
                  <a:pos x="89" y="41"/>
                </a:cxn>
                <a:cxn ang="0">
                  <a:pos x="94" y="53"/>
                </a:cxn>
                <a:cxn ang="0">
                  <a:pos x="101" y="64"/>
                </a:cxn>
                <a:cxn ang="0">
                  <a:pos x="116" y="77"/>
                </a:cxn>
                <a:cxn ang="0">
                  <a:pos x="141" y="91"/>
                </a:cxn>
                <a:cxn ang="0">
                  <a:pos x="158" y="96"/>
                </a:cxn>
                <a:cxn ang="0">
                  <a:pos x="168" y="98"/>
                </a:cxn>
                <a:cxn ang="0">
                  <a:pos x="178" y="93"/>
                </a:cxn>
                <a:cxn ang="0">
                  <a:pos x="195" y="73"/>
                </a:cxn>
                <a:cxn ang="0">
                  <a:pos x="212" y="55"/>
                </a:cxn>
                <a:cxn ang="0">
                  <a:pos x="211" y="65"/>
                </a:cxn>
                <a:cxn ang="0">
                  <a:pos x="204" y="83"/>
                </a:cxn>
                <a:cxn ang="0">
                  <a:pos x="214" y="84"/>
                </a:cxn>
                <a:cxn ang="0">
                  <a:pos x="255" y="82"/>
                </a:cxn>
                <a:cxn ang="0">
                  <a:pos x="280" y="72"/>
                </a:cxn>
                <a:cxn ang="0">
                  <a:pos x="284" y="68"/>
                </a:cxn>
                <a:cxn ang="0">
                  <a:pos x="287" y="59"/>
                </a:cxn>
                <a:cxn ang="0">
                  <a:pos x="287" y="46"/>
                </a:cxn>
                <a:cxn ang="0">
                  <a:pos x="288" y="29"/>
                </a:cxn>
                <a:cxn ang="0">
                  <a:pos x="290" y="39"/>
                </a:cxn>
                <a:cxn ang="0">
                  <a:pos x="295" y="53"/>
                </a:cxn>
                <a:cxn ang="0">
                  <a:pos x="303" y="57"/>
                </a:cxn>
                <a:cxn ang="0">
                  <a:pos x="314" y="52"/>
                </a:cxn>
                <a:cxn ang="0">
                  <a:pos x="323" y="44"/>
                </a:cxn>
                <a:cxn ang="0">
                  <a:pos x="331" y="19"/>
                </a:cxn>
                <a:cxn ang="0">
                  <a:pos x="334" y="1"/>
                </a:cxn>
                <a:cxn ang="0">
                  <a:pos x="335" y="13"/>
                </a:cxn>
                <a:cxn ang="0">
                  <a:pos x="338" y="31"/>
                </a:cxn>
                <a:cxn ang="0">
                  <a:pos x="340" y="40"/>
                </a:cxn>
                <a:cxn ang="0">
                  <a:pos x="334" y="50"/>
                </a:cxn>
                <a:cxn ang="0">
                  <a:pos x="328" y="58"/>
                </a:cxn>
                <a:cxn ang="0">
                  <a:pos x="311" y="69"/>
                </a:cxn>
                <a:cxn ang="0">
                  <a:pos x="295" y="78"/>
                </a:cxn>
                <a:cxn ang="0">
                  <a:pos x="277" y="87"/>
                </a:cxn>
                <a:cxn ang="0">
                  <a:pos x="257" y="92"/>
                </a:cxn>
                <a:cxn ang="0">
                  <a:pos x="235" y="96"/>
                </a:cxn>
                <a:cxn ang="0">
                  <a:pos x="209" y="98"/>
                </a:cxn>
                <a:cxn ang="0">
                  <a:pos x="187" y="100"/>
                </a:cxn>
                <a:cxn ang="0">
                  <a:pos x="159" y="101"/>
                </a:cxn>
                <a:cxn ang="0">
                  <a:pos x="135" y="100"/>
                </a:cxn>
                <a:cxn ang="0">
                  <a:pos x="122" y="99"/>
                </a:cxn>
                <a:cxn ang="0">
                  <a:pos x="108" y="98"/>
                </a:cxn>
                <a:cxn ang="0">
                  <a:pos x="81" y="93"/>
                </a:cxn>
                <a:cxn ang="0">
                  <a:pos x="48" y="85"/>
                </a:cxn>
                <a:cxn ang="0">
                  <a:pos x="33" y="79"/>
                </a:cxn>
                <a:cxn ang="0">
                  <a:pos x="22" y="73"/>
                </a:cxn>
                <a:cxn ang="0">
                  <a:pos x="16" y="65"/>
                </a:cxn>
                <a:cxn ang="0">
                  <a:pos x="8" y="43"/>
                </a:cxn>
                <a:cxn ang="0">
                  <a:pos x="1" y="16"/>
                </a:cxn>
                <a:cxn ang="0">
                  <a:pos x="0" y="9"/>
                </a:cxn>
                <a:cxn ang="0">
                  <a:pos x="0" y="2"/>
                </a:cxn>
              </a:cxnLst>
              <a:rect l="0" t="0" r="r" b="b"/>
              <a:pathLst>
                <a:path w="341" h="102">
                  <a:moveTo>
                    <a:pt x="0" y="1"/>
                  </a:moveTo>
                  <a:lnTo>
                    <a:pt x="1" y="5"/>
                  </a:lnTo>
                  <a:lnTo>
                    <a:pt x="3" y="8"/>
                  </a:lnTo>
                  <a:lnTo>
                    <a:pt x="5" y="13"/>
                  </a:lnTo>
                  <a:lnTo>
                    <a:pt x="8" y="16"/>
                  </a:lnTo>
                  <a:lnTo>
                    <a:pt x="10" y="21"/>
                  </a:lnTo>
                  <a:lnTo>
                    <a:pt x="13" y="26"/>
                  </a:lnTo>
                  <a:lnTo>
                    <a:pt x="16" y="31"/>
                  </a:lnTo>
                  <a:lnTo>
                    <a:pt x="20" y="36"/>
                  </a:lnTo>
                  <a:lnTo>
                    <a:pt x="21" y="41"/>
                  </a:lnTo>
                  <a:lnTo>
                    <a:pt x="24" y="46"/>
                  </a:lnTo>
                  <a:lnTo>
                    <a:pt x="26" y="49"/>
                  </a:lnTo>
                  <a:lnTo>
                    <a:pt x="29" y="53"/>
                  </a:lnTo>
                  <a:lnTo>
                    <a:pt x="30" y="56"/>
                  </a:lnTo>
                  <a:lnTo>
                    <a:pt x="32" y="58"/>
                  </a:lnTo>
                  <a:lnTo>
                    <a:pt x="33" y="59"/>
                  </a:lnTo>
                  <a:lnTo>
                    <a:pt x="34" y="59"/>
                  </a:lnTo>
                  <a:lnTo>
                    <a:pt x="34" y="60"/>
                  </a:lnTo>
                  <a:lnTo>
                    <a:pt x="36" y="61"/>
                  </a:lnTo>
                  <a:lnTo>
                    <a:pt x="39" y="62"/>
                  </a:lnTo>
                  <a:lnTo>
                    <a:pt x="44" y="64"/>
                  </a:lnTo>
                  <a:lnTo>
                    <a:pt x="49" y="66"/>
                  </a:lnTo>
                  <a:lnTo>
                    <a:pt x="54" y="68"/>
                  </a:lnTo>
                  <a:lnTo>
                    <a:pt x="60" y="71"/>
                  </a:lnTo>
                  <a:lnTo>
                    <a:pt x="67" y="72"/>
                  </a:lnTo>
                  <a:lnTo>
                    <a:pt x="72" y="76"/>
                  </a:lnTo>
                  <a:lnTo>
                    <a:pt x="78" y="77"/>
                  </a:lnTo>
                  <a:lnTo>
                    <a:pt x="83" y="80"/>
                  </a:lnTo>
                  <a:lnTo>
                    <a:pt x="89" y="82"/>
                  </a:lnTo>
                  <a:lnTo>
                    <a:pt x="92" y="83"/>
                  </a:lnTo>
                  <a:lnTo>
                    <a:pt x="96" y="84"/>
                  </a:lnTo>
                  <a:lnTo>
                    <a:pt x="99" y="85"/>
                  </a:lnTo>
                  <a:lnTo>
                    <a:pt x="100" y="84"/>
                  </a:lnTo>
                  <a:lnTo>
                    <a:pt x="99" y="84"/>
                  </a:lnTo>
                  <a:lnTo>
                    <a:pt x="99" y="83"/>
                  </a:lnTo>
                  <a:lnTo>
                    <a:pt x="99" y="81"/>
                  </a:lnTo>
                  <a:lnTo>
                    <a:pt x="99" y="77"/>
                  </a:lnTo>
                  <a:lnTo>
                    <a:pt x="97" y="74"/>
                  </a:lnTo>
                  <a:lnTo>
                    <a:pt x="96" y="70"/>
                  </a:lnTo>
                  <a:lnTo>
                    <a:pt x="94" y="66"/>
                  </a:lnTo>
                  <a:lnTo>
                    <a:pt x="94" y="61"/>
                  </a:lnTo>
                  <a:lnTo>
                    <a:pt x="92" y="58"/>
                  </a:lnTo>
                  <a:lnTo>
                    <a:pt x="91" y="54"/>
                  </a:lnTo>
                  <a:lnTo>
                    <a:pt x="90" y="51"/>
                  </a:lnTo>
                  <a:lnTo>
                    <a:pt x="90" y="47"/>
                  </a:lnTo>
                  <a:lnTo>
                    <a:pt x="88" y="45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9" y="41"/>
                  </a:lnTo>
                  <a:lnTo>
                    <a:pt x="89" y="43"/>
                  </a:lnTo>
                  <a:lnTo>
                    <a:pt x="90" y="45"/>
                  </a:lnTo>
                  <a:lnTo>
                    <a:pt x="90" y="47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4" y="53"/>
                  </a:lnTo>
                  <a:lnTo>
                    <a:pt x="96" y="55"/>
                  </a:lnTo>
                  <a:lnTo>
                    <a:pt x="96" y="56"/>
                  </a:lnTo>
                  <a:lnTo>
                    <a:pt x="97" y="58"/>
                  </a:lnTo>
                  <a:lnTo>
                    <a:pt x="98" y="60"/>
                  </a:lnTo>
                  <a:lnTo>
                    <a:pt x="100" y="61"/>
                  </a:lnTo>
                  <a:lnTo>
                    <a:pt x="100" y="62"/>
                  </a:lnTo>
                  <a:lnTo>
                    <a:pt x="101" y="64"/>
                  </a:lnTo>
                  <a:lnTo>
                    <a:pt x="103" y="65"/>
                  </a:lnTo>
                  <a:lnTo>
                    <a:pt x="105" y="65"/>
                  </a:lnTo>
                  <a:lnTo>
                    <a:pt x="106" y="68"/>
                  </a:lnTo>
                  <a:lnTo>
                    <a:pt x="108" y="69"/>
                  </a:lnTo>
                  <a:lnTo>
                    <a:pt x="110" y="72"/>
                  </a:lnTo>
                  <a:lnTo>
                    <a:pt x="113" y="73"/>
                  </a:lnTo>
                  <a:lnTo>
                    <a:pt x="116" y="77"/>
                  </a:lnTo>
                  <a:lnTo>
                    <a:pt x="119" y="78"/>
                  </a:lnTo>
                  <a:lnTo>
                    <a:pt x="122" y="81"/>
                  </a:lnTo>
                  <a:lnTo>
                    <a:pt x="127" y="83"/>
                  </a:lnTo>
                  <a:lnTo>
                    <a:pt x="130" y="86"/>
                  </a:lnTo>
                  <a:lnTo>
                    <a:pt x="133" y="88"/>
                  </a:lnTo>
                  <a:lnTo>
                    <a:pt x="137" y="89"/>
                  </a:lnTo>
                  <a:lnTo>
                    <a:pt x="141" y="91"/>
                  </a:lnTo>
                  <a:lnTo>
                    <a:pt x="144" y="93"/>
                  </a:lnTo>
                  <a:lnTo>
                    <a:pt x="147" y="93"/>
                  </a:lnTo>
                  <a:lnTo>
                    <a:pt x="150" y="94"/>
                  </a:lnTo>
                  <a:lnTo>
                    <a:pt x="153" y="94"/>
                  </a:lnTo>
                  <a:lnTo>
                    <a:pt x="155" y="95"/>
                  </a:lnTo>
                  <a:lnTo>
                    <a:pt x="156" y="95"/>
                  </a:lnTo>
                  <a:lnTo>
                    <a:pt x="158" y="96"/>
                  </a:lnTo>
                  <a:lnTo>
                    <a:pt x="160" y="96"/>
                  </a:lnTo>
                  <a:lnTo>
                    <a:pt x="161" y="97"/>
                  </a:lnTo>
                  <a:lnTo>
                    <a:pt x="163" y="97"/>
                  </a:lnTo>
                  <a:lnTo>
                    <a:pt x="165" y="97"/>
                  </a:lnTo>
                  <a:lnTo>
                    <a:pt x="166" y="97"/>
                  </a:lnTo>
                  <a:lnTo>
                    <a:pt x="167" y="98"/>
                  </a:lnTo>
                  <a:lnTo>
                    <a:pt x="168" y="98"/>
                  </a:lnTo>
                  <a:lnTo>
                    <a:pt x="170" y="98"/>
                  </a:lnTo>
                  <a:lnTo>
                    <a:pt x="172" y="97"/>
                  </a:lnTo>
                  <a:lnTo>
                    <a:pt x="173" y="97"/>
                  </a:lnTo>
                  <a:lnTo>
                    <a:pt x="174" y="96"/>
                  </a:lnTo>
                  <a:lnTo>
                    <a:pt x="176" y="94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9" y="91"/>
                  </a:lnTo>
                  <a:lnTo>
                    <a:pt x="181" y="89"/>
                  </a:lnTo>
                  <a:lnTo>
                    <a:pt x="183" y="87"/>
                  </a:lnTo>
                  <a:lnTo>
                    <a:pt x="186" y="84"/>
                  </a:lnTo>
                  <a:lnTo>
                    <a:pt x="189" y="81"/>
                  </a:lnTo>
                  <a:lnTo>
                    <a:pt x="192" y="77"/>
                  </a:lnTo>
                  <a:lnTo>
                    <a:pt x="195" y="73"/>
                  </a:lnTo>
                  <a:lnTo>
                    <a:pt x="198" y="70"/>
                  </a:lnTo>
                  <a:lnTo>
                    <a:pt x="201" y="67"/>
                  </a:lnTo>
                  <a:lnTo>
                    <a:pt x="204" y="64"/>
                  </a:lnTo>
                  <a:lnTo>
                    <a:pt x="207" y="61"/>
                  </a:lnTo>
                  <a:lnTo>
                    <a:pt x="208" y="59"/>
                  </a:lnTo>
                  <a:lnTo>
                    <a:pt x="211" y="56"/>
                  </a:lnTo>
                  <a:lnTo>
                    <a:pt x="212" y="55"/>
                  </a:lnTo>
                  <a:lnTo>
                    <a:pt x="214" y="54"/>
                  </a:lnTo>
                  <a:lnTo>
                    <a:pt x="213" y="55"/>
                  </a:lnTo>
                  <a:lnTo>
                    <a:pt x="213" y="55"/>
                  </a:lnTo>
                  <a:lnTo>
                    <a:pt x="213" y="58"/>
                  </a:lnTo>
                  <a:lnTo>
                    <a:pt x="213" y="59"/>
                  </a:lnTo>
                  <a:lnTo>
                    <a:pt x="211" y="62"/>
                  </a:lnTo>
                  <a:lnTo>
                    <a:pt x="211" y="65"/>
                  </a:lnTo>
                  <a:lnTo>
                    <a:pt x="210" y="68"/>
                  </a:lnTo>
                  <a:lnTo>
                    <a:pt x="210" y="69"/>
                  </a:lnTo>
                  <a:lnTo>
                    <a:pt x="208" y="73"/>
                  </a:lnTo>
                  <a:lnTo>
                    <a:pt x="207" y="76"/>
                  </a:lnTo>
                  <a:lnTo>
                    <a:pt x="206" y="79"/>
                  </a:lnTo>
                  <a:lnTo>
                    <a:pt x="206" y="81"/>
                  </a:lnTo>
                  <a:lnTo>
                    <a:pt x="204" y="83"/>
                  </a:lnTo>
                  <a:lnTo>
                    <a:pt x="204" y="85"/>
                  </a:lnTo>
                  <a:lnTo>
                    <a:pt x="204" y="86"/>
                  </a:lnTo>
                  <a:lnTo>
                    <a:pt x="205" y="85"/>
                  </a:lnTo>
                  <a:lnTo>
                    <a:pt x="205" y="85"/>
                  </a:lnTo>
                  <a:lnTo>
                    <a:pt x="207" y="85"/>
                  </a:lnTo>
                  <a:lnTo>
                    <a:pt x="209" y="85"/>
                  </a:lnTo>
                  <a:lnTo>
                    <a:pt x="214" y="84"/>
                  </a:lnTo>
                  <a:lnTo>
                    <a:pt x="219" y="84"/>
                  </a:lnTo>
                  <a:lnTo>
                    <a:pt x="224" y="84"/>
                  </a:lnTo>
                  <a:lnTo>
                    <a:pt x="231" y="84"/>
                  </a:lnTo>
                  <a:lnTo>
                    <a:pt x="238" y="83"/>
                  </a:lnTo>
                  <a:lnTo>
                    <a:pt x="244" y="83"/>
                  </a:lnTo>
                  <a:lnTo>
                    <a:pt x="250" y="82"/>
                  </a:lnTo>
                  <a:lnTo>
                    <a:pt x="255" y="82"/>
                  </a:lnTo>
                  <a:lnTo>
                    <a:pt x="262" y="80"/>
                  </a:lnTo>
                  <a:lnTo>
                    <a:pt x="267" y="79"/>
                  </a:lnTo>
                  <a:lnTo>
                    <a:pt x="272" y="77"/>
                  </a:lnTo>
                  <a:lnTo>
                    <a:pt x="275" y="76"/>
                  </a:lnTo>
                  <a:lnTo>
                    <a:pt x="278" y="74"/>
                  </a:lnTo>
                  <a:lnTo>
                    <a:pt x="279" y="74"/>
                  </a:lnTo>
                  <a:lnTo>
                    <a:pt x="280" y="72"/>
                  </a:lnTo>
                  <a:lnTo>
                    <a:pt x="280" y="72"/>
                  </a:lnTo>
                  <a:lnTo>
                    <a:pt x="282" y="71"/>
                  </a:lnTo>
                  <a:lnTo>
                    <a:pt x="282" y="71"/>
                  </a:lnTo>
                  <a:lnTo>
                    <a:pt x="282" y="70"/>
                  </a:lnTo>
                  <a:lnTo>
                    <a:pt x="282" y="70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4" y="67"/>
                  </a:lnTo>
                  <a:lnTo>
                    <a:pt x="285" y="66"/>
                  </a:lnTo>
                  <a:lnTo>
                    <a:pt x="285" y="65"/>
                  </a:lnTo>
                  <a:lnTo>
                    <a:pt x="286" y="63"/>
                  </a:lnTo>
                  <a:lnTo>
                    <a:pt x="286" y="61"/>
                  </a:lnTo>
                  <a:lnTo>
                    <a:pt x="287" y="59"/>
                  </a:lnTo>
                  <a:lnTo>
                    <a:pt x="287" y="59"/>
                  </a:lnTo>
                  <a:lnTo>
                    <a:pt x="287" y="58"/>
                  </a:lnTo>
                  <a:lnTo>
                    <a:pt x="287" y="56"/>
                  </a:lnTo>
                  <a:lnTo>
                    <a:pt x="287" y="54"/>
                  </a:lnTo>
                  <a:lnTo>
                    <a:pt x="287" y="52"/>
                  </a:lnTo>
                  <a:lnTo>
                    <a:pt x="287" y="49"/>
                  </a:lnTo>
                  <a:lnTo>
                    <a:pt x="287" y="46"/>
                  </a:lnTo>
                  <a:lnTo>
                    <a:pt x="288" y="42"/>
                  </a:lnTo>
                  <a:lnTo>
                    <a:pt x="288" y="41"/>
                  </a:lnTo>
                  <a:lnTo>
                    <a:pt x="288" y="37"/>
                  </a:lnTo>
                  <a:lnTo>
                    <a:pt x="288" y="35"/>
                  </a:lnTo>
                  <a:lnTo>
                    <a:pt x="288" y="32"/>
                  </a:lnTo>
                  <a:lnTo>
                    <a:pt x="288" y="31"/>
                  </a:lnTo>
                  <a:lnTo>
                    <a:pt x="288" y="29"/>
                  </a:lnTo>
                  <a:lnTo>
                    <a:pt x="288" y="29"/>
                  </a:lnTo>
                  <a:lnTo>
                    <a:pt x="289" y="28"/>
                  </a:lnTo>
                  <a:lnTo>
                    <a:pt x="289" y="30"/>
                  </a:lnTo>
                  <a:lnTo>
                    <a:pt x="289" y="32"/>
                  </a:lnTo>
                  <a:lnTo>
                    <a:pt x="289" y="34"/>
                  </a:lnTo>
                  <a:lnTo>
                    <a:pt x="290" y="36"/>
                  </a:lnTo>
                  <a:lnTo>
                    <a:pt x="290" y="39"/>
                  </a:lnTo>
                  <a:lnTo>
                    <a:pt x="291" y="41"/>
                  </a:lnTo>
                  <a:lnTo>
                    <a:pt x="291" y="43"/>
                  </a:lnTo>
                  <a:lnTo>
                    <a:pt x="292" y="45"/>
                  </a:lnTo>
                  <a:lnTo>
                    <a:pt x="292" y="48"/>
                  </a:lnTo>
                  <a:lnTo>
                    <a:pt x="294" y="49"/>
                  </a:lnTo>
                  <a:lnTo>
                    <a:pt x="294" y="51"/>
                  </a:lnTo>
                  <a:lnTo>
                    <a:pt x="295" y="53"/>
                  </a:lnTo>
                  <a:lnTo>
                    <a:pt x="295" y="54"/>
                  </a:lnTo>
                  <a:lnTo>
                    <a:pt x="297" y="56"/>
                  </a:lnTo>
                  <a:lnTo>
                    <a:pt x="298" y="56"/>
                  </a:lnTo>
                  <a:lnTo>
                    <a:pt x="299" y="56"/>
                  </a:lnTo>
                  <a:lnTo>
                    <a:pt x="300" y="57"/>
                  </a:lnTo>
                  <a:lnTo>
                    <a:pt x="301" y="57"/>
                  </a:lnTo>
                  <a:lnTo>
                    <a:pt x="303" y="57"/>
                  </a:lnTo>
                  <a:lnTo>
                    <a:pt x="305" y="56"/>
                  </a:lnTo>
                  <a:lnTo>
                    <a:pt x="306" y="56"/>
                  </a:lnTo>
                  <a:lnTo>
                    <a:pt x="308" y="55"/>
                  </a:lnTo>
                  <a:lnTo>
                    <a:pt x="310" y="55"/>
                  </a:lnTo>
                  <a:lnTo>
                    <a:pt x="311" y="53"/>
                  </a:lnTo>
                  <a:lnTo>
                    <a:pt x="313" y="53"/>
                  </a:lnTo>
                  <a:lnTo>
                    <a:pt x="314" y="52"/>
                  </a:lnTo>
                  <a:lnTo>
                    <a:pt x="316" y="52"/>
                  </a:lnTo>
                  <a:lnTo>
                    <a:pt x="318" y="50"/>
                  </a:lnTo>
                  <a:lnTo>
                    <a:pt x="318" y="50"/>
                  </a:lnTo>
                  <a:lnTo>
                    <a:pt x="320" y="48"/>
                  </a:lnTo>
                  <a:lnTo>
                    <a:pt x="321" y="47"/>
                  </a:lnTo>
                  <a:lnTo>
                    <a:pt x="323" y="45"/>
                  </a:lnTo>
                  <a:lnTo>
                    <a:pt x="323" y="44"/>
                  </a:lnTo>
                  <a:lnTo>
                    <a:pt x="325" y="42"/>
                  </a:lnTo>
                  <a:lnTo>
                    <a:pt x="325" y="39"/>
                  </a:lnTo>
                  <a:lnTo>
                    <a:pt x="327" y="36"/>
                  </a:lnTo>
                  <a:lnTo>
                    <a:pt x="327" y="32"/>
                  </a:lnTo>
                  <a:lnTo>
                    <a:pt x="328" y="28"/>
                  </a:lnTo>
                  <a:lnTo>
                    <a:pt x="330" y="24"/>
                  </a:lnTo>
                  <a:lnTo>
                    <a:pt x="331" y="19"/>
                  </a:lnTo>
                  <a:lnTo>
                    <a:pt x="331" y="16"/>
                  </a:lnTo>
                  <a:lnTo>
                    <a:pt x="332" y="12"/>
                  </a:lnTo>
                  <a:lnTo>
                    <a:pt x="332" y="8"/>
                  </a:lnTo>
                  <a:lnTo>
                    <a:pt x="334" y="5"/>
                  </a:lnTo>
                  <a:lnTo>
                    <a:pt x="334" y="3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335" y="0"/>
                  </a:lnTo>
                  <a:lnTo>
                    <a:pt x="335" y="2"/>
                  </a:lnTo>
                  <a:lnTo>
                    <a:pt x="335" y="4"/>
                  </a:lnTo>
                  <a:lnTo>
                    <a:pt x="335" y="6"/>
                  </a:lnTo>
                  <a:lnTo>
                    <a:pt x="335" y="8"/>
                  </a:lnTo>
                  <a:lnTo>
                    <a:pt x="335" y="11"/>
                  </a:lnTo>
                  <a:lnTo>
                    <a:pt x="335" y="13"/>
                  </a:lnTo>
                  <a:lnTo>
                    <a:pt x="335" y="16"/>
                  </a:lnTo>
                  <a:lnTo>
                    <a:pt x="337" y="18"/>
                  </a:lnTo>
                  <a:lnTo>
                    <a:pt x="337" y="21"/>
                  </a:lnTo>
                  <a:lnTo>
                    <a:pt x="337" y="24"/>
                  </a:lnTo>
                  <a:lnTo>
                    <a:pt x="337" y="27"/>
                  </a:lnTo>
                  <a:lnTo>
                    <a:pt x="338" y="28"/>
                  </a:lnTo>
                  <a:lnTo>
                    <a:pt x="338" y="31"/>
                  </a:lnTo>
                  <a:lnTo>
                    <a:pt x="338" y="32"/>
                  </a:lnTo>
                  <a:lnTo>
                    <a:pt x="338" y="34"/>
                  </a:lnTo>
                  <a:lnTo>
                    <a:pt x="340" y="34"/>
                  </a:lnTo>
                  <a:lnTo>
                    <a:pt x="340" y="36"/>
                  </a:lnTo>
                  <a:lnTo>
                    <a:pt x="340" y="37"/>
                  </a:lnTo>
                  <a:lnTo>
                    <a:pt x="340" y="39"/>
                  </a:lnTo>
                  <a:lnTo>
                    <a:pt x="340" y="40"/>
                  </a:lnTo>
                  <a:lnTo>
                    <a:pt x="338" y="41"/>
                  </a:lnTo>
                  <a:lnTo>
                    <a:pt x="338" y="43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6" y="47"/>
                  </a:lnTo>
                  <a:lnTo>
                    <a:pt x="336" y="48"/>
                  </a:lnTo>
                  <a:lnTo>
                    <a:pt x="334" y="50"/>
                  </a:lnTo>
                  <a:lnTo>
                    <a:pt x="334" y="51"/>
                  </a:lnTo>
                  <a:lnTo>
                    <a:pt x="333" y="52"/>
                  </a:lnTo>
                  <a:lnTo>
                    <a:pt x="333" y="53"/>
                  </a:lnTo>
                  <a:lnTo>
                    <a:pt x="332" y="54"/>
                  </a:lnTo>
                  <a:lnTo>
                    <a:pt x="332" y="54"/>
                  </a:lnTo>
                  <a:lnTo>
                    <a:pt x="330" y="56"/>
                  </a:lnTo>
                  <a:lnTo>
                    <a:pt x="328" y="58"/>
                  </a:lnTo>
                  <a:lnTo>
                    <a:pt x="326" y="59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9" y="64"/>
                  </a:lnTo>
                  <a:lnTo>
                    <a:pt x="316" y="66"/>
                  </a:lnTo>
                  <a:lnTo>
                    <a:pt x="314" y="67"/>
                  </a:lnTo>
                  <a:lnTo>
                    <a:pt x="311" y="69"/>
                  </a:lnTo>
                  <a:lnTo>
                    <a:pt x="308" y="71"/>
                  </a:lnTo>
                  <a:lnTo>
                    <a:pt x="305" y="72"/>
                  </a:lnTo>
                  <a:lnTo>
                    <a:pt x="303" y="74"/>
                  </a:lnTo>
                  <a:lnTo>
                    <a:pt x="300" y="76"/>
                  </a:lnTo>
                  <a:lnTo>
                    <a:pt x="299" y="77"/>
                  </a:lnTo>
                  <a:lnTo>
                    <a:pt x="297" y="78"/>
                  </a:lnTo>
                  <a:lnTo>
                    <a:pt x="295" y="78"/>
                  </a:lnTo>
                  <a:lnTo>
                    <a:pt x="293" y="80"/>
                  </a:lnTo>
                  <a:lnTo>
                    <a:pt x="291" y="82"/>
                  </a:lnTo>
                  <a:lnTo>
                    <a:pt x="288" y="83"/>
                  </a:lnTo>
                  <a:lnTo>
                    <a:pt x="286" y="83"/>
                  </a:lnTo>
                  <a:lnTo>
                    <a:pt x="283" y="85"/>
                  </a:lnTo>
                  <a:lnTo>
                    <a:pt x="280" y="85"/>
                  </a:lnTo>
                  <a:lnTo>
                    <a:pt x="277" y="87"/>
                  </a:lnTo>
                  <a:lnTo>
                    <a:pt x="274" y="87"/>
                  </a:lnTo>
                  <a:lnTo>
                    <a:pt x="271" y="88"/>
                  </a:lnTo>
                  <a:lnTo>
                    <a:pt x="268" y="88"/>
                  </a:lnTo>
                  <a:lnTo>
                    <a:pt x="264" y="90"/>
                  </a:lnTo>
                  <a:lnTo>
                    <a:pt x="261" y="90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4" y="92"/>
                  </a:lnTo>
                  <a:lnTo>
                    <a:pt x="253" y="92"/>
                  </a:lnTo>
                  <a:lnTo>
                    <a:pt x="250" y="93"/>
                  </a:lnTo>
                  <a:lnTo>
                    <a:pt x="246" y="93"/>
                  </a:lnTo>
                  <a:lnTo>
                    <a:pt x="243" y="94"/>
                  </a:lnTo>
                  <a:lnTo>
                    <a:pt x="240" y="94"/>
                  </a:lnTo>
                  <a:lnTo>
                    <a:pt x="235" y="96"/>
                  </a:lnTo>
                  <a:lnTo>
                    <a:pt x="232" y="96"/>
                  </a:lnTo>
                  <a:lnTo>
                    <a:pt x="228" y="96"/>
                  </a:lnTo>
                  <a:lnTo>
                    <a:pt x="225" y="96"/>
                  </a:lnTo>
                  <a:lnTo>
                    <a:pt x="220" y="98"/>
                  </a:lnTo>
                  <a:lnTo>
                    <a:pt x="217" y="98"/>
                  </a:lnTo>
                  <a:lnTo>
                    <a:pt x="212" y="98"/>
                  </a:lnTo>
                  <a:lnTo>
                    <a:pt x="209" y="98"/>
                  </a:lnTo>
                  <a:lnTo>
                    <a:pt x="206" y="98"/>
                  </a:lnTo>
                  <a:lnTo>
                    <a:pt x="202" y="98"/>
                  </a:lnTo>
                  <a:lnTo>
                    <a:pt x="199" y="98"/>
                  </a:lnTo>
                  <a:lnTo>
                    <a:pt x="198" y="98"/>
                  </a:lnTo>
                  <a:lnTo>
                    <a:pt x="194" y="100"/>
                  </a:lnTo>
                  <a:lnTo>
                    <a:pt x="191" y="100"/>
                  </a:lnTo>
                  <a:lnTo>
                    <a:pt x="187" y="100"/>
                  </a:lnTo>
                  <a:lnTo>
                    <a:pt x="183" y="100"/>
                  </a:lnTo>
                  <a:lnTo>
                    <a:pt x="178" y="101"/>
                  </a:lnTo>
                  <a:lnTo>
                    <a:pt x="175" y="101"/>
                  </a:lnTo>
                  <a:lnTo>
                    <a:pt x="171" y="101"/>
                  </a:lnTo>
                  <a:lnTo>
                    <a:pt x="167" y="101"/>
                  </a:lnTo>
                  <a:lnTo>
                    <a:pt x="162" y="101"/>
                  </a:lnTo>
                  <a:lnTo>
                    <a:pt x="159" y="101"/>
                  </a:lnTo>
                  <a:lnTo>
                    <a:pt x="154" y="101"/>
                  </a:lnTo>
                  <a:lnTo>
                    <a:pt x="151" y="101"/>
                  </a:lnTo>
                  <a:lnTo>
                    <a:pt x="147" y="101"/>
                  </a:lnTo>
                  <a:lnTo>
                    <a:pt x="144" y="101"/>
                  </a:lnTo>
                  <a:lnTo>
                    <a:pt x="141" y="101"/>
                  </a:lnTo>
                  <a:lnTo>
                    <a:pt x="138" y="100"/>
                  </a:lnTo>
                  <a:lnTo>
                    <a:pt x="135" y="100"/>
                  </a:lnTo>
                  <a:lnTo>
                    <a:pt x="132" y="100"/>
                  </a:lnTo>
                  <a:lnTo>
                    <a:pt x="130" y="100"/>
                  </a:lnTo>
                  <a:lnTo>
                    <a:pt x="128" y="100"/>
                  </a:lnTo>
                  <a:lnTo>
                    <a:pt x="127" y="100"/>
                  </a:lnTo>
                  <a:lnTo>
                    <a:pt x="125" y="100"/>
                  </a:lnTo>
                  <a:lnTo>
                    <a:pt x="123" y="100"/>
                  </a:lnTo>
                  <a:lnTo>
                    <a:pt x="122" y="99"/>
                  </a:lnTo>
                  <a:lnTo>
                    <a:pt x="120" y="99"/>
                  </a:lnTo>
                  <a:lnTo>
                    <a:pt x="118" y="99"/>
                  </a:lnTo>
                  <a:lnTo>
                    <a:pt x="116" y="99"/>
                  </a:lnTo>
                  <a:lnTo>
                    <a:pt x="115" y="98"/>
                  </a:lnTo>
                  <a:lnTo>
                    <a:pt x="112" y="98"/>
                  </a:lnTo>
                  <a:lnTo>
                    <a:pt x="111" y="98"/>
                  </a:lnTo>
                  <a:lnTo>
                    <a:pt x="108" y="98"/>
                  </a:lnTo>
                  <a:lnTo>
                    <a:pt x="107" y="97"/>
                  </a:lnTo>
                  <a:lnTo>
                    <a:pt x="103" y="97"/>
                  </a:lnTo>
                  <a:lnTo>
                    <a:pt x="100" y="96"/>
                  </a:lnTo>
                  <a:lnTo>
                    <a:pt x="95" y="96"/>
                  </a:lnTo>
                  <a:lnTo>
                    <a:pt x="91" y="94"/>
                  </a:lnTo>
                  <a:lnTo>
                    <a:pt x="86" y="94"/>
                  </a:lnTo>
                  <a:lnTo>
                    <a:pt x="81" y="93"/>
                  </a:lnTo>
                  <a:lnTo>
                    <a:pt x="76" y="91"/>
                  </a:lnTo>
                  <a:lnTo>
                    <a:pt x="71" y="89"/>
                  </a:lnTo>
                  <a:lnTo>
                    <a:pt x="66" y="89"/>
                  </a:lnTo>
                  <a:lnTo>
                    <a:pt x="61" y="88"/>
                  </a:lnTo>
                  <a:lnTo>
                    <a:pt x="56" y="87"/>
                  </a:lnTo>
                  <a:lnTo>
                    <a:pt x="53" y="85"/>
                  </a:lnTo>
                  <a:lnTo>
                    <a:pt x="48" y="85"/>
                  </a:lnTo>
                  <a:lnTo>
                    <a:pt x="45" y="83"/>
                  </a:lnTo>
                  <a:lnTo>
                    <a:pt x="42" y="83"/>
                  </a:lnTo>
                  <a:lnTo>
                    <a:pt x="40" y="81"/>
                  </a:lnTo>
                  <a:lnTo>
                    <a:pt x="37" y="81"/>
                  </a:lnTo>
                  <a:lnTo>
                    <a:pt x="36" y="81"/>
                  </a:lnTo>
                  <a:lnTo>
                    <a:pt x="34" y="81"/>
                  </a:lnTo>
                  <a:lnTo>
                    <a:pt x="33" y="79"/>
                  </a:lnTo>
                  <a:lnTo>
                    <a:pt x="31" y="79"/>
                  </a:lnTo>
                  <a:lnTo>
                    <a:pt x="29" y="77"/>
                  </a:lnTo>
                  <a:lnTo>
                    <a:pt x="28" y="77"/>
                  </a:lnTo>
                  <a:lnTo>
                    <a:pt x="27" y="76"/>
                  </a:lnTo>
                  <a:lnTo>
                    <a:pt x="25" y="76"/>
                  </a:lnTo>
                  <a:lnTo>
                    <a:pt x="23" y="74"/>
                  </a:lnTo>
                  <a:lnTo>
                    <a:pt x="22" y="73"/>
                  </a:lnTo>
                  <a:lnTo>
                    <a:pt x="21" y="71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18" y="67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5"/>
                  </a:lnTo>
                  <a:lnTo>
                    <a:pt x="15" y="63"/>
                  </a:lnTo>
                  <a:lnTo>
                    <a:pt x="15" y="60"/>
                  </a:lnTo>
                  <a:lnTo>
                    <a:pt x="13" y="58"/>
                  </a:lnTo>
                  <a:lnTo>
                    <a:pt x="12" y="55"/>
                  </a:lnTo>
                  <a:lnTo>
                    <a:pt x="10" y="52"/>
                  </a:lnTo>
                  <a:lnTo>
                    <a:pt x="9" y="47"/>
                  </a:lnTo>
                  <a:lnTo>
                    <a:pt x="8" y="43"/>
                  </a:lnTo>
                  <a:lnTo>
                    <a:pt x="6" y="38"/>
                  </a:lnTo>
                  <a:lnTo>
                    <a:pt x="4" y="35"/>
                  </a:lnTo>
                  <a:lnTo>
                    <a:pt x="3" y="30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0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 154"/>
            <p:cNvSpPr>
              <a:spLocks/>
            </p:cNvSpPr>
            <p:nvPr/>
          </p:nvSpPr>
          <p:spPr bwMode="auto">
            <a:xfrm>
              <a:off x="4937942" y="2090441"/>
              <a:ext cx="93885" cy="119303"/>
            </a:xfrm>
            <a:custGeom>
              <a:avLst/>
              <a:gdLst/>
              <a:ahLst/>
              <a:cxnLst>
                <a:cxn ang="0">
                  <a:pos x="56" y="1"/>
                </a:cxn>
                <a:cxn ang="0">
                  <a:pos x="52" y="3"/>
                </a:cxn>
                <a:cxn ang="0">
                  <a:pos x="48" y="4"/>
                </a:cxn>
                <a:cxn ang="0">
                  <a:pos x="42" y="7"/>
                </a:cxn>
                <a:cxn ang="0">
                  <a:pos x="38" y="8"/>
                </a:cxn>
                <a:cxn ang="0">
                  <a:pos x="34" y="11"/>
                </a:cxn>
                <a:cxn ang="0">
                  <a:pos x="32" y="14"/>
                </a:cxn>
                <a:cxn ang="0">
                  <a:pos x="29" y="17"/>
                </a:cxn>
                <a:cxn ang="0">
                  <a:pos x="27" y="21"/>
                </a:cxn>
                <a:cxn ang="0">
                  <a:pos x="26" y="24"/>
                </a:cxn>
                <a:cxn ang="0">
                  <a:pos x="26" y="26"/>
                </a:cxn>
                <a:cxn ang="0">
                  <a:pos x="25" y="32"/>
                </a:cxn>
                <a:cxn ang="0">
                  <a:pos x="25" y="38"/>
                </a:cxn>
                <a:cxn ang="0">
                  <a:pos x="24" y="46"/>
                </a:cxn>
                <a:cxn ang="0">
                  <a:pos x="24" y="53"/>
                </a:cxn>
                <a:cxn ang="0">
                  <a:pos x="24" y="58"/>
                </a:cxn>
                <a:cxn ang="0">
                  <a:pos x="22" y="66"/>
                </a:cxn>
                <a:cxn ang="0">
                  <a:pos x="16" y="78"/>
                </a:cxn>
                <a:cxn ang="0">
                  <a:pos x="10" y="89"/>
                </a:cxn>
                <a:cxn ang="0">
                  <a:pos x="4" y="101"/>
                </a:cxn>
                <a:cxn ang="0">
                  <a:pos x="0" y="109"/>
                </a:cxn>
                <a:cxn ang="0">
                  <a:pos x="1" y="112"/>
                </a:cxn>
                <a:cxn ang="0">
                  <a:pos x="12" y="104"/>
                </a:cxn>
                <a:cxn ang="0">
                  <a:pos x="30" y="90"/>
                </a:cxn>
                <a:cxn ang="0">
                  <a:pos x="48" y="72"/>
                </a:cxn>
                <a:cxn ang="0">
                  <a:pos x="64" y="55"/>
                </a:cxn>
                <a:cxn ang="0">
                  <a:pos x="74" y="42"/>
                </a:cxn>
                <a:cxn ang="0">
                  <a:pos x="70" y="41"/>
                </a:cxn>
                <a:cxn ang="0">
                  <a:pos x="61" y="44"/>
                </a:cxn>
                <a:cxn ang="0">
                  <a:pos x="50" y="47"/>
                </a:cxn>
                <a:cxn ang="0">
                  <a:pos x="40" y="49"/>
                </a:cxn>
                <a:cxn ang="0">
                  <a:pos x="34" y="48"/>
                </a:cxn>
                <a:cxn ang="0">
                  <a:pos x="36" y="45"/>
                </a:cxn>
                <a:cxn ang="0">
                  <a:pos x="42" y="37"/>
                </a:cxn>
                <a:cxn ang="0">
                  <a:pos x="52" y="26"/>
                </a:cxn>
                <a:cxn ang="0">
                  <a:pos x="61" y="16"/>
                </a:cxn>
                <a:cxn ang="0">
                  <a:pos x="68" y="7"/>
                </a:cxn>
                <a:cxn ang="0">
                  <a:pos x="71" y="4"/>
                </a:cxn>
                <a:cxn ang="0">
                  <a:pos x="70" y="4"/>
                </a:cxn>
                <a:cxn ang="0">
                  <a:pos x="65" y="4"/>
                </a:cxn>
                <a:cxn ang="0">
                  <a:pos x="62" y="2"/>
                </a:cxn>
                <a:cxn ang="0">
                  <a:pos x="58" y="2"/>
                </a:cxn>
                <a:cxn ang="0">
                  <a:pos x="58" y="0"/>
                </a:cxn>
              </a:cxnLst>
              <a:rect l="0" t="0" r="r" b="b"/>
              <a:pathLst>
                <a:path w="75" h="113">
                  <a:moveTo>
                    <a:pt x="58" y="0"/>
                  </a:moveTo>
                  <a:lnTo>
                    <a:pt x="57" y="1"/>
                  </a:lnTo>
                  <a:lnTo>
                    <a:pt x="56" y="1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2" y="3"/>
                  </a:lnTo>
                  <a:lnTo>
                    <a:pt x="51" y="3"/>
                  </a:lnTo>
                  <a:lnTo>
                    <a:pt x="49" y="4"/>
                  </a:lnTo>
                  <a:lnTo>
                    <a:pt x="48" y="4"/>
                  </a:lnTo>
                  <a:lnTo>
                    <a:pt x="45" y="5"/>
                  </a:lnTo>
                  <a:lnTo>
                    <a:pt x="44" y="5"/>
                  </a:lnTo>
                  <a:lnTo>
                    <a:pt x="42" y="7"/>
                  </a:lnTo>
                  <a:lnTo>
                    <a:pt x="40" y="7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4" y="11"/>
                  </a:lnTo>
                  <a:lnTo>
                    <a:pt x="34" y="12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5" y="28"/>
                  </a:lnTo>
                  <a:lnTo>
                    <a:pt x="25" y="29"/>
                  </a:lnTo>
                  <a:lnTo>
                    <a:pt x="25" y="32"/>
                  </a:lnTo>
                  <a:lnTo>
                    <a:pt x="25" y="33"/>
                  </a:lnTo>
                  <a:lnTo>
                    <a:pt x="25" y="37"/>
                  </a:lnTo>
                  <a:lnTo>
                    <a:pt x="25" y="38"/>
                  </a:lnTo>
                  <a:lnTo>
                    <a:pt x="25" y="41"/>
                  </a:lnTo>
                  <a:lnTo>
                    <a:pt x="25" y="43"/>
                  </a:lnTo>
                  <a:lnTo>
                    <a:pt x="24" y="46"/>
                  </a:lnTo>
                  <a:lnTo>
                    <a:pt x="24" y="48"/>
                  </a:lnTo>
                  <a:lnTo>
                    <a:pt x="24" y="51"/>
                  </a:lnTo>
                  <a:lnTo>
                    <a:pt x="24" y="53"/>
                  </a:lnTo>
                  <a:lnTo>
                    <a:pt x="24" y="55"/>
                  </a:lnTo>
                  <a:lnTo>
                    <a:pt x="24" y="57"/>
                  </a:lnTo>
                  <a:lnTo>
                    <a:pt x="24" y="58"/>
                  </a:lnTo>
                  <a:lnTo>
                    <a:pt x="24" y="59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20" y="70"/>
                  </a:lnTo>
                  <a:lnTo>
                    <a:pt x="18" y="73"/>
                  </a:lnTo>
                  <a:lnTo>
                    <a:pt x="16" y="78"/>
                  </a:lnTo>
                  <a:lnTo>
                    <a:pt x="14" y="81"/>
                  </a:lnTo>
                  <a:lnTo>
                    <a:pt x="12" y="86"/>
                  </a:lnTo>
                  <a:lnTo>
                    <a:pt x="10" y="89"/>
                  </a:lnTo>
                  <a:lnTo>
                    <a:pt x="7" y="94"/>
                  </a:lnTo>
                  <a:lnTo>
                    <a:pt x="6" y="97"/>
                  </a:lnTo>
                  <a:lnTo>
                    <a:pt x="4" y="101"/>
                  </a:lnTo>
                  <a:lnTo>
                    <a:pt x="3" y="104"/>
                  </a:lnTo>
                  <a:lnTo>
                    <a:pt x="1" y="10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1" y="111"/>
                  </a:lnTo>
                  <a:lnTo>
                    <a:pt x="1" y="112"/>
                  </a:lnTo>
                  <a:lnTo>
                    <a:pt x="4" y="110"/>
                  </a:lnTo>
                  <a:lnTo>
                    <a:pt x="7" y="108"/>
                  </a:lnTo>
                  <a:lnTo>
                    <a:pt x="12" y="104"/>
                  </a:lnTo>
                  <a:lnTo>
                    <a:pt x="17" y="99"/>
                  </a:lnTo>
                  <a:lnTo>
                    <a:pt x="23" y="94"/>
                  </a:lnTo>
                  <a:lnTo>
                    <a:pt x="30" y="90"/>
                  </a:lnTo>
                  <a:lnTo>
                    <a:pt x="36" y="83"/>
                  </a:lnTo>
                  <a:lnTo>
                    <a:pt x="42" y="78"/>
                  </a:lnTo>
                  <a:lnTo>
                    <a:pt x="48" y="72"/>
                  </a:lnTo>
                  <a:lnTo>
                    <a:pt x="54" y="67"/>
                  </a:lnTo>
                  <a:lnTo>
                    <a:pt x="60" y="60"/>
                  </a:lnTo>
                  <a:lnTo>
                    <a:pt x="64" y="55"/>
                  </a:lnTo>
                  <a:lnTo>
                    <a:pt x="68" y="50"/>
                  </a:lnTo>
                  <a:lnTo>
                    <a:pt x="71" y="47"/>
                  </a:lnTo>
                  <a:lnTo>
                    <a:pt x="74" y="42"/>
                  </a:lnTo>
                  <a:lnTo>
                    <a:pt x="73" y="42"/>
                  </a:lnTo>
                  <a:lnTo>
                    <a:pt x="72" y="41"/>
                  </a:lnTo>
                  <a:lnTo>
                    <a:pt x="70" y="41"/>
                  </a:lnTo>
                  <a:lnTo>
                    <a:pt x="68" y="41"/>
                  </a:lnTo>
                  <a:lnTo>
                    <a:pt x="64" y="43"/>
                  </a:lnTo>
                  <a:lnTo>
                    <a:pt x="61" y="44"/>
                  </a:lnTo>
                  <a:lnTo>
                    <a:pt x="57" y="45"/>
                  </a:lnTo>
                  <a:lnTo>
                    <a:pt x="54" y="45"/>
                  </a:lnTo>
                  <a:lnTo>
                    <a:pt x="50" y="47"/>
                  </a:lnTo>
                  <a:lnTo>
                    <a:pt x="46" y="48"/>
                  </a:lnTo>
                  <a:lnTo>
                    <a:pt x="43" y="49"/>
                  </a:lnTo>
                  <a:lnTo>
                    <a:pt x="40" y="49"/>
                  </a:lnTo>
                  <a:lnTo>
                    <a:pt x="37" y="49"/>
                  </a:lnTo>
                  <a:lnTo>
                    <a:pt x="36" y="49"/>
                  </a:lnTo>
                  <a:lnTo>
                    <a:pt x="34" y="48"/>
                  </a:lnTo>
                  <a:lnTo>
                    <a:pt x="35" y="47"/>
                  </a:lnTo>
                  <a:lnTo>
                    <a:pt x="35" y="46"/>
                  </a:lnTo>
                  <a:lnTo>
                    <a:pt x="36" y="45"/>
                  </a:lnTo>
                  <a:lnTo>
                    <a:pt x="37" y="42"/>
                  </a:lnTo>
                  <a:lnTo>
                    <a:pt x="40" y="39"/>
                  </a:lnTo>
                  <a:lnTo>
                    <a:pt x="42" y="37"/>
                  </a:lnTo>
                  <a:lnTo>
                    <a:pt x="45" y="33"/>
                  </a:lnTo>
                  <a:lnTo>
                    <a:pt x="48" y="30"/>
                  </a:lnTo>
                  <a:lnTo>
                    <a:pt x="52" y="26"/>
                  </a:lnTo>
                  <a:lnTo>
                    <a:pt x="54" y="22"/>
                  </a:lnTo>
                  <a:lnTo>
                    <a:pt x="58" y="19"/>
                  </a:lnTo>
                  <a:lnTo>
                    <a:pt x="61" y="16"/>
                  </a:lnTo>
                  <a:lnTo>
                    <a:pt x="64" y="12"/>
                  </a:lnTo>
                  <a:lnTo>
                    <a:pt x="66" y="11"/>
                  </a:lnTo>
                  <a:lnTo>
                    <a:pt x="68" y="7"/>
                  </a:lnTo>
                  <a:lnTo>
                    <a:pt x="70" y="6"/>
                  </a:lnTo>
                  <a:lnTo>
                    <a:pt x="72" y="4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4"/>
                  </a:lnTo>
                  <a:lnTo>
                    <a:pt x="67" y="4"/>
                  </a:lnTo>
                  <a:lnTo>
                    <a:pt x="65" y="4"/>
                  </a:lnTo>
                  <a:lnTo>
                    <a:pt x="65" y="2"/>
                  </a:lnTo>
                  <a:lnTo>
                    <a:pt x="63" y="2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0"/>
                  </a:lnTo>
                  <a:lnTo>
                    <a:pt x="58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 155"/>
            <p:cNvSpPr>
              <a:spLocks/>
            </p:cNvSpPr>
            <p:nvPr/>
          </p:nvSpPr>
          <p:spPr bwMode="auto">
            <a:xfrm>
              <a:off x="4833908" y="2083211"/>
              <a:ext cx="90078" cy="126534"/>
            </a:xfrm>
            <a:custGeom>
              <a:avLst/>
              <a:gdLst/>
              <a:ahLst/>
              <a:cxnLst>
                <a:cxn ang="0">
                  <a:pos x="70" y="115"/>
                </a:cxn>
                <a:cxn ang="0">
                  <a:pos x="70" y="111"/>
                </a:cxn>
                <a:cxn ang="0">
                  <a:pos x="70" y="106"/>
                </a:cxn>
                <a:cxn ang="0">
                  <a:pos x="68" y="101"/>
                </a:cxn>
                <a:cxn ang="0">
                  <a:pos x="66" y="98"/>
                </a:cxn>
                <a:cxn ang="0">
                  <a:pos x="65" y="94"/>
                </a:cxn>
                <a:cxn ang="0">
                  <a:pos x="65" y="88"/>
                </a:cxn>
                <a:cxn ang="0">
                  <a:pos x="65" y="80"/>
                </a:cxn>
                <a:cxn ang="0">
                  <a:pos x="66" y="71"/>
                </a:cxn>
                <a:cxn ang="0">
                  <a:pos x="66" y="63"/>
                </a:cxn>
                <a:cxn ang="0">
                  <a:pos x="66" y="56"/>
                </a:cxn>
                <a:cxn ang="0">
                  <a:pos x="62" y="54"/>
                </a:cxn>
                <a:cxn ang="0">
                  <a:pos x="56" y="51"/>
                </a:cxn>
                <a:cxn ang="0">
                  <a:pos x="48" y="48"/>
                </a:cxn>
                <a:cxn ang="0">
                  <a:pos x="42" y="45"/>
                </a:cxn>
                <a:cxn ang="0">
                  <a:pos x="37" y="41"/>
                </a:cxn>
                <a:cxn ang="0">
                  <a:pos x="35" y="38"/>
                </a:cxn>
                <a:cxn ang="0">
                  <a:pos x="32" y="32"/>
                </a:cxn>
                <a:cxn ang="0">
                  <a:pos x="31" y="22"/>
                </a:cxn>
                <a:cxn ang="0">
                  <a:pos x="30" y="14"/>
                </a:cxn>
                <a:cxn ang="0">
                  <a:pos x="28" y="7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0" y="1"/>
                </a:cxn>
                <a:cxn ang="0">
                  <a:pos x="4" y="2"/>
                </a:cxn>
                <a:cxn ang="0">
                  <a:pos x="1" y="2"/>
                </a:cxn>
                <a:cxn ang="0">
                  <a:pos x="0" y="8"/>
                </a:cxn>
                <a:cxn ang="0">
                  <a:pos x="1" y="15"/>
                </a:cxn>
                <a:cxn ang="0">
                  <a:pos x="2" y="27"/>
                </a:cxn>
                <a:cxn ang="0">
                  <a:pos x="5" y="36"/>
                </a:cxn>
                <a:cxn ang="0">
                  <a:pos x="7" y="44"/>
                </a:cxn>
                <a:cxn ang="0">
                  <a:pos x="10" y="49"/>
                </a:cxn>
                <a:cxn ang="0">
                  <a:pos x="15" y="57"/>
                </a:cxn>
                <a:cxn ang="0">
                  <a:pos x="23" y="62"/>
                </a:cxn>
                <a:cxn ang="0">
                  <a:pos x="30" y="69"/>
                </a:cxn>
                <a:cxn ang="0">
                  <a:pos x="38" y="74"/>
                </a:cxn>
                <a:cxn ang="0">
                  <a:pos x="42" y="79"/>
                </a:cxn>
                <a:cxn ang="0">
                  <a:pos x="44" y="84"/>
                </a:cxn>
                <a:cxn ang="0">
                  <a:pos x="44" y="92"/>
                </a:cxn>
                <a:cxn ang="0">
                  <a:pos x="44" y="98"/>
                </a:cxn>
                <a:cxn ang="0">
                  <a:pos x="44" y="105"/>
                </a:cxn>
                <a:cxn ang="0">
                  <a:pos x="47" y="110"/>
                </a:cxn>
                <a:cxn ang="0">
                  <a:pos x="46" y="113"/>
                </a:cxn>
                <a:cxn ang="0">
                  <a:pos x="46" y="115"/>
                </a:cxn>
                <a:cxn ang="0">
                  <a:pos x="45" y="116"/>
                </a:cxn>
                <a:cxn ang="0">
                  <a:pos x="45" y="117"/>
                </a:cxn>
                <a:cxn ang="0">
                  <a:pos x="45" y="119"/>
                </a:cxn>
                <a:cxn ang="0">
                  <a:pos x="47" y="119"/>
                </a:cxn>
                <a:cxn ang="0">
                  <a:pos x="52" y="119"/>
                </a:cxn>
                <a:cxn ang="0">
                  <a:pos x="58" y="118"/>
                </a:cxn>
                <a:cxn ang="0">
                  <a:pos x="63" y="118"/>
                </a:cxn>
                <a:cxn ang="0">
                  <a:pos x="68" y="118"/>
                </a:cxn>
                <a:cxn ang="0">
                  <a:pos x="70" y="116"/>
                </a:cxn>
              </a:cxnLst>
              <a:rect l="0" t="0" r="r" b="b"/>
              <a:pathLst>
                <a:path w="72" h="120">
                  <a:moveTo>
                    <a:pt x="70" y="116"/>
                  </a:moveTo>
                  <a:lnTo>
                    <a:pt x="70" y="116"/>
                  </a:lnTo>
                  <a:lnTo>
                    <a:pt x="70" y="115"/>
                  </a:lnTo>
                  <a:lnTo>
                    <a:pt x="70" y="114"/>
                  </a:lnTo>
                  <a:lnTo>
                    <a:pt x="71" y="112"/>
                  </a:lnTo>
                  <a:lnTo>
                    <a:pt x="70" y="111"/>
                  </a:lnTo>
                  <a:lnTo>
                    <a:pt x="70" y="109"/>
                  </a:lnTo>
                  <a:lnTo>
                    <a:pt x="70" y="107"/>
                  </a:lnTo>
                  <a:lnTo>
                    <a:pt x="70" y="106"/>
                  </a:lnTo>
                  <a:lnTo>
                    <a:pt x="69" y="105"/>
                  </a:lnTo>
                  <a:lnTo>
                    <a:pt x="69" y="103"/>
                  </a:lnTo>
                  <a:lnTo>
                    <a:pt x="68" y="101"/>
                  </a:lnTo>
                  <a:lnTo>
                    <a:pt x="68" y="100"/>
                  </a:lnTo>
                  <a:lnTo>
                    <a:pt x="66" y="99"/>
                  </a:lnTo>
                  <a:lnTo>
                    <a:pt x="66" y="98"/>
                  </a:lnTo>
                  <a:lnTo>
                    <a:pt x="65" y="96"/>
                  </a:lnTo>
                  <a:lnTo>
                    <a:pt x="65" y="94"/>
                  </a:lnTo>
                  <a:lnTo>
                    <a:pt x="65" y="94"/>
                  </a:lnTo>
                  <a:lnTo>
                    <a:pt x="65" y="93"/>
                  </a:lnTo>
                  <a:lnTo>
                    <a:pt x="65" y="91"/>
                  </a:lnTo>
                  <a:lnTo>
                    <a:pt x="65" y="88"/>
                  </a:lnTo>
                  <a:lnTo>
                    <a:pt x="65" y="87"/>
                  </a:lnTo>
                  <a:lnTo>
                    <a:pt x="65" y="84"/>
                  </a:lnTo>
                  <a:lnTo>
                    <a:pt x="65" y="80"/>
                  </a:lnTo>
                  <a:lnTo>
                    <a:pt x="66" y="77"/>
                  </a:lnTo>
                  <a:lnTo>
                    <a:pt x="66" y="74"/>
                  </a:lnTo>
                  <a:lnTo>
                    <a:pt x="66" y="71"/>
                  </a:lnTo>
                  <a:lnTo>
                    <a:pt x="66" y="68"/>
                  </a:lnTo>
                  <a:lnTo>
                    <a:pt x="67" y="65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6" y="56"/>
                  </a:lnTo>
                  <a:lnTo>
                    <a:pt x="64" y="56"/>
                  </a:lnTo>
                  <a:lnTo>
                    <a:pt x="64" y="54"/>
                  </a:lnTo>
                  <a:lnTo>
                    <a:pt x="62" y="54"/>
                  </a:lnTo>
                  <a:lnTo>
                    <a:pt x="60" y="53"/>
                  </a:lnTo>
                  <a:lnTo>
                    <a:pt x="58" y="53"/>
                  </a:lnTo>
                  <a:lnTo>
                    <a:pt x="56" y="51"/>
                  </a:lnTo>
                  <a:lnTo>
                    <a:pt x="53" y="50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7" y="47"/>
                  </a:lnTo>
                  <a:lnTo>
                    <a:pt x="44" y="46"/>
                  </a:lnTo>
                  <a:lnTo>
                    <a:pt x="42" y="45"/>
                  </a:lnTo>
                  <a:lnTo>
                    <a:pt x="40" y="45"/>
                  </a:lnTo>
                  <a:lnTo>
                    <a:pt x="38" y="43"/>
                  </a:lnTo>
                  <a:lnTo>
                    <a:pt x="37" y="41"/>
                  </a:lnTo>
                  <a:lnTo>
                    <a:pt x="37" y="40"/>
                  </a:lnTo>
                  <a:lnTo>
                    <a:pt x="35" y="39"/>
                  </a:lnTo>
                  <a:lnTo>
                    <a:pt x="35" y="38"/>
                  </a:lnTo>
                  <a:lnTo>
                    <a:pt x="34" y="36"/>
                  </a:lnTo>
                  <a:lnTo>
                    <a:pt x="34" y="33"/>
                  </a:lnTo>
                  <a:lnTo>
                    <a:pt x="32" y="32"/>
                  </a:lnTo>
                  <a:lnTo>
                    <a:pt x="32" y="28"/>
                  </a:lnTo>
                  <a:lnTo>
                    <a:pt x="31" y="25"/>
                  </a:lnTo>
                  <a:lnTo>
                    <a:pt x="31" y="22"/>
                  </a:lnTo>
                  <a:lnTo>
                    <a:pt x="30" y="20"/>
                  </a:lnTo>
                  <a:lnTo>
                    <a:pt x="30" y="17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28" y="6"/>
                  </a:lnTo>
                  <a:lnTo>
                    <a:pt x="28" y="3"/>
                  </a:lnTo>
                  <a:lnTo>
                    <a:pt x="27" y="3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" y="19"/>
                  </a:lnTo>
                  <a:lnTo>
                    <a:pt x="2" y="22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4" y="33"/>
                  </a:lnTo>
                  <a:lnTo>
                    <a:pt x="5" y="36"/>
                  </a:lnTo>
                  <a:lnTo>
                    <a:pt x="5" y="39"/>
                  </a:lnTo>
                  <a:lnTo>
                    <a:pt x="7" y="41"/>
                  </a:lnTo>
                  <a:lnTo>
                    <a:pt x="7" y="44"/>
                  </a:lnTo>
                  <a:lnTo>
                    <a:pt x="9" y="45"/>
                  </a:lnTo>
                  <a:lnTo>
                    <a:pt x="9" y="48"/>
                  </a:lnTo>
                  <a:lnTo>
                    <a:pt x="10" y="49"/>
                  </a:lnTo>
                  <a:lnTo>
                    <a:pt x="12" y="52"/>
                  </a:lnTo>
                  <a:lnTo>
                    <a:pt x="13" y="54"/>
                  </a:lnTo>
                  <a:lnTo>
                    <a:pt x="15" y="57"/>
                  </a:lnTo>
                  <a:lnTo>
                    <a:pt x="18" y="59"/>
                  </a:lnTo>
                  <a:lnTo>
                    <a:pt x="20" y="60"/>
                  </a:lnTo>
                  <a:lnTo>
                    <a:pt x="23" y="62"/>
                  </a:lnTo>
                  <a:lnTo>
                    <a:pt x="25" y="65"/>
                  </a:lnTo>
                  <a:lnTo>
                    <a:pt x="28" y="67"/>
                  </a:lnTo>
                  <a:lnTo>
                    <a:pt x="30" y="69"/>
                  </a:lnTo>
                  <a:lnTo>
                    <a:pt x="34" y="70"/>
                  </a:lnTo>
                  <a:lnTo>
                    <a:pt x="35" y="72"/>
                  </a:lnTo>
                  <a:lnTo>
                    <a:pt x="38" y="74"/>
                  </a:lnTo>
                  <a:lnTo>
                    <a:pt x="40" y="75"/>
                  </a:lnTo>
                  <a:lnTo>
                    <a:pt x="42" y="77"/>
                  </a:lnTo>
                  <a:lnTo>
                    <a:pt x="42" y="79"/>
                  </a:lnTo>
                  <a:lnTo>
                    <a:pt x="43" y="81"/>
                  </a:lnTo>
                  <a:lnTo>
                    <a:pt x="43" y="82"/>
                  </a:lnTo>
                  <a:lnTo>
                    <a:pt x="44" y="84"/>
                  </a:lnTo>
                  <a:lnTo>
                    <a:pt x="44" y="87"/>
                  </a:lnTo>
                  <a:lnTo>
                    <a:pt x="44" y="89"/>
                  </a:lnTo>
                  <a:lnTo>
                    <a:pt x="44" y="92"/>
                  </a:lnTo>
                  <a:lnTo>
                    <a:pt x="44" y="93"/>
                  </a:lnTo>
                  <a:lnTo>
                    <a:pt x="44" y="97"/>
                  </a:lnTo>
                  <a:lnTo>
                    <a:pt x="44" y="98"/>
                  </a:lnTo>
                  <a:lnTo>
                    <a:pt x="44" y="101"/>
                  </a:lnTo>
                  <a:lnTo>
                    <a:pt x="44" y="103"/>
                  </a:lnTo>
                  <a:lnTo>
                    <a:pt x="44" y="105"/>
                  </a:lnTo>
                  <a:lnTo>
                    <a:pt x="44" y="107"/>
                  </a:lnTo>
                  <a:lnTo>
                    <a:pt x="45" y="109"/>
                  </a:lnTo>
                  <a:lnTo>
                    <a:pt x="47" y="110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6" y="113"/>
                  </a:lnTo>
                  <a:lnTo>
                    <a:pt x="46" y="113"/>
                  </a:lnTo>
                  <a:lnTo>
                    <a:pt x="46" y="115"/>
                  </a:lnTo>
                  <a:lnTo>
                    <a:pt x="46" y="115"/>
                  </a:lnTo>
                  <a:lnTo>
                    <a:pt x="46" y="115"/>
                  </a:lnTo>
                  <a:lnTo>
                    <a:pt x="46" y="115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7"/>
                  </a:lnTo>
                  <a:lnTo>
                    <a:pt x="45" y="117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7" y="119"/>
                  </a:lnTo>
                  <a:lnTo>
                    <a:pt x="47" y="119"/>
                  </a:lnTo>
                  <a:lnTo>
                    <a:pt x="47" y="119"/>
                  </a:lnTo>
                  <a:lnTo>
                    <a:pt x="49" y="119"/>
                  </a:lnTo>
                  <a:lnTo>
                    <a:pt x="50" y="119"/>
                  </a:lnTo>
                  <a:lnTo>
                    <a:pt x="52" y="119"/>
                  </a:lnTo>
                  <a:lnTo>
                    <a:pt x="54" y="119"/>
                  </a:lnTo>
                  <a:lnTo>
                    <a:pt x="55" y="119"/>
                  </a:lnTo>
                  <a:lnTo>
                    <a:pt x="58" y="118"/>
                  </a:lnTo>
                  <a:lnTo>
                    <a:pt x="60" y="118"/>
                  </a:lnTo>
                  <a:lnTo>
                    <a:pt x="62" y="118"/>
                  </a:lnTo>
                  <a:lnTo>
                    <a:pt x="63" y="118"/>
                  </a:lnTo>
                  <a:lnTo>
                    <a:pt x="65" y="118"/>
                  </a:lnTo>
                  <a:lnTo>
                    <a:pt x="66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70" y="116"/>
                  </a:lnTo>
                  <a:lnTo>
                    <a:pt x="70" y="11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 156"/>
            <p:cNvSpPr>
              <a:spLocks/>
            </p:cNvSpPr>
            <p:nvPr/>
          </p:nvSpPr>
          <p:spPr bwMode="auto">
            <a:xfrm>
              <a:off x="4870700" y="2195283"/>
              <a:ext cx="158589" cy="21692"/>
            </a:xfrm>
            <a:custGeom>
              <a:avLst/>
              <a:gdLst/>
              <a:ahLst/>
              <a:cxnLst>
                <a:cxn ang="0">
                  <a:pos x="120" y="1"/>
                </a:cxn>
                <a:cxn ang="0">
                  <a:pos x="108" y="3"/>
                </a:cxn>
                <a:cxn ang="0">
                  <a:pos x="95" y="3"/>
                </a:cxn>
                <a:cxn ang="0">
                  <a:pos x="79" y="6"/>
                </a:cxn>
                <a:cxn ang="0">
                  <a:pos x="69" y="6"/>
                </a:cxn>
                <a:cxn ang="0">
                  <a:pos x="66" y="8"/>
                </a:cxn>
                <a:cxn ang="0">
                  <a:pos x="65" y="8"/>
                </a:cxn>
                <a:cxn ang="0">
                  <a:pos x="60" y="8"/>
                </a:cxn>
                <a:cxn ang="0">
                  <a:pos x="52" y="8"/>
                </a:cxn>
                <a:cxn ang="0">
                  <a:pos x="37" y="7"/>
                </a:cxn>
                <a:cxn ang="0">
                  <a:pos x="14" y="4"/>
                </a:cxn>
                <a:cxn ang="0">
                  <a:pos x="12" y="4"/>
                </a:cxn>
                <a:cxn ang="0">
                  <a:pos x="9" y="4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3" y="13"/>
                </a:cxn>
                <a:cxn ang="0">
                  <a:pos x="8" y="14"/>
                </a:cxn>
                <a:cxn ang="0">
                  <a:pos x="13" y="15"/>
                </a:cxn>
                <a:cxn ang="0">
                  <a:pos x="18" y="15"/>
                </a:cxn>
                <a:cxn ang="0">
                  <a:pos x="23" y="17"/>
                </a:cxn>
                <a:cxn ang="0">
                  <a:pos x="30" y="19"/>
                </a:cxn>
                <a:cxn ang="0">
                  <a:pos x="32" y="19"/>
                </a:cxn>
                <a:cxn ang="0">
                  <a:pos x="34" y="19"/>
                </a:cxn>
                <a:cxn ang="0">
                  <a:pos x="35" y="18"/>
                </a:cxn>
                <a:cxn ang="0">
                  <a:pos x="37" y="17"/>
                </a:cxn>
                <a:cxn ang="0">
                  <a:pos x="40" y="18"/>
                </a:cxn>
                <a:cxn ang="0">
                  <a:pos x="45" y="18"/>
                </a:cxn>
                <a:cxn ang="0">
                  <a:pos x="49" y="18"/>
                </a:cxn>
                <a:cxn ang="0">
                  <a:pos x="54" y="18"/>
                </a:cxn>
                <a:cxn ang="0">
                  <a:pos x="58" y="18"/>
                </a:cxn>
                <a:cxn ang="0">
                  <a:pos x="62" y="18"/>
                </a:cxn>
                <a:cxn ang="0">
                  <a:pos x="69" y="18"/>
                </a:cxn>
                <a:cxn ang="0">
                  <a:pos x="79" y="16"/>
                </a:cxn>
                <a:cxn ang="0">
                  <a:pos x="85" y="16"/>
                </a:cxn>
                <a:cxn ang="0">
                  <a:pos x="92" y="15"/>
                </a:cxn>
                <a:cxn ang="0">
                  <a:pos x="94" y="14"/>
                </a:cxn>
                <a:cxn ang="0">
                  <a:pos x="99" y="13"/>
                </a:cxn>
                <a:cxn ang="0">
                  <a:pos x="104" y="13"/>
                </a:cxn>
                <a:cxn ang="0">
                  <a:pos x="109" y="12"/>
                </a:cxn>
                <a:cxn ang="0">
                  <a:pos x="114" y="10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1" y="9"/>
                </a:cxn>
                <a:cxn ang="0">
                  <a:pos x="122" y="9"/>
                </a:cxn>
                <a:cxn ang="0">
                  <a:pos x="124" y="8"/>
                </a:cxn>
                <a:cxn ang="0">
                  <a:pos x="124" y="8"/>
                </a:cxn>
                <a:cxn ang="0">
                  <a:pos x="125" y="6"/>
                </a:cxn>
                <a:cxn ang="0">
                  <a:pos x="125" y="5"/>
                </a:cxn>
                <a:cxn ang="0">
                  <a:pos x="125" y="4"/>
                </a:cxn>
                <a:cxn ang="0">
                  <a:pos x="124" y="4"/>
                </a:cxn>
                <a:cxn ang="0">
                  <a:pos x="123" y="1"/>
                </a:cxn>
                <a:cxn ang="0">
                  <a:pos x="123" y="0"/>
                </a:cxn>
              </a:cxnLst>
              <a:rect l="0" t="0" r="r" b="b"/>
              <a:pathLst>
                <a:path w="127" h="20">
                  <a:moveTo>
                    <a:pt x="123" y="0"/>
                  </a:moveTo>
                  <a:lnTo>
                    <a:pt x="122" y="1"/>
                  </a:lnTo>
                  <a:lnTo>
                    <a:pt x="120" y="1"/>
                  </a:lnTo>
                  <a:lnTo>
                    <a:pt x="117" y="1"/>
                  </a:lnTo>
                  <a:lnTo>
                    <a:pt x="113" y="1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99" y="3"/>
                  </a:lnTo>
                  <a:lnTo>
                    <a:pt x="95" y="3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79" y="6"/>
                  </a:lnTo>
                  <a:lnTo>
                    <a:pt x="76" y="6"/>
                  </a:lnTo>
                  <a:lnTo>
                    <a:pt x="72" y="6"/>
                  </a:lnTo>
                  <a:lnTo>
                    <a:pt x="69" y="6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3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9" y="8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7" y="8"/>
                  </a:lnTo>
                  <a:lnTo>
                    <a:pt x="44" y="7"/>
                  </a:lnTo>
                  <a:lnTo>
                    <a:pt x="37" y="7"/>
                  </a:lnTo>
                  <a:lnTo>
                    <a:pt x="30" y="6"/>
                  </a:lnTo>
                  <a:lnTo>
                    <a:pt x="23" y="6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2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1" y="15"/>
                  </a:lnTo>
                  <a:lnTo>
                    <a:pt x="23" y="17"/>
                  </a:lnTo>
                  <a:lnTo>
                    <a:pt x="26" y="18"/>
                  </a:lnTo>
                  <a:lnTo>
                    <a:pt x="28" y="19"/>
                  </a:lnTo>
                  <a:lnTo>
                    <a:pt x="30" y="19"/>
                  </a:lnTo>
                  <a:lnTo>
                    <a:pt x="30" y="19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7" y="17"/>
                  </a:lnTo>
                  <a:lnTo>
                    <a:pt x="37" y="18"/>
                  </a:lnTo>
                  <a:lnTo>
                    <a:pt x="39" y="18"/>
                  </a:lnTo>
                  <a:lnTo>
                    <a:pt x="40" y="18"/>
                  </a:lnTo>
                  <a:lnTo>
                    <a:pt x="41" y="18"/>
                  </a:lnTo>
                  <a:lnTo>
                    <a:pt x="43" y="18"/>
                  </a:lnTo>
                  <a:lnTo>
                    <a:pt x="45" y="18"/>
                  </a:lnTo>
                  <a:lnTo>
                    <a:pt x="46" y="18"/>
                  </a:lnTo>
                  <a:lnTo>
                    <a:pt x="48" y="18"/>
                  </a:lnTo>
                  <a:lnTo>
                    <a:pt x="49" y="18"/>
                  </a:lnTo>
                  <a:lnTo>
                    <a:pt x="51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59" y="18"/>
                  </a:lnTo>
                  <a:lnTo>
                    <a:pt x="61" y="18"/>
                  </a:lnTo>
                  <a:lnTo>
                    <a:pt x="62" y="18"/>
                  </a:lnTo>
                  <a:lnTo>
                    <a:pt x="64" y="18"/>
                  </a:lnTo>
                  <a:lnTo>
                    <a:pt x="67" y="18"/>
                  </a:lnTo>
                  <a:lnTo>
                    <a:pt x="69" y="18"/>
                  </a:lnTo>
                  <a:lnTo>
                    <a:pt x="72" y="18"/>
                  </a:lnTo>
                  <a:lnTo>
                    <a:pt x="75" y="18"/>
                  </a:lnTo>
                  <a:lnTo>
                    <a:pt x="79" y="16"/>
                  </a:lnTo>
                  <a:lnTo>
                    <a:pt x="80" y="16"/>
                  </a:lnTo>
                  <a:lnTo>
                    <a:pt x="84" y="16"/>
                  </a:lnTo>
                  <a:lnTo>
                    <a:pt x="85" y="16"/>
                  </a:lnTo>
                  <a:lnTo>
                    <a:pt x="88" y="15"/>
                  </a:lnTo>
                  <a:lnTo>
                    <a:pt x="90" y="15"/>
                  </a:lnTo>
                  <a:lnTo>
                    <a:pt x="92" y="15"/>
                  </a:lnTo>
                  <a:lnTo>
                    <a:pt x="93" y="15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8" y="14"/>
                  </a:lnTo>
                  <a:lnTo>
                    <a:pt x="99" y="13"/>
                  </a:lnTo>
                  <a:lnTo>
                    <a:pt x="101" y="13"/>
                  </a:lnTo>
                  <a:lnTo>
                    <a:pt x="102" y="13"/>
                  </a:lnTo>
                  <a:lnTo>
                    <a:pt x="104" y="13"/>
                  </a:lnTo>
                  <a:lnTo>
                    <a:pt x="106" y="12"/>
                  </a:lnTo>
                  <a:lnTo>
                    <a:pt x="107" y="12"/>
                  </a:lnTo>
                  <a:lnTo>
                    <a:pt x="109" y="12"/>
                  </a:lnTo>
                  <a:lnTo>
                    <a:pt x="111" y="12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10"/>
                  </a:lnTo>
                  <a:lnTo>
                    <a:pt x="117" y="10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9"/>
                  </a:lnTo>
                  <a:lnTo>
                    <a:pt x="120" y="9"/>
                  </a:lnTo>
                  <a:lnTo>
                    <a:pt x="121" y="9"/>
                  </a:lnTo>
                  <a:lnTo>
                    <a:pt x="121" y="9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4" y="8"/>
                  </a:lnTo>
                  <a:lnTo>
                    <a:pt x="124" y="8"/>
                  </a:lnTo>
                  <a:lnTo>
                    <a:pt x="124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5" y="6"/>
                  </a:lnTo>
                  <a:lnTo>
                    <a:pt x="125" y="6"/>
                  </a:lnTo>
                  <a:lnTo>
                    <a:pt x="125" y="6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4"/>
                  </a:lnTo>
                  <a:lnTo>
                    <a:pt x="124" y="4"/>
                  </a:lnTo>
                  <a:lnTo>
                    <a:pt x="124" y="4"/>
                  </a:lnTo>
                  <a:lnTo>
                    <a:pt x="124" y="4"/>
                  </a:lnTo>
                  <a:lnTo>
                    <a:pt x="124" y="2"/>
                  </a:lnTo>
                  <a:lnTo>
                    <a:pt x="123" y="2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123" y="0"/>
                  </a:lnTo>
                  <a:lnTo>
                    <a:pt x="123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 157"/>
            <p:cNvSpPr>
              <a:spLocks/>
            </p:cNvSpPr>
            <p:nvPr/>
          </p:nvSpPr>
          <p:spPr bwMode="auto">
            <a:xfrm>
              <a:off x="4984884" y="2224205"/>
              <a:ext cx="153514" cy="101227"/>
            </a:xfrm>
            <a:custGeom>
              <a:avLst/>
              <a:gdLst/>
              <a:ahLst/>
              <a:cxnLst>
                <a:cxn ang="0">
                  <a:pos x="88" y="7"/>
                </a:cxn>
                <a:cxn ang="0">
                  <a:pos x="80" y="5"/>
                </a:cxn>
                <a:cxn ang="0">
                  <a:pos x="72" y="2"/>
                </a:cxn>
                <a:cxn ang="0">
                  <a:pos x="62" y="2"/>
                </a:cxn>
                <a:cxn ang="0">
                  <a:pos x="54" y="1"/>
                </a:cxn>
                <a:cxn ang="0">
                  <a:pos x="48" y="1"/>
                </a:cxn>
                <a:cxn ang="0">
                  <a:pos x="44" y="1"/>
                </a:cxn>
                <a:cxn ang="0">
                  <a:pos x="40" y="1"/>
                </a:cxn>
                <a:cxn ang="0">
                  <a:pos x="35" y="3"/>
                </a:cxn>
                <a:cxn ang="0">
                  <a:pos x="30" y="3"/>
                </a:cxn>
                <a:cxn ang="0">
                  <a:pos x="28" y="3"/>
                </a:cxn>
                <a:cxn ang="0">
                  <a:pos x="21" y="5"/>
                </a:cxn>
                <a:cxn ang="0">
                  <a:pos x="14" y="7"/>
                </a:cxn>
                <a:cxn ang="0">
                  <a:pos x="8" y="10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7" y="22"/>
                </a:cxn>
                <a:cxn ang="0">
                  <a:pos x="17" y="23"/>
                </a:cxn>
                <a:cxn ang="0">
                  <a:pos x="28" y="27"/>
                </a:cxn>
                <a:cxn ang="0">
                  <a:pos x="39" y="29"/>
                </a:cxn>
                <a:cxn ang="0">
                  <a:pos x="47" y="32"/>
                </a:cxn>
                <a:cxn ang="0">
                  <a:pos x="56" y="34"/>
                </a:cxn>
                <a:cxn ang="0">
                  <a:pos x="64" y="36"/>
                </a:cxn>
                <a:cxn ang="0">
                  <a:pos x="72" y="38"/>
                </a:cxn>
                <a:cxn ang="0">
                  <a:pos x="80" y="41"/>
                </a:cxn>
                <a:cxn ang="0">
                  <a:pos x="89" y="44"/>
                </a:cxn>
                <a:cxn ang="0">
                  <a:pos x="95" y="52"/>
                </a:cxn>
                <a:cxn ang="0">
                  <a:pos x="103" y="64"/>
                </a:cxn>
                <a:cxn ang="0">
                  <a:pos x="110" y="77"/>
                </a:cxn>
                <a:cxn ang="0">
                  <a:pos x="117" y="88"/>
                </a:cxn>
                <a:cxn ang="0">
                  <a:pos x="121" y="94"/>
                </a:cxn>
                <a:cxn ang="0">
                  <a:pos x="122" y="91"/>
                </a:cxn>
                <a:cxn ang="0">
                  <a:pos x="120" y="79"/>
                </a:cxn>
                <a:cxn ang="0">
                  <a:pos x="117" y="61"/>
                </a:cxn>
                <a:cxn ang="0">
                  <a:pos x="112" y="45"/>
                </a:cxn>
                <a:cxn ang="0">
                  <a:pos x="108" y="31"/>
                </a:cxn>
                <a:cxn ang="0">
                  <a:pos x="105" y="24"/>
                </a:cxn>
                <a:cxn ang="0">
                  <a:pos x="104" y="21"/>
                </a:cxn>
                <a:cxn ang="0">
                  <a:pos x="100" y="18"/>
                </a:cxn>
                <a:cxn ang="0">
                  <a:pos x="96" y="14"/>
                </a:cxn>
                <a:cxn ang="0">
                  <a:pos x="93" y="12"/>
                </a:cxn>
                <a:cxn ang="0">
                  <a:pos x="93" y="8"/>
                </a:cxn>
              </a:cxnLst>
              <a:rect l="0" t="0" r="r" b="b"/>
              <a:pathLst>
                <a:path w="123" h="95">
                  <a:moveTo>
                    <a:pt x="93" y="8"/>
                  </a:moveTo>
                  <a:lnTo>
                    <a:pt x="90" y="8"/>
                  </a:lnTo>
                  <a:lnTo>
                    <a:pt x="88" y="7"/>
                  </a:lnTo>
                  <a:lnTo>
                    <a:pt x="85" y="6"/>
                  </a:lnTo>
                  <a:lnTo>
                    <a:pt x="83" y="5"/>
                  </a:lnTo>
                  <a:lnTo>
                    <a:pt x="80" y="5"/>
                  </a:lnTo>
                  <a:lnTo>
                    <a:pt x="77" y="4"/>
                  </a:lnTo>
                  <a:lnTo>
                    <a:pt x="74" y="4"/>
                  </a:lnTo>
                  <a:lnTo>
                    <a:pt x="72" y="2"/>
                  </a:lnTo>
                  <a:lnTo>
                    <a:pt x="69" y="2"/>
                  </a:lnTo>
                  <a:lnTo>
                    <a:pt x="65" y="2"/>
                  </a:lnTo>
                  <a:lnTo>
                    <a:pt x="62" y="2"/>
                  </a:lnTo>
                  <a:lnTo>
                    <a:pt x="59" y="1"/>
                  </a:lnTo>
                  <a:lnTo>
                    <a:pt x="56" y="1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50" y="0"/>
                  </a:lnTo>
                  <a:lnTo>
                    <a:pt x="48" y="1"/>
                  </a:lnTo>
                  <a:lnTo>
                    <a:pt x="47" y="1"/>
                  </a:lnTo>
                  <a:lnTo>
                    <a:pt x="45" y="1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1" y="1"/>
                  </a:lnTo>
                  <a:lnTo>
                    <a:pt x="40" y="1"/>
                  </a:lnTo>
                  <a:lnTo>
                    <a:pt x="39" y="1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4" y="3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9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5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19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1"/>
                  </a:lnTo>
                  <a:lnTo>
                    <a:pt x="4" y="13"/>
                  </a:lnTo>
                  <a:lnTo>
                    <a:pt x="3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3" y="20"/>
                  </a:lnTo>
                  <a:lnTo>
                    <a:pt x="5" y="20"/>
                  </a:lnTo>
                  <a:lnTo>
                    <a:pt x="7" y="22"/>
                  </a:lnTo>
                  <a:lnTo>
                    <a:pt x="10" y="22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21" y="25"/>
                  </a:lnTo>
                  <a:lnTo>
                    <a:pt x="24" y="26"/>
                  </a:lnTo>
                  <a:lnTo>
                    <a:pt x="28" y="27"/>
                  </a:lnTo>
                  <a:lnTo>
                    <a:pt x="32" y="27"/>
                  </a:lnTo>
                  <a:lnTo>
                    <a:pt x="35" y="29"/>
                  </a:lnTo>
                  <a:lnTo>
                    <a:pt x="39" y="29"/>
                  </a:lnTo>
                  <a:lnTo>
                    <a:pt x="42" y="31"/>
                  </a:lnTo>
                  <a:lnTo>
                    <a:pt x="46" y="31"/>
                  </a:lnTo>
                  <a:lnTo>
                    <a:pt x="47" y="32"/>
                  </a:lnTo>
                  <a:lnTo>
                    <a:pt x="50" y="32"/>
                  </a:lnTo>
                  <a:lnTo>
                    <a:pt x="53" y="34"/>
                  </a:lnTo>
                  <a:lnTo>
                    <a:pt x="56" y="34"/>
                  </a:lnTo>
                  <a:lnTo>
                    <a:pt x="57" y="35"/>
                  </a:lnTo>
                  <a:lnTo>
                    <a:pt x="61" y="35"/>
                  </a:lnTo>
                  <a:lnTo>
                    <a:pt x="64" y="36"/>
                  </a:lnTo>
                  <a:lnTo>
                    <a:pt x="67" y="36"/>
                  </a:lnTo>
                  <a:lnTo>
                    <a:pt x="69" y="38"/>
                  </a:lnTo>
                  <a:lnTo>
                    <a:pt x="72" y="38"/>
                  </a:lnTo>
                  <a:lnTo>
                    <a:pt x="75" y="39"/>
                  </a:lnTo>
                  <a:lnTo>
                    <a:pt x="79" y="39"/>
                  </a:lnTo>
                  <a:lnTo>
                    <a:pt x="80" y="41"/>
                  </a:lnTo>
                  <a:lnTo>
                    <a:pt x="83" y="42"/>
                  </a:lnTo>
                  <a:lnTo>
                    <a:pt x="86" y="44"/>
                  </a:lnTo>
                  <a:lnTo>
                    <a:pt x="89" y="44"/>
                  </a:lnTo>
                  <a:lnTo>
                    <a:pt x="91" y="46"/>
                  </a:lnTo>
                  <a:lnTo>
                    <a:pt x="93" y="48"/>
                  </a:lnTo>
                  <a:lnTo>
                    <a:pt x="95" y="52"/>
                  </a:lnTo>
                  <a:lnTo>
                    <a:pt x="98" y="55"/>
                  </a:lnTo>
                  <a:lnTo>
                    <a:pt x="100" y="60"/>
                  </a:lnTo>
                  <a:lnTo>
                    <a:pt x="103" y="64"/>
                  </a:lnTo>
                  <a:lnTo>
                    <a:pt x="105" y="69"/>
                  </a:lnTo>
                  <a:lnTo>
                    <a:pt x="108" y="72"/>
                  </a:lnTo>
                  <a:lnTo>
                    <a:pt x="110" y="77"/>
                  </a:lnTo>
                  <a:lnTo>
                    <a:pt x="112" y="81"/>
                  </a:lnTo>
                  <a:lnTo>
                    <a:pt x="114" y="85"/>
                  </a:lnTo>
                  <a:lnTo>
                    <a:pt x="117" y="88"/>
                  </a:lnTo>
                  <a:lnTo>
                    <a:pt x="118" y="91"/>
                  </a:lnTo>
                  <a:lnTo>
                    <a:pt x="120" y="93"/>
                  </a:lnTo>
                  <a:lnTo>
                    <a:pt x="121" y="94"/>
                  </a:lnTo>
                  <a:lnTo>
                    <a:pt x="122" y="93"/>
                  </a:lnTo>
                  <a:lnTo>
                    <a:pt x="122" y="93"/>
                  </a:lnTo>
                  <a:lnTo>
                    <a:pt x="122" y="91"/>
                  </a:lnTo>
                  <a:lnTo>
                    <a:pt x="121" y="88"/>
                  </a:lnTo>
                  <a:lnTo>
                    <a:pt x="121" y="83"/>
                  </a:lnTo>
                  <a:lnTo>
                    <a:pt x="120" y="79"/>
                  </a:lnTo>
                  <a:lnTo>
                    <a:pt x="118" y="73"/>
                  </a:lnTo>
                  <a:lnTo>
                    <a:pt x="117" y="68"/>
                  </a:lnTo>
                  <a:lnTo>
                    <a:pt x="117" y="61"/>
                  </a:lnTo>
                  <a:lnTo>
                    <a:pt x="115" y="57"/>
                  </a:lnTo>
                  <a:lnTo>
                    <a:pt x="113" y="50"/>
                  </a:lnTo>
                  <a:lnTo>
                    <a:pt x="112" y="45"/>
                  </a:lnTo>
                  <a:lnTo>
                    <a:pt x="111" y="39"/>
                  </a:lnTo>
                  <a:lnTo>
                    <a:pt x="109" y="35"/>
                  </a:lnTo>
                  <a:lnTo>
                    <a:pt x="108" y="31"/>
                  </a:lnTo>
                  <a:lnTo>
                    <a:pt x="107" y="27"/>
                  </a:lnTo>
                  <a:lnTo>
                    <a:pt x="107" y="24"/>
                  </a:lnTo>
                  <a:lnTo>
                    <a:pt x="105" y="24"/>
                  </a:lnTo>
                  <a:lnTo>
                    <a:pt x="105" y="23"/>
                  </a:lnTo>
                  <a:lnTo>
                    <a:pt x="104" y="23"/>
                  </a:lnTo>
                  <a:lnTo>
                    <a:pt x="104" y="21"/>
                  </a:lnTo>
                  <a:lnTo>
                    <a:pt x="102" y="21"/>
                  </a:lnTo>
                  <a:lnTo>
                    <a:pt x="101" y="19"/>
                  </a:lnTo>
                  <a:lnTo>
                    <a:pt x="100" y="18"/>
                  </a:lnTo>
                  <a:lnTo>
                    <a:pt x="100" y="16"/>
                  </a:lnTo>
                  <a:lnTo>
                    <a:pt x="98" y="16"/>
                  </a:lnTo>
                  <a:lnTo>
                    <a:pt x="96" y="14"/>
                  </a:lnTo>
                  <a:lnTo>
                    <a:pt x="95" y="13"/>
                  </a:lnTo>
                  <a:lnTo>
                    <a:pt x="95" y="12"/>
                  </a:lnTo>
                  <a:lnTo>
                    <a:pt x="93" y="12"/>
                  </a:lnTo>
                  <a:lnTo>
                    <a:pt x="93" y="10"/>
                  </a:lnTo>
                  <a:lnTo>
                    <a:pt x="93" y="10"/>
                  </a:lnTo>
                  <a:lnTo>
                    <a:pt x="93" y="8"/>
                  </a:lnTo>
                  <a:lnTo>
                    <a:pt x="93" y="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 158"/>
            <p:cNvSpPr>
              <a:spLocks/>
            </p:cNvSpPr>
            <p:nvPr/>
          </p:nvSpPr>
          <p:spPr bwMode="auto">
            <a:xfrm>
              <a:off x="4742561" y="2221795"/>
              <a:ext cx="139558" cy="143405"/>
            </a:xfrm>
            <a:custGeom>
              <a:avLst/>
              <a:gdLst/>
              <a:ahLst/>
              <a:cxnLst>
                <a:cxn ang="0">
                  <a:pos x="105" y="2"/>
                </a:cxn>
                <a:cxn ang="0">
                  <a:pos x="91" y="4"/>
                </a:cxn>
                <a:cxn ang="0">
                  <a:pos x="75" y="7"/>
                </a:cxn>
                <a:cxn ang="0">
                  <a:pos x="57" y="11"/>
                </a:cxn>
                <a:cxn ang="0">
                  <a:pos x="44" y="15"/>
                </a:cxn>
                <a:cxn ang="0">
                  <a:pos x="37" y="18"/>
                </a:cxn>
                <a:cxn ang="0">
                  <a:pos x="32" y="23"/>
                </a:cxn>
                <a:cxn ang="0">
                  <a:pos x="28" y="30"/>
                </a:cxn>
                <a:cxn ang="0">
                  <a:pos x="23" y="36"/>
                </a:cxn>
                <a:cxn ang="0">
                  <a:pos x="19" y="43"/>
                </a:cxn>
                <a:cxn ang="0">
                  <a:pos x="18" y="48"/>
                </a:cxn>
                <a:cxn ang="0">
                  <a:pos x="16" y="54"/>
                </a:cxn>
                <a:cxn ang="0">
                  <a:pos x="13" y="60"/>
                </a:cxn>
                <a:cxn ang="0">
                  <a:pos x="10" y="69"/>
                </a:cxn>
                <a:cxn ang="0">
                  <a:pos x="8" y="76"/>
                </a:cxn>
                <a:cxn ang="0">
                  <a:pos x="6" y="81"/>
                </a:cxn>
                <a:cxn ang="0">
                  <a:pos x="5" y="86"/>
                </a:cxn>
                <a:cxn ang="0">
                  <a:pos x="4" y="98"/>
                </a:cxn>
                <a:cxn ang="0">
                  <a:pos x="3" y="111"/>
                </a:cxn>
                <a:cxn ang="0">
                  <a:pos x="0" y="124"/>
                </a:cxn>
                <a:cxn ang="0">
                  <a:pos x="0" y="132"/>
                </a:cxn>
                <a:cxn ang="0">
                  <a:pos x="0" y="133"/>
                </a:cxn>
                <a:cxn ang="0">
                  <a:pos x="8" y="120"/>
                </a:cxn>
                <a:cxn ang="0">
                  <a:pos x="18" y="96"/>
                </a:cxn>
                <a:cxn ang="0">
                  <a:pos x="30" y="69"/>
                </a:cxn>
                <a:cxn ang="0">
                  <a:pos x="40" y="48"/>
                </a:cxn>
                <a:cxn ang="0">
                  <a:pos x="49" y="36"/>
                </a:cxn>
                <a:cxn ang="0">
                  <a:pos x="57" y="31"/>
                </a:cxn>
                <a:cxn ang="0">
                  <a:pos x="63" y="30"/>
                </a:cxn>
                <a:cxn ang="0">
                  <a:pos x="65" y="31"/>
                </a:cxn>
                <a:cxn ang="0">
                  <a:pos x="68" y="33"/>
                </a:cxn>
                <a:cxn ang="0">
                  <a:pos x="70" y="33"/>
                </a:cxn>
                <a:cxn ang="0">
                  <a:pos x="74" y="29"/>
                </a:cxn>
                <a:cxn ang="0">
                  <a:pos x="79" y="25"/>
                </a:cxn>
                <a:cxn ang="0">
                  <a:pos x="86" y="20"/>
                </a:cxn>
                <a:cxn ang="0">
                  <a:pos x="91" y="16"/>
                </a:cxn>
                <a:cxn ang="0">
                  <a:pos x="95" y="13"/>
                </a:cxn>
                <a:cxn ang="0">
                  <a:pos x="96" y="11"/>
                </a:cxn>
                <a:cxn ang="0">
                  <a:pos x="98" y="10"/>
                </a:cxn>
                <a:cxn ang="0">
                  <a:pos x="103" y="7"/>
                </a:cxn>
                <a:cxn ang="0">
                  <a:pos x="107" y="4"/>
                </a:cxn>
                <a:cxn ang="0">
                  <a:pos x="109" y="2"/>
                </a:cxn>
                <a:cxn ang="0">
                  <a:pos x="111" y="0"/>
                </a:cxn>
              </a:cxnLst>
              <a:rect l="0" t="0" r="r" b="b"/>
              <a:pathLst>
                <a:path w="112" h="135">
                  <a:moveTo>
                    <a:pt x="111" y="0"/>
                  </a:moveTo>
                  <a:lnTo>
                    <a:pt x="108" y="2"/>
                  </a:lnTo>
                  <a:lnTo>
                    <a:pt x="105" y="2"/>
                  </a:lnTo>
                  <a:lnTo>
                    <a:pt x="101" y="3"/>
                  </a:lnTo>
                  <a:lnTo>
                    <a:pt x="97" y="3"/>
                  </a:lnTo>
                  <a:lnTo>
                    <a:pt x="91" y="4"/>
                  </a:lnTo>
                  <a:lnTo>
                    <a:pt x="86" y="5"/>
                  </a:lnTo>
                  <a:lnTo>
                    <a:pt x="79" y="7"/>
                  </a:lnTo>
                  <a:lnTo>
                    <a:pt x="75" y="7"/>
                  </a:lnTo>
                  <a:lnTo>
                    <a:pt x="68" y="8"/>
                  </a:lnTo>
                  <a:lnTo>
                    <a:pt x="63" y="10"/>
                  </a:lnTo>
                  <a:lnTo>
                    <a:pt x="57" y="11"/>
                  </a:lnTo>
                  <a:lnTo>
                    <a:pt x="52" y="11"/>
                  </a:lnTo>
                  <a:lnTo>
                    <a:pt x="47" y="13"/>
                  </a:lnTo>
                  <a:lnTo>
                    <a:pt x="44" y="15"/>
                  </a:lnTo>
                  <a:lnTo>
                    <a:pt x="41" y="16"/>
                  </a:lnTo>
                  <a:lnTo>
                    <a:pt x="40" y="16"/>
                  </a:lnTo>
                  <a:lnTo>
                    <a:pt x="37" y="18"/>
                  </a:lnTo>
                  <a:lnTo>
                    <a:pt x="36" y="20"/>
                  </a:lnTo>
                  <a:lnTo>
                    <a:pt x="34" y="21"/>
                  </a:lnTo>
                  <a:lnTo>
                    <a:pt x="32" y="23"/>
                  </a:lnTo>
                  <a:lnTo>
                    <a:pt x="31" y="26"/>
                  </a:lnTo>
                  <a:lnTo>
                    <a:pt x="29" y="28"/>
                  </a:lnTo>
                  <a:lnTo>
                    <a:pt x="28" y="30"/>
                  </a:lnTo>
                  <a:lnTo>
                    <a:pt x="26" y="31"/>
                  </a:lnTo>
                  <a:lnTo>
                    <a:pt x="25" y="35"/>
                  </a:lnTo>
                  <a:lnTo>
                    <a:pt x="23" y="36"/>
                  </a:lnTo>
                  <a:lnTo>
                    <a:pt x="22" y="39"/>
                  </a:lnTo>
                  <a:lnTo>
                    <a:pt x="21" y="40"/>
                  </a:lnTo>
                  <a:lnTo>
                    <a:pt x="19" y="43"/>
                  </a:lnTo>
                  <a:lnTo>
                    <a:pt x="19" y="45"/>
                  </a:lnTo>
                  <a:lnTo>
                    <a:pt x="18" y="47"/>
                  </a:lnTo>
                  <a:lnTo>
                    <a:pt x="18" y="48"/>
                  </a:lnTo>
                  <a:lnTo>
                    <a:pt x="17" y="50"/>
                  </a:lnTo>
                  <a:lnTo>
                    <a:pt x="17" y="51"/>
                  </a:lnTo>
                  <a:lnTo>
                    <a:pt x="16" y="54"/>
                  </a:lnTo>
                  <a:lnTo>
                    <a:pt x="16" y="55"/>
                  </a:lnTo>
                  <a:lnTo>
                    <a:pt x="14" y="59"/>
                  </a:lnTo>
                  <a:lnTo>
                    <a:pt x="13" y="60"/>
                  </a:lnTo>
                  <a:lnTo>
                    <a:pt x="12" y="63"/>
                  </a:lnTo>
                  <a:lnTo>
                    <a:pt x="12" y="65"/>
                  </a:lnTo>
                  <a:lnTo>
                    <a:pt x="10" y="69"/>
                  </a:lnTo>
                  <a:lnTo>
                    <a:pt x="9" y="71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6" y="81"/>
                  </a:lnTo>
                  <a:lnTo>
                    <a:pt x="6" y="81"/>
                  </a:lnTo>
                  <a:lnTo>
                    <a:pt x="5" y="84"/>
                  </a:lnTo>
                  <a:lnTo>
                    <a:pt x="5" y="86"/>
                  </a:lnTo>
                  <a:lnTo>
                    <a:pt x="5" y="90"/>
                  </a:lnTo>
                  <a:lnTo>
                    <a:pt x="5" y="93"/>
                  </a:lnTo>
                  <a:lnTo>
                    <a:pt x="4" y="98"/>
                  </a:lnTo>
                  <a:lnTo>
                    <a:pt x="4" y="102"/>
                  </a:lnTo>
                  <a:lnTo>
                    <a:pt x="3" y="107"/>
                  </a:lnTo>
                  <a:lnTo>
                    <a:pt x="3" y="111"/>
                  </a:lnTo>
                  <a:lnTo>
                    <a:pt x="1" y="116"/>
                  </a:lnTo>
                  <a:lnTo>
                    <a:pt x="1" y="120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3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8" y="120"/>
                  </a:lnTo>
                  <a:lnTo>
                    <a:pt x="11" y="113"/>
                  </a:lnTo>
                  <a:lnTo>
                    <a:pt x="15" y="105"/>
                  </a:lnTo>
                  <a:lnTo>
                    <a:pt x="18" y="96"/>
                  </a:lnTo>
                  <a:lnTo>
                    <a:pt x="23" y="87"/>
                  </a:lnTo>
                  <a:lnTo>
                    <a:pt x="26" y="79"/>
                  </a:lnTo>
                  <a:lnTo>
                    <a:pt x="30" y="69"/>
                  </a:lnTo>
                  <a:lnTo>
                    <a:pt x="33" y="61"/>
                  </a:lnTo>
                  <a:lnTo>
                    <a:pt x="38" y="53"/>
                  </a:lnTo>
                  <a:lnTo>
                    <a:pt x="40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9" y="36"/>
                  </a:lnTo>
                  <a:lnTo>
                    <a:pt x="52" y="34"/>
                  </a:lnTo>
                  <a:lnTo>
                    <a:pt x="55" y="32"/>
                  </a:lnTo>
                  <a:lnTo>
                    <a:pt x="57" y="31"/>
                  </a:lnTo>
                  <a:lnTo>
                    <a:pt x="60" y="30"/>
                  </a:lnTo>
                  <a:lnTo>
                    <a:pt x="61" y="30"/>
                  </a:lnTo>
                  <a:lnTo>
                    <a:pt x="63" y="30"/>
                  </a:lnTo>
                  <a:lnTo>
                    <a:pt x="64" y="30"/>
                  </a:lnTo>
                  <a:lnTo>
                    <a:pt x="65" y="30"/>
                  </a:lnTo>
                  <a:lnTo>
                    <a:pt x="65" y="31"/>
                  </a:lnTo>
                  <a:lnTo>
                    <a:pt x="66" y="31"/>
                  </a:lnTo>
                  <a:lnTo>
                    <a:pt x="66" y="33"/>
                  </a:lnTo>
                  <a:lnTo>
                    <a:pt x="68" y="33"/>
                  </a:lnTo>
                  <a:lnTo>
                    <a:pt x="68" y="33"/>
                  </a:lnTo>
                  <a:lnTo>
                    <a:pt x="69" y="33"/>
                  </a:lnTo>
                  <a:lnTo>
                    <a:pt x="70" y="33"/>
                  </a:lnTo>
                  <a:lnTo>
                    <a:pt x="72" y="31"/>
                  </a:lnTo>
                  <a:lnTo>
                    <a:pt x="72" y="31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7" y="26"/>
                  </a:lnTo>
                  <a:lnTo>
                    <a:pt x="79" y="25"/>
                  </a:lnTo>
                  <a:lnTo>
                    <a:pt x="81" y="23"/>
                  </a:lnTo>
                  <a:lnTo>
                    <a:pt x="82" y="21"/>
                  </a:lnTo>
                  <a:lnTo>
                    <a:pt x="86" y="20"/>
                  </a:lnTo>
                  <a:lnTo>
                    <a:pt x="87" y="20"/>
                  </a:lnTo>
                  <a:lnTo>
                    <a:pt x="89" y="18"/>
                  </a:lnTo>
                  <a:lnTo>
                    <a:pt x="91" y="16"/>
                  </a:lnTo>
                  <a:lnTo>
                    <a:pt x="92" y="15"/>
                  </a:lnTo>
                  <a:lnTo>
                    <a:pt x="93" y="15"/>
                  </a:lnTo>
                  <a:lnTo>
                    <a:pt x="95" y="13"/>
                  </a:lnTo>
                  <a:lnTo>
                    <a:pt x="95" y="13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8" y="10"/>
                  </a:lnTo>
                  <a:lnTo>
                    <a:pt x="99" y="10"/>
                  </a:lnTo>
                  <a:lnTo>
                    <a:pt x="101" y="8"/>
                  </a:lnTo>
                  <a:lnTo>
                    <a:pt x="103" y="7"/>
                  </a:lnTo>
                  <a:lnTo>
                    <a:pt x="104" y="6"/>
                  </a:lnTo>
                  <a:lnTo>
                    <a:pt x="105" y="6"/>
                  </a:lnTo>
                  <a:lnTo>
                    <a:pt x="107" y="4"/>
                  </a:lnTo>
                  <a:lnTo>
                    <a:pt x="108" y="4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11" y="0"/>
                  </a:lnTo>
                  <a:lnTo>
                    <a:pt x="111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 159"/>
            <p:cNvSpPr>
              <a:spLocks/>
            </p:cNvSpPr>
            <p:nvPr/>
          </p:nvSpPr>
          <p:spPr bwMode="auto">
            <a:xfrm>
              <a:off x="4748904" y="2218180"/>
              <a:ext cx="389494" cy="367551"/>
            </a:xfrm>
            <a:custGeom>
              <a:avLst/>
              <a:gdLst/>
              <a:ahLst/>
              <a:cxnLst>
                <a:cxn ang="0">
                  <a:pos x="13" y="256"/>
                </a:cxn>
                <a:cxn ang="0">
                  <a:pos x="36" y="293"/>
                </a:cxn>
                <a:cxn ang="0">
                  <a:pos x="60" y="316"/>
                </a:cxn>
                <a:cxn ang="0">
                  <a:pos x="68" y="311"/>
                </a:cxn>
                <a:cxn ang="0">
                  <a:pos x="63" y="287"/>
                </a:cxn>
                <a:cxn ang="0">
                  <a:pos x="58" y="264"/>
                </a:cxn>
                <a:cxn ang="0">
                  <a:pos x="66" y="257"/>
                </a:cxn>
                <a:cxn ang="0">
                  <a:pos x="91" y="284"/>
                </a:cxn>
                <a:cxn ang="0">
                  <a:pos x="119" y="320"/>
                </a:cxn>
                <a:cxn ang="0">
                  <a:pos x="140" y="336"/>
                </a:cxn>
                <a:cxn ang="0">
                  <a:pos x="144" y="336"/>
                </a:cxn>
                <a:cxn ang="0">
                  <a:pos x="147" y="335"/>
                </a:cxn>
                <a:cxn ang="0">
                  <a:pos x="151" y="332"/>
                </a:cxn>
                <a:cxn ang="0">
                  <a:pos x="166" y="324"/>
                </a:cxn>
                <a:cxn ang="0">
                  <a:pos x="186" y="314"/>
                </a:cxn>
                <a:cxn ang="0">
                  <a:pos x="199" y="313"/>
                </a:cxn>
                <a:cxn ang="0">
                  <a:pos x="197" y="322"/>
                </a:cxn>
                <a:cxn ang="0">
                  <a:pos x="191" y="330"/>
                </a:cxn>
                <a:cxn ang="0">
                  <a:pos x="189" y="337"/>
                </a:cxn>
                <a:cxn ang="0">
                  <a:pos x="199" y="344"/>
                </a:cxn>
                <a:cxn ang="0">
                  <a:pos x="225" y="339"/>
                </a:cxn>
                <a:cxn ang="0">
                  <a:pos x="248" y="326"/>
                </a:cxn>
                <a:cxn ang="0">
                  <a:pos x="261" y="313"/>
                </a:cxn>
                <a:cxn ang="0">
                  <a:pos x="266" y="293"/>
                </a:cxn>
                <a:cxn ang="0">
                  <a:pos x="272" y="272"/>
                </a:cxn>
                <a:cxn ang="0">
                  <a:pos x="277" y="267"/>
                </a:cxn>
                <a:cxn ang="0">
                  <a:pos x="284" y="279"/>
                </a:cxn>
                <a:cxn ang="0">
                  <a:pos x="291" y="297"/>
                </a:cxn>
                <a:cxn ang="0">
                  <a:pos x="299" y="304"/>
                </a:cxn>
                <a:cxn ang="0">
                  <a:pos x="302" y="299"/>
                </a:cxn>
                <a:cxn ang="0">
                  <a:pos x="302" y="284"/>
                </a:cxn>
                <a:cxn ang="0">
                  <a:pos x="302" y="271"/>
                </a:cxn>
                <a:cxn ang="0">
                  <a:pos x="309" y="246"/>
                </a:cxn>
                <a:cxn ang="0">
                  <a:pos x="311" y="212"/>
                </a:cxn>
                <a:cxn ang="0">
                  <a:pos x="310" y="179"/>
                </a:cxn>
                <a:cxn ang="0">
                  <a:pos x="305" y="157"/>
                </a:cxn>
                <a:cxn ang="0">
                  <a:pos x="300" y="137"/>
                </a:cxn>
                <a:cxn ang="0">
                  <a:pos x="291" y="118"/>
                </a:cxn>
                <a:cxn ang="0">
                  <a:pos x="286" y="103"/>
                </a:cxn>
                <a:cxn ang="0">
                  <a:pos x="277" y="93"/>
                </a:cxn>
                <a:cxn ang="0">
                  <a:pos x="267" y="82"/>
                </a:cxn>
                <a:cxn ang="0">
                  <a:pos x="260" y="74"/>
                </a:cxn>
                <a:cxn ang="0">
                  <a:pos x="250" y="57"/>
                </a:cxn>
                <a:cxn ang="0">
                  <a:pos x="241" y="36"/>
                </a:cxn>
                <a:cxn ang="0">
                  <a:pos x="233" y="22"/>
                </a:cxn>
                <a:cxn ang="0">
                  <a:pos x="222" y="16"/>
                </a:cxn>
                <a:cxn ang="0">
                  <a:pos x="215" y="9"/>
                </a:cxn>
                <a:cxn ang="0">
                  <a:pos x="206" y="2"/>
                </a:cxn>
                <a:cxn ang="0">
                  <a:pos x="193" y="3"/>
                </a:cxn>
                <a:cxn ang="0">
                  <a:pos x="180" y="14"/>
                </a:cxn>
                <a:cxn ang="0">
                  <a:pos x="167" y="24"/>
                </a:cxn>
                <a:cxn ang="0">
                  <a:pos x="145" y="25"/>
                </a:cxn>
                <a:cxn ang="0">
                  <a:pos x="110" y="21"/>
                </a:cxn>
                <a:cxn ang="0">
                  <a:pos x="78" y="19"/>
                </a:cxn>
                <a:cxn ang="0">
                  <a:pos x="58" y="28"/>
                </a:cxn>
                <a:cxn ang="0">
                  <a:pos x="34" y="75"/>
                </a:cxn>
                <a:cxn ang="0">
                  <a:pos x="14" y="135"/>
                </a:cxn>
                <a:cxn ang="0">
                  <a:pos x="4" y="171"/>
                </a:cxn>
                <a:cxn ang="0">
                  <a:pos x="1" y="191"/>
                </a:cxn>
                <a:cxn ang="0">
                  <a:pos x="0" y="214"/>
                </a:cxn>
                <a:cxn ang="0">
                  <a:pos x="3" y="229"/>
                </a:cxn>
              </a:cxnLst>
              <a:rect l="0" t="0" r="r" b="b"/>
              <a:pathLst>
                <a:path w="312" h="345">
                  <a:moveTo>
                    <a:pt x="3" y="229"/>
                  </a:moveTo>
                  <a:lnTo>
                    <a:pt x="4" y="235"/>
                  </a:lnTo>
                  <a:lnTo>
                    <a:pt x="6" y="241"/>
                  </a:lnTo>
                  <a:lnTo>
                    <a:pt x="9" y="249"/>
                  </a:lnTo>
                  <a:lnTo>
                    <a:pt x="13" y="256"/>
                  </a:lnTo>
                  <a:lnTo>
                    <a:pt x="17" y="264"/>
                  </a:lnTo>
                  <a:lnTo>
                    <a:pt x="21" y="271"/>
                  </a:lnTo>
                  <a:lnTo>
                    <a:pt x="26" y="278"/>
                  </a:lnTo>
                  <a:lnTo>
                    <a:pt x="31" y="285"/>
                  </a:lnTo>
                  <a:lnTo>
                    <a:pt x="36" y="293"/>
                  </a:lnTo>
                  <a:lnTo>
                    <a:pt x="41" y="299"/>
                  </a:lnTo>
                  <a:lnTo>
                    <a:pt x="46" y="305"/>
                  </a:lnTo>
                  <a:lnTo>
                    <a:pt x="51" y="310"/>
                  </a:lnTo>
                  <a:lnTo>
                    <a:pt x="55" y="314"/>
                  </a:lnTo>
                  <a:lnTo>
                    <a:pt x="60" y="316"/>
                  </a:lnTo>
                  <a:lnTo>
                    <a:pt x="64" y="317"/>
                  </a:lnTo>
                  <a:lnTo>
                    <a:pt x="68" y="316"/>
                  </a:lnTo>
                  <a:lnTo>
                    <a:pt x="68" y="316"/>
                  </a:lnTo>
                  <a:lnTo>
                    <a:pt x="69" y="314"/>
                  </a:lnTo>
                  <a:lnTo>
                    <a:pt x="68" y="311"/>
                  </a:lnTo>
                  <a:lnTo>
                    <a:pt x="68" y="307"/>
                  </a:lnTo>
                  <a:lnTo>
                    <a:pt x="66" y="303"/>
                  </a:lnTo>
                  <a:lnTo>
                    <a:pt x="65" y="298"/>
                  </a:lnTo>
                  <a:lnTo>
                    <a:pt x="64" y="293"/>
                  </a:lnTo>
                  <a:lnTo>
                    <a:pt x="63" y="287"/>
                  </a:lnTo>
                  <a:lnTo>
                    <a:pt x="61" y="282"/>
                  </a:lnTo>
                  <a:lnTo>
                    <a:pt x="60" y="277"/>
                  </a:lnTo>
                  <a:lnTo>
                    <a:pt x="58" y="272"/>
                  </a:lnTo>
                  <a:lnTo>
                    <a:pt x="58" y="267"/>
                  </a:lnTo>
                  <a:lnTo>
                    <a:pt x="58" y="264"/>
                  </a:lnTo>
                  <a:lnTo>
                    <a:pt x="58" y="260"/>
                  </a:lnTo>
                  <a:lnTo>
                    <a:pt x="58" y="258"/>
                  </a:lnTo>
                  <a:lnTo>
                    <a:pt x="60" y="256"/>
                  </a:lnTo>
                  <a:lnTo>
                    <a:pt x="63" y="256"/>
                  </a:lnTo>
                  <a:lnTo>
                    <a:pt x="66" y="257"/>
                  </a:lnTo>
                  <a:lnTo>
                    <a:pt x="70" y="261"/>
                  </a:lnTo>
                  <a:lnTo>
                    <a:pt x="75" y="264"/>
                  </a:lnTo>
                  <a:lnTo>
                    <a:pt x="80" y="270"/>
                  </a:lnTo>
                  <a:lnTo>
                    <a:pt x="86" y="276"/>
                  </a:lnTo>
                  <a:lnTo>
                    <a:pt x="91" y="284"/>
                  </a:lnTo>
                  <a:lnTo>
                    <a:pt x="97" y="291"/>
                  </a:lnTo>
                  <a:lnTo>
                    <a:pt x="102" y="299"/>
                  </a:lnTo>
                  <a:lnTo>
                    <a:pt x="108" y="307"/>
                  </a:lnTo>
                  <a:lnTo>
                    <a:pt x="113" y="314"/>
                  </a:lnTo>
                  <a:lnTo>
                    <a:pt x="119" y="320"/>
                  </a:lnTo>
                  <a:lnTo>
                    <a:pt x="124" y="327"/>
                  </a:lnTo>
                  <a:lnTo>
                    <a:pt x="130" y="331"/>
                  </a:lnTo>
                  <a:lnTo>
                    <a:pt x="135" y="334"/>
                  </a:lnTo>
                  <a:lnTo>
                    <a:pt x="140" y="335"/>
                  </a:lnTo>
                  <a:lnTo>
                    <a:pt x="140" y="336"/>
                  </a:lnTo>
                  <a:lnTo>
                    <a:pt x="141" y="336"/>
                  </a:lnTo>
                  <a:lnTo>
                    <a:pt x="141" y="336"/>
                  </a:lnTo>
                  <a:lnTo>
                    <a:pt x="143" y="336"/>
                  </a:lnTo>
                  <a:lnTo>
                    <a:pt x="143" y="336"/>
                  </a:lnTo>
                  <a:lnTo>
                    <a:pt x="144" y="336"/>
                  </a:lnTo>
                  <a:lnTo>
                    <a:pt x="144" y="336"/>
                  </a:lnTo>
                  <a:lnTo>
                    <a:pt x="146" y="335"/>
                  </a:lnTo>
                  <a:lnTo>
                    <a:pt x="146" y="335"/>
                  </a:lnTo>
                  <a:lnTo>
                    <a:pt x="147" y="335"/>
                  </a:lnTo>
                  <a:lnTo>
                    <a:pt x="147" y="335"/>
                  </a:lnTo>
                  <a:lnTo>
                    <a:pt x="149" y="334"/>
                  </a:lnTo>
                  <a:lnTo>
                    <a:pt x="149" y="334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51" y="332"/>
                  </a:lnTo>
                  <a:lnTo>
                    <a:pt x="153" y="332"/>
                  </a:lnTo>
                  <a:lnTo>
                    <a:pt x="156" y="330"/>
                  </a:lnTo>
                  <a:lnTo>
                    <a:pt x="159" y="328"/>
                  </a:lnTo>
                  <a:lnTo>
                    <a:pt x="163" y="326"/>
                  </a:lnTo>
                  <a:lnTo>
                    <a:pt x="166" y="324"/>
                  </a:lnTo>
                  <a:lnTo>
                    <a:pt x="170" y="322"/>
                  </a:lnTo>
                  <a:lnTo>
                    <a:pt x="174" y="321"/>
                  </a:lnTo>
                  <a:lnTo>
                    <a:pt x="179" y="317"/>
                  </a:lnTo>
                  <a:lnTo>
                    <a:pt x="183" y="316"/>
                  </a:lnTo>
                  <a:lnTo>
                    <a:pt x="186" y="314"/>
                  </a:lnTo>
                  <a:lnTo>
                    <a:pt x="190" y="314"/>
                  </a:lnTo>
                  <a:lnTo>
                    <a:pt x="193" y="312"/>
                  </a:lnTo>
                  <a:lnTo>
                    <a:pt x="195" y="312"/>
                  </a:lnTo>
                  <a:lnTo>
                    <a:pt x="198" y="312"/>
                  </a:lnTo>
                  <a:lnTo>
                    <a:pt x="199" y="313"/>
                  </a:lnTo>
                  <a:lnTo>
                    <a:pt x="200" y="314"/>
                  </a:lnTo>
                  <a:lnTo>
                    <a:pt x="199" y="317"/>
                  </a:lnTo>
                  <a:lnTo>
                    <a:pt x="199" y="318"/>
                  </a:lnTo>
                  <a:lnTo>
                    <a:pt x="197" y="320"/>
                  </a:lnTo>
                  <a:lnTo>
                    <a:pt x="197" y="322"/>
                  </a:lnTo>
                  <a:lnTo>
                    <a:pt x="196" y="323"/>
                  </a:lnTo>
                  <a:lnTo>
                    <a:pt x="195" y="325"/>
                  </a:lnTo>
                  <a:lnTo>
                    <a:pt x="193" y="327"/>
                  </a:lnTo>
                  <a:lnTo>
                    <a:pt x="193" y="328"/>
                  </a:lnTo>
                  <a:lnTo>
                    <a:pt x="191" y="330"/>
                  </a:lnTo>
                  <a:lnTo>
                    <a:pt x="190" y="332"/>
                  </a:lnTo>
                  <a:lnTo>
                    <a:pt x="189" y="333"/>
                  </a:lnTo>
                  <a:lnTo>
                    <a:pt x="189" y="335"/>
                  </a:lnTo>
                  <a:lnTo>
                    <a:pt x="189" y="337"/>
                  </a:lnTo>
                  <a:lnTo>
                    <a:pt x="189" y="337"/>
                  </a:lnTo>
                  <a:lnTo>
                    <a:pt x="189" y="339"/>
                  </a:lnTo>
                  <a:lnTo>
                    <a:pt x="190" y="339"/>
                  </a:lnTo>
                  <a:lnTo>
                    <a:pt x="192" y="342"/>
                  </a:lnTo>
                  <a:lnTo>
                    <a:pt x="195" y="344"/>
                  </a:lnTo>
                  <a:lnTo>
                    <a:pt x="199" y="344"/>
                  </a:lnTo>
                  <a:lnTo>
                    <a:pt x="204" y="344"/>
                  </a:lnTo>
                  <a:lnTo>
                    <a:pt x="209" y="344"/>
                  </a:lnTo>
                  <a:lnTo>
                    <a:pt x="214" y="343"/>
                  </a:lnTo>
                  <a:lnTo>
                    <a:pt x="219" y="342"/>
                  </a:lnTo>
                  <a:lnTo>
                    <a:pt x="225" y="339"/>
                  </a:lnTo>
                  <a:lnTo>
                    <a:pt x="230" y="338"/>
                  </a:lnTo>
                  <a:lnTo>
                    <a:pt x="235" y="335"/>
                  </a:lnTo>
                  <a:lnTo>
                    <a:pt x="239" y="333"/>
                  </a:lnTo>
                  <a:lnTo>
                    <a:pt x="245" y="329"/>
                  </a:lnTo>
                  <a:lnTo>
                    <a:pt x="248" y="326"/>
                  </a:lnTo>
                  <a:lnTo>
                    <a:pt x="252" y="323"/>
                  </a:lnTo>
                  <a:lnTo>
                    <a:pt x="256" y="320"/>
                  </a:lnTo>
                  <a:lnTo>
                    <a:pt x="259" y="316"/>
                  </a:lnTo>
                  <a:lnTo>
                    <a:pt x="259" y="315"/>
                  </a:lnTo>
                  <a:lnTo>
                    <a:pt x="261" y="313"/>
                  </a:lnTo>
                  <a:lnTo>
                    <a:pt x="261" y="310"/>
                  </a:lnTo>
                  <a:lnTo>
                    <a:pt x="263" y="306"/>
                  </a:lnTo>
                  <a:lnTo>
                    <a:pt x="263" y="303"/>
                  </a:lnTo>
                  <a:lnTo>
                    <a:pt x="265" y="298"/>
                  </a:lnTo>
                  <a:lnTo>
                    <a:pt x="266" y="293"/>
                  </a:lnTo>
                  <a:lnTo>
                    <a:pt x="268" y="288"/>
                  </a:lnTo>
                  <a:lnTo>
                    <a:pt x="268" y="284"/>
                  </a:lnTo>
                  <a:lnTo>
                    <a:pt x="270" y="279"/>
                  </a:lnTo>
                  <a:lnTo>
                    <a:pt x="271" y="276"/>
                  </a:lnTo>
                  <a:lnTo>
                    <a:pt x="272" y="272"/>
                  </a:lnTo>
                  <a:lnTo>
                    <a:pt x="272" y="270"/>
                  </a:lnTo>
                  <a:lnTo>
                    <a:pt x="274" y="268"/>
                  </a:lnTo>
                  <a:lnTo>
                    <a:pt x="276" y="267"/>
                  </a:lnTo>
                  <a:lnTo>
                    <a:pt x="277" y="265"/>
                  </a:lnTo>
                  <a:lnTo>
                    <a:pt x="277" y="267"/>
                  </a:lnTo>
                  <a:lnTo>
                    <a:pt x="279" y="268"/>
                  </a:lnTo>
                  <a:lnTo>
                    <a:pt x="280" y="271"/>
                  </a:lnTo>
                  <a:lnTo>
                    <a:pt x="282" y="272"/>
                  </a:lnTo>
                  <a:lnTo>
                    <a:pt x="283" y="276"/>
                  </a:lnTo>
                  <a:lnTo>
                    <a:pt x="284" y="279"/>
                  </a:lnTo>
                  <a:lnTo>
                    <a:pt x="286" y="282"/>
                  </a:lnTo>
                  <a:lnTo>
                    <a:pt x="288" y="285"/>
                  </a:lnTo>
                  <a:lnTo>
                    <a:pt x="288" y="290"/>
                  </a:lnTo>
                  <a:lnTo>
                    <a:pt x="290" y="293"/>
                  </a:lnTo>
                  <a:lnTo>
                    <a:pt x="291" y="297"/>
                  </a:lnTo>
                  <a:lnTo>
                    <a:pt x="293" y="299"/>
                  </a:lnTo>
                  <a:lnTo>
                    <a:pt x="294" y="302"/>
                  </a:lnTo>
                  <a:lnTo>
                    <a:pt x="296" y="303"/>
                  </a:lnTo>
                  <a:lnTo>
                    <a:pt x="297" y="304"/>
                  </a:lnTo>
                  <a:lnTo>
                    <a:pt x="299" y="304"/>
                  </a:lnTo>
                  <a:lnTo>
                    <a:pt x="299" y="305"/>
                  </a:lnTo>
                  <a:lnTo>
                    <a:pt x="300" y="304"/>
                  </a:lnTo>
                  <a:lnTo>
                    <a:pt x="300" y="303"/>
                  </a:lnTo>
                  <a:lnTo>
                    <a:pt x="302" y="301"/>
                  </a:lnTo>
                  <a:lnTo>
                    <a:pt x="302" y="299"/>
                  </a:lnTo>
                  <a:lnTo>
                    <a:pt x="302" y="296"/>
                  </a:lnTo>
                  <a:lnTo>
                    <a:pt x="302" y="293"/>
                  </a:lnTo>
                  <a:lnTo>
                    <a:pt x="303" y="289"/>
                  </a:lnTo>
                  <a:lnTo>
                    <a:pt x="302" y="287"/>
                  </a:lnTo>
                  <a:lnTo>
                    <a:pt x="302" y="284"/>
                  </a:lnTo>
                  <a:lnTo>
                    <a:pt x="302" y="281"/>
                  </a:lnTo>
                  <a:lnTo>
                    <a:pt x="302" y="277"/>
                  </a:lnTo>
                  <a:lnTo>
                    <a:pt x="302" y="276"/>
                  </a:lnTo>
                  <a:lnTo>
                    <a:pt x="302" y="272"/>
                  </a:lnTo>
                  <a:lnTo>
                    <a:pt x="302" y="271"/>
                  </a:lnTo>
                  <a:lnTo>
                    <a:pt x="304" y="268"/>
                  </a:lnTo>
                  <a:lnTo>
                    <a:pt x="304" y="264"/>
                  </a:lnTo>
                  <a:lnTo>
                    <a:pt x="306" y="258"/>
                  </a:lnTo>
                  <a:lnTo>
                    <a:pt x="307" y="252"/>
                  </a:lnTo>
                  <a:lnTo>
                    <a:pt x="309" y="246"/>
                  </a:lnTo>
                  <a:lnTo>
                    <a:pt x="309" y="239"/>
                  </a:lnTo>
                  <a:lnTo>
                    <a:pt x="309" y="232"/>
                  </a:lnTo>
                  <a:lnTo>
                    <a:pt x="309" y="226"/>
                  </a:lnTo>
                  <a:lnTo>
                    <a:pt x="311" y="218"/>
                  </a:lnTo>
                  <a:lnTo>
                    <a:pt x="311" y="212"/>
                  </a:lnTo>
                  <a:lnTo>
                    <a:pt x="311" y="205"/>
                  </a:lnTo>
                  <a:lnTo>
                    <a:pt x="311" y="198"/>
                  </a:lnTo>
                  <a:lnTo>
                    <a:pt x="311" y="191"/>
                  </a:lnTo>
                  <a:lnTo>
                    <a:pt x="310" y="185"/>
                  </a:lnTo>
                  <a:lnTo>
                    <a:pt x="310" y="179"/>
                  </a:lnTo>
                  <a:lnTo>
                    <a:pt x="310" y="173"/>
                  </a:lnTo>
                  <a:lnTo>
                    <a:pt x="310" y="168"/>
                  </a:lnTo>
                  <a:lnTo>
                    <a:pt x="308" y="164"/>
                  </a:lnTo>
                  <a:lnTo>
                    <a:pt x="307" y="161"/>
                  </a:lnTo>
                  <a:lnTo>
                    <a:pt x="305" y="157"/>
                  </a:lnTo>
                  <a:lnTo>
                    <a:pt x="305" y="153"/>
                  </a:lnTo>
                  <a:lnTo>
                    <a:pt x="304" y="150"/>
                  </a:lnTo>
                  <a:lnTo>
                    <a:pt x="302" y="145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298" y="134"/>
                  </a:lnTo>
                  <a:lnTo>
                    <a:pt x="296" y="130"/>
                  </a:lnTo>
                  <a:lnTo>
                    <a:pt x="295" y="126"/>
                  </a:lnTo>
                  <a:lnTo>
                    <a:pt x="293" y="121"/>
                  </a:lnTo>
                  <a:lnTo>
                    <a:pt x="291" y="118"/>
                  </a:lnTo>
                  <a:lnTo>
                    <a:pt x="290" y="114"/>
                  </a:lnTo>
                  <a:lnTo>
                    <a:pt x="288" y="111"/>
                  </a:lnTo>
                  <a:lnTo>
                    <a:pt x="288" y="106"/>
                  </a:lnTo>
                  <a:lnTo>
                    <a:pt x="286" y="105"/>
                  </a:lnTo>
                  <a:lnTo>
                    <a:pt x="286" y="103"/>
                  </a:lnTo>
                  <a:lnTo>
                    <a:pt x="284" y="102"/>
                  </a:lnTo>
                  <a:lnTo>
                    <a:pt x="283" y="99"/>
                  </a:lnTo>
                  <a:lnTo>
                    <a:pt x="281" y="98"/>
                  </a:lnTo>
                  <a:lnTo>
                    <a:pt x="279" y="95"/>
                  </a:lnTo>
                  <a:lnTo>
                    <a:pt x="277" y="93"/>
                  </a:lnTo>
                  <a:lnTo>
                    <a:pt x="276" y="90"/>
                  </a:lnTo>
                  <a:lnTo>
                    <a:pt x="272" y="89"/>
                  </a:lnTo>
                  <a:lnTo>
                    <a:pt x="271" y="87"/>
                  </a:lnTo>
                  <a:lnTo>
                    <a:pt x="269" y="85"/>
                  </a:lnTo>
                  <a:lnTo>
                    <a:pt x="267" y="82"/>
                  </a:lnTo>
                  <a:lnTo>
                    <a:pt x="265" y="80"/>
                  </a:lnTo>
                  <a:lnTo>
                    <a:pt x="264" y="79"/>
                  </a:lnTo>
                  <a:lnTo>
                    <a:pt x="262" y="77"/>
                  </a:lnTo>
                  <a:lnTo>
                    <a:pt x="261" y="75"/>
                  </a:lnTo>
                  <a:lnTo>
                    <a:pt x="260" y="74"/>
                  </a:lnTo>
                  <a:lnTo>
                    <a:pt x="258" y="72"/>
                  </a:lnTo>
                  <a:lnTo>
                    <a:pt x="256" y="69"/>
                  </a:lnTo>
                  <a:lnTo>
                    <a:pt x="255" y="65"/>
                  </a:lnTo>
                  <a:lnTo>
                    <a:pt x="252" y="62"/>
                  </a:lnTo>
                  <a:lnTo>
                    <a:pt x="250" y="57"/>
                  </a:lnTo>
                  <a:lnTo>
                    <a:pt x="249" y="52"/>
                  </a:lnTo>
                  <a:lnTo>
                    <a:pt x="247" y="47"/>
                  </a:lnTo>
                  <a:lnTo>
                    <a:pt x="244" y="44"/>
                  </a:lnTo>
                  <a:lnTo>
                    <a:pt x="242" y="39"/>
                  </a:lnTo>
                  <a:lnTo>
                    <a:pt x="241" y="36"/>
                  </a:lnTo>
                  <a:lnTo>
                    <a:pt x="239" y="31"/>
                  </a:lnTo>
                  <a:lnTo>
                    <a:pt x="237" y="28"/>
                  </a:lnTo>
                  <a:lnTo>
                    <a:pt x="236" y="25"/>
                  </a:lnTo>
                  <a:lnTo>
                    <a:pt x="234" y="24"/>
                  </a:lnTo>
                  <a:lnTo>
                    <a:pt x="233" y="22"/>
                  </a:lnTo>
                  <a:lnTo>
                    <a:pt x="230" y="22"/>
                  </a:lnTo>
                  <a:lnTo>
                    <a:pt x="227" y="20"/>
                  </a:lnTo>
                  <a:lnTo>
                    <a:pt x="225" y="19"/>
                  </a:lnTo>
                  <a:lnTo>
                    <a:pt x="224" y="18"/>
                  </a:lnTo>
                  <a:lnTo>
                    <a:pt x="222" y="16"/>
                  </a:lnTo>
                  <a:lnTo>
                    <a:pt x="220" y="14"/>
                  </a:lnTo>
                  <a:lnTo>
                    <a:pt x="219" y="13"/>
                  </a:lnTo>
                  <a:lnTo>
                    <a:pt x="218" y="11"/>
                  </a:lnTo>
                  <a:lnTo>
                    <a:pt x="217" y="10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5"/>
                  </a:lnTo>
                  <a:lnTo>
                    <a:pt x="211" y="5"/>
                  </a:lnTo>
                  <a:lnTo>
                    <a:pt x="209" y="3"/>
                  </a:lnTo>
                  <a:lnTo>
                    <a:pt x="206" y="2"/>
                  </a:lnTo>
                  <a:lnTo>
                    <a:pt x="205" y="0"/>
                  </a:lnTo>
                  <a:lnTo>
                    <a:pt x="202" y="1"/>
                  </a:lnTo>
                  <a:lnTo>
                    <a:pt x="198" y="1"/>
                  </a:lnTo>
                  <a:lnTo>
                    <a:pt x="195" y="3"/>
                  </a:lnTo>
                  <a:lnTo>
                    <a:pt x="193" y="3"/>
                  </a:lnTo>
                  <a:lnTo>
                    <a:pt x="190" y="6"/>
                  </a:lnTo>
                  <a:lnTo>
                    <a:pt x="188" y="7"/>
                  </a:lnTo>
                  <a:lnTo>
                    <a:pt x="185" y="10"/>
                  </a:lnTo>
                  <a:lnTo>
                    <a:pt x="183" y="11"/>
                  </a:lnTo>
                  <a:lnTo>
                    <a:pt x="180" y="14"/>
                  </a:lnTo>
                  <a:lnTo>
                    <a:pt x="177" y="16"/>
                  </a:lnTo>
                  <a:lnTo>
                    <a:pt x="173" y="19"/>
                  </a:lnTo>
                  <a:lnTo>
                    <a:pt x="172" y="20"/>
                  </a:lnTo>
                  <a:lnTo>
                    <a:pt x="168" y="22"/>
                  </a:lnTo>
                  <a:lnTo>
                    <a:pt x="167" y="24"/>
                  </a:lnTo>
                  <a:lnTo>
                    <a:pt x="163" y="24"/>
                  </a:lnTo>
                  <a:lnTo>
                    <a:pt x="162" y="24"/>
                  </a:lnTo>
                  <a:lnTo>
                    <a:pt x="156" y="25"/>
                  </a:lnTo>
                  <a:lnTo>
                    <a:pt x="151" y="25"/>
                  </a:lnTo>
                  <a:lnTo>
                    <a:pt x="145" y="25"/>
                  </a:lnTo>
                  <a:lnTo>
                    <a:pt x="139" y="24"/>
                  </a:lnTo>
                  <a:lnTo>
                    <a:pt x="131" y="24"/>
                  </a:lnTo>
                  <a:lnTo>
                    <a:pt x="124" y="23"/>
                  </a:lnTo>
                  <a:lnTo>
                    <a:pt x="117" y="23"/>
                  </a:lnTo>
                  <a:lnTo>
                    <a:pt x="110" y="21"/>
                  </a:lnTo>
                  <a:lnTo>
                    <a:pt x="102" y="21"/>
                  </a:lnTo>
                  <a:lnTo>
                    <a:pt x="96" y="20"/>
                  </a:lnTo>
                  <a:lnTo>
                    <a:pt x="89" y="20"/>
                  </a:lnTo>
                  <a:lnTo>
                    <a:pt x="83" y="19"/>
                  </a:lnTo>
                  <a:lnTo>
                    <a:pt x="78" y="19"/>
                  </a:lnTo>
                  <a:lnTo>
                    <a:pt x="73" y="19"/>
                  </a:lnTo>
                  <a:lnTo>
                    <a:pt x="70" y="19"/>
                  </a:lnTo>
                  <a:lnTo>
                    <a:pt x="68" y="19"/>
                  </a:lnTo>
                  <a:lnTo>
                    <a:pt x="63" y="23"/>
                  </a:lnTo>
                  <a:lnTo>
                    <a:pt x="58" y="28"/>
                  </a:lnTo>
                  <a:lnTo>
                    <a:pt x="53" y="35"/>
                  </a:lnTo>
                  <a:lnTo>
                    <a:pt x="49" y="43"/>
                  </a:lnTo>
                  <a:lnTo>
                    <a:pt x="44" y="53"/>
                  </a:lnTo>
                  <a:lnTo>
                    <a:pt x="39" y="64"/>
                  </a:lnTo>
                  <a:lnTo>
                    <a:pt x="34" y="75"/>
                  </a:lnTo>
                  <a:lnTo>
                    <a:pt x="30" y="87"/>
                  </a:lnTo>
                  <a:lnTo>
                    <a:pt x="25" y="100"/>
                  </a:lnTo>
                  <a:lnTo>
                    <a:pt x="21" y="112"/>
                  </a:lnTo>
                  <a:lnTo>
                    <a:pt x="18" y="124"/>
                  </a:lnTo>
                  <a:lnTo>
                    <a:pt x="14" y="135"/>
                  </a:lnTo>
                  <a:lnTo>
                    <a:pt x="11" y="145"/>
                  </a:lnTo>
                  <a:lnTo>
                    <a:pt x="8" y="154"/>
                  </a:lnTo>
                  <a:lnTo>
                    <a:pt x="7" y="162"/>
                  </a:lnTo>
                  <a:lnTo>
                    <a:pt x="6" y="168"/>
                  </a:lnTo>
                  <a:lnTo>
                    <a:pt x="4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2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0" y="204"/>
                  </a:lnTo>
                  <a:lnTo>
                    <a:pt x="0" y="209"/>
                  </a:lnTo>
                  <a:lnTo>
                    <a:pt x="0" y="214"/>
                  </a:lnTo>
                  <a:lnTo>
                    <a:pt x="0" y="217"/>
                  </a:lnTo>
                  <a:lnTo>
                    <a:pt x="0" y="221"/>
                  </a:lnTo>
                  <a:lnTo>
                    <a:pt x="1" y="224"/>
                  </a:lnTo>
                  <a:lnTo>
                    <a:pt x="1" y="227"/>
                  </a:lnTo>
                  <a:lnTo>
                    <a:pt x="3" y="229"/>
                  </a:lnTo>
                  <a:lnTo>
                    <a:pt x="3" y="22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 160"/>
            <p:cNvSpPr>
              <a:spLocks/>
            </p:cNvSpPr>
            <p:nvPr/>
          </p:nvSpPr>
          <p:spPr bwMode="auto">
            <a:xfrm>
              <a:off x="4851670" y="2280844"/>
              <a:ext cx="186500" cy="237402"/>
            </a:xfrm>
            <a:custGeom>
              <a:avLst/>
              <a:gdLst/>
              <a:ahLst/>
              <a:cxnLst>
                <a:cxn ang="0">
                  <a:pos x="93" y="9"/>
                </a:cxn>
                <a:cxn ang="0">
                  <a:pos x="93" y="17"/>
                </a:cxn>
                <a:cxn ang="0">
                  <a:pos x="93" y="23"/>
                </a:cxn>
                <a:cxn ang="0">
                  <a:pos x="109" y="31"/>
                </a:cxn>
                <a:cxn ang="0">
                  <a:pos x="122" y="37"/>
                </a:cxn>
                <a:cxn ang="0">
                  <a:pos x="128" y="41"/>
                </a:cxn>
                <a:cxn ang="0">
                  <a:pos x="123" y="50"/>
                </a:cxn>
                <a:cxn ang="0">
                  <a:pos x="119" y="49"/>
                </a:cxn>
                <a:cxn ang="0">
                  <a:pos x="110" y="44"/>
                </a:cxn>
                <a:cxn ang="0">
                  <a:pos x="94" y="37"/>
                </a:cxn>
                <a:cxn ang="0">
                  <a:pos x="93" y="48"/>
                </a:cxn>
                <a:cxn ang="0">
                  <a:pos x="93" y="62"/>
                </a:cxn>
                <a:cxn ang="0">
                  <a:pos x="93" y="91"/>
                </a:cxn>
                <a:cxn ang="0">
                  <a:pos x="97" y="98"/>
                </a:cxn>
                <a:cxn ang="0">
                  <a:pos x="107" y="101"/>
                </a:cxn>
                <a:cxn ang="0">
                  <a:pos x="125" y="111"/>
                </a:cxn>
                <a:cxn ang="0">
                  <a:pos x="138" y="122"/>
                </a:cxn>
                <a:cxn ang="0">
                  <a:pos x="147" y="138"/>
                </a:cxn>
                <a:cxn ang="0">
                  <a:pos x="148" y="156"/>
                </a:cxn>
                <a:cxn ang="0">
                  <a:pos x="140" y="173"/>
                </a:cxn>
                <a:cxn ang="0">
                  <a:pos x="128" y="186"/>
                </a:cxn>
                <a:cxn ang="0">
                  <a:pos x="115" y="194"/>
                </a:cxn>
                <a:cxn ang="0">
                  <a:pos x="105" y="194"/>
                </a:cxn>
                <a:cxn ang="0">
                  <a:pos x="98" y="195"/>
                </a:cxn>
                <a:cxn ang="0">
                  <a:pos x="95" y="197"/>
                </a:cxn>
                <a:cxn ang="0">
                  <a:pos x="95" y="207"/>
                </a:cxn>
                <a:cxn ang="0">
                  <a:pos x="95" y="215"/>
                </a:cxn>
                <a:cxn ang="0">
                  <a:pos x="93" y="223"/>
                </a:cxn>
                <a:cxn ang="0">
                  <a:pos x="81" y="223"/>
                </a:cxn>
                <a:cxn ang="0">
                  <a:pos x="81" y="207"/>
                </a:cxn>
                <a:cxn ang="0">
                  <a:pos x="73" y="194"/>
                </a:cxn>
                <a:cxn ang="0">
                  <a:pos x="51" y="193"/>
                </a:cxn>
                <a:cxn ang="0">
                  <a:pos x="51" y="213"/>
                </a:cxn>
                <a:cxn ang="0">
                  <a:pos x="48" y="221"/>
                </a:cxn>
                <a:cxn ang="0">
                  <a:pos x="37" y="221"/>
                </a:cxn>
                <a:cxn ang="0">
                  <a:pos x="37" y="198"/>
                </a:cxn>
                <a:cxn ang="0">
                  <a:pos x="26" y="181"/>
                </a:cxn>
                <a:cxn ang="0">
                  <a:pos x="2" y="160"/>
                </a:cxn>
                <a:cxn ang="0">
                  <a:pos x="5" y="151"/>
                </a:cxn>
                <a:cxn ang="0">
                  <a:pos x="20" y="156"/>
                </a:cxn>
                <a:cxn ang="0">
                  <a:pos x="38" y="167"/>
                </a:cxn>
                <a:cxn ang="0">
                  <a:pos x="38" y="142"/>
                </a:cxn>
                <a:cxn ang="0">
                  <a:pos x="38" y="115"/>
                </a:cxn>
                <a:cxn ang="0">
                  <a:pos x="34" y="101"/>
                </a:cxn>
                <a:cxn ang="0">
                  <a:pos x="16" y="91"/>
                </a:cxn>
                <a:cxn ang="0">
                  <a:pos x="7" y="85"/>
                </a:cxn>
                <a:cxn ang="0">
                  <a:pos x="3" y="77"/>
                </a:cxn>
                <a:cxn ang="0">
                  <a:pos x="0" y="63"/>
                </a:cxn>
                <a:cxn ang="0">
                  <a:pos x="2" y="51"/>
                </a:cxn>
                <a:cxn ang="0">
                  <a:pos x="8" y="40"/>
                </a:cxn>
                <a:cxn ang="0">
                  <a:pos x="19" y="28"/>
                </a:cxn>
                <a:cxn ang="0">
                  <a:pos x="34" y="24"/>
                </a:cxn>
                <a:cxn ang="0">
                  <a:pos x="40" y="16"/>
                </a:cxn>
                <a:cxn ang="0">
                  <a:pos x="41" y="2"/>
                </a:cxn>
                <a:cxn ang="0">
                  <a:pos x="48" y="2"/>
                </a:cxn>
                <a:cxn ang="0">
                  <a:pos x="51" y="12"/>
                </a:cxn>
                <a:cxn ang="0">
                  <a:pos x="52" y="21"/>
                </a:cxn>
                <a:cxn ang="0">
                  <a:pos x="77" y="21"/>
                </a:cxn>
                <a:cxn ang="0">
                  <a:pos x="81" y="11"/>
                </a:cxn>
                <a:cxn ang="0">
                  <a:pos x="84" y="1"/>
                </a:cxn>
                <a:cxn ang="0">
                  <a:pos x="92" y="1"/>
                </a:cxn>
              </a:cxnLst>
              <a:rect l="0" t="0" r="r" b="b"/>
              <a:pathLst>
                <a:path w="149" h="224">
                  <a:moveTo>
                    <a:pt x="93" y="1"/>
                  </a:moveTo>
                  <a:lnTo>
                    <a:pt x="93" y="2"/>
                  </a:lnTo>
                  <a:lnTo>
                    <a:pt x="93" y="2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3" y="6"/>
                  </a:lnTo>
                  <a:lnTo>
                    <a:pt x="93" y="6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3" y="10"/>
                  </a:lnTo>
                  <a:lnTo>
                    <a:pt x="93" y="10"/>
                  </a:lnTo>
                  <a:lnTo>
                    <a:pt x="93" y="12"/>
                  </a:lnTo>
                  <a:lnTo>
                    <a:pt x="93" y="12"/>
                  </a:lnTo>
                  <a:lnTo>
                    <a:pt x="93" y="12"/>
                  </a:lnTo>
                  <a:lnTo>
                    <a:pt x="93" y="12"/>
                  </a:lnTo>
                  <a:lnTo>
                    <a:pt x="93" y="14"/>
                  </a:lnTo>
                  <a:lnTo>
                    <a:pt x="93" y="14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8"/>
                  </a:lnTo>
                  <a:lnTo>
                    <a:pt x="93" y="18"/>
                  </a:lnTo>
                  <a:lnTo>
                    <a:pt x="93" y="20"/>
                  </a:lnTo>
                  <a:lnTo>
                    <a:pt x="93" y="20"/>
                  </a:lnTo>
                  <a:lnTo>
                    <a:pt x="93" y="21"/>
                  </a:lnTo>
                  <a:lnTo>
                    <a:pt x="93" y="21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4"/>
                  </a:lnTo>
                  <a:lnTo>
                    <a:pt x="94" y="24"/>
                  </a:lnTo>
                  <a:lnTo>
                    <a:pt x="94" y="25"/>
                  </a:lnTo>
                  <a:lnTo>
                    <a:pt x="96" y="25"/>
                  </a:lnTo>
                  <a:lnTo>
                    <a:pt x="97" y="26"/>
                  </a:lnTo>
                  <a:lnTo>
                    <a:pt x="99" y="26"/>
                  </a:lnTo>
                  <a:lnTo>
                    <a:pt x="101" y="27"/>
                  </a:lnTo>
                  <a:lnTo>
                    <a:pt x="103" y="27"/>
                  </a:lnTo>
                  <a:lnTo>
                    <a:pt x="105" y="29"/>
                  </a:lnTo>
                  <a:lnTo>
                    <a:pt x="107" y="29"/>
                  </a:lnTo>
                  <a:lnTo>
                    <a:pt x="109" y="31"/>
                  </a:lnTo>
                  <a:lnTo>
                    <a:pt x="112" y="31"/>
                  </a:lnTo>
                  <a:lnTo>
                    <a:pt x="114" y="32"/>
                  </a:lnTo>
                  <a:lnTo>
                    <a:pt x="115" y="32"/>
                  </a:lnTo>
                  <a:lnTo>
                    <a:pt x="117" y="33"/>
                  </a:lnTo>
                  <a:lnTo>
                    <a:pt x="119" y="33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21" y="35"/>
                  </a:lnTo>
                  <a:lnTo>
                    <a:pt x="121" y="37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24" y="37"/>
                  </a:lnTo>
                  <a:lnTo>
                    <a:pt x="124" y="38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7" y="38"/>
                  </a:lnTo>
                  <a:lnTo>
                    <a:pt x="127" y="40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28" y="41"/>
                  </a:lnTo>
                  <a:lnTo>
                    <a:pt x="128" y="42"/>
                  </a:lnTo>
                  <a:lnTo>
                    <a:pt x="128" y="44"/>
                  </a:lnTo>
                  <a:lnTo>
                    <a:pt x="128" y="44"/>
                  </a:lnTo>
                  <a:lnTo>
                    <a:pt x="126" y="45"/>
                  </a:lnTo>
                  <a:lnTo>
                    <a:pt x="126" y="45"/>
                  </a:lnTo>
                  <a:lnTo>
                    <a:pt x="126" y="47"/>
                  </a:lnTo>
                  <a:lnTo>
                    <a:pt x="126" y="47"/>
                  </a:lnTo>
                  <a:lnTo>
                    <a:pt x="125" y="48"/>
                  </a:lnTo>
                  <a:lnTo>
                    <a:pt x="125" y="48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49"/>
                  </a:lnTo>
                  <a:lnTo>
                    <a:pt x="119" y="49"/>
                  </a:lnTo>
                  <a:lnTo>
                    <a:pt x="119" y="49"/>
                  </a:lnTo>
                  <a:lnTo>
                    <a:pt x="119" y="49"/>
                  </a:lnTo>
                  <a:lnTo>
                    <a:pt x="119" y="47"/>
                  </a:lnTo>
                  <a:lnTo>
                    <a:pt x="117" y="47"/>
                  </a:lnTo>
                  <a:lnTo>
                    <a:pt x="117" y="47"/>
                  </a:lnTo>
                  <a:lnTo>
                    <a:pt x="115" y="47"/>
                  </a:lnTo>
                  <a:lnTo>
                    <a:pt x="115" y="46"/>
                  </a:lnTo>
                  <a:lnTo>
                    <a:pt x="114" y="46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4" y="44"/>
                  </a:lnTo>
                  <a:lnTo>
                    <a:pt x="112" y="44"/>
                  </a:lnTo>
                  <a:lnTo>
                    <a:pt x="110" y="44"/>
                  </a:lnTo>
                  <a:lnTo>
                    <a:pt x="109" y="44"/>
                  </a:lnTo>
                  <a:lnTo>
                    <a:pt x="108" y="42"/>
                  </a:lnTo>
                  <a:lnTo>
                    <a:pt x="106" y="42"/>
                  </a:lnTo>
                  <a:lnTo>
                    <a:pt x="105" y="41"/>
                  </a:lnTo>
                  <a:lnTo>
                    <a:pt x="103" y="41"/>
                  </a:lnTo>
                  <a:lnTo>
                    <a:pt x="101" y="39"/>
                  </a:lnTo>
                  <a:lnTo>
                    <a:pt x="100" y="39"/>
                  </a:lnTo>
                  <a:lnTo>
                    <a:pt x="98" y="39"/>
                  </a:lnTo>
                  <a:lnTo>
                    <a:pt x="96" y="39"/>
                  </a:lnTo>
                  <a:lnTo>
                    <a:pt x="95" y="37"/>
                  </a:lnTo>
                  <a:lnTo>
                    <a:pt x="94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93" y="35"/>
                  </a:lnTo>
                  <a:lnTo>
                    <a:pt x="93" y="37"/>
                  </a:lnTo>
                  <a:lnTo>
                    <a:pt x="93" y="38"/>
                  </a:lnTo>
                  <a:lnTo>
                    <a:pt x="93" y="40"/>
                  </a:lnTo>
                  <a:lnTo>
                    <a:pt x="93" y="41"/>
                  </a:lnTo>
                  <a:lnTo>
                    <a:pt x="93" y="44"/>
                  </a:lnTo>
                  <a:lnTo>
                    <a:pt x="93" y="45"/>
                  </a:lnTo>
                  <a:lnTo>
                    <a:pt x="93" y="47"/>
                  </a:lnTo>
                  <a:lnTo>
                    <a:pt x="93" y="48"/>
                  </a:lnTo>
                  <a:lnTo>
                    <a:pt x="93" y="51"/>
                  </a:lnTo>
                  <a:lnTo>
                    <a:pt x="93" y="52"/>
                  </a:lnTo>
                  <a:lnTo>
                    <a:pt x="93" y="54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93" y="57"/>
                  </a:lnTo>
                  <a:lnTo>
                    <a:pt x="93" y="58"/>
                  </a:lnTo>
                  <a:lnTo>
                    <a:pt x="93" y="58"/>
                  </a:lnTo>
                  <a:lnTo>
                    <a:pt x="93" y="59"/>
                  </a:lnTo>
                  <a:lnTo>
                    <a:pt x="93" y="60"/>
                  </a:lnTo>
                  <a:lnTo>
                    <a:pt x="93" y="62"/>
                  </a:lnTo>
                  <a:lnTo>
                    <a:pt x="93" y="63"/>
                  </a:lnTo>
                  <a:lnTo>
                    <a:pt x="93" y="67"/>
                  </a:lnTo>
                  <a:lnTo>
                    <a:pt x="93" y="70"/>
                  </a:lnTo>
                  <a:lnTo>
                    <a:pt x="93" y="73"/>
                  </a:lnTo>
                  <a:lnTo>
                    <a:pt x="93" y="75"/>
                  </a:lnTo>
                  <a:lnTo>
                    <a:pt x="93" y="78"/>
                  </a:lnTo>
                  <a:lnTo>
                    <a:pt x="93" y="81"/>
                  </a:lnTo>
                  <a:lnTo>
                    <a:pt x="93" y="85"/>
                  </a:lnTo>
                  <a:lnTo>
                    <a:pt x="93" y="87"/>
                  </a:lnTo>
                  <a:lnTo>
                    <a:pt x="93" y="90"/>
                  </a:lnTo>
                  <a:lnTo>
                    <a:pt x="93" y="91"/>
                  </a:lnTo>
                  <a:lnTo>
                    <a:pt x="93" y="93"/>
                  </a:lnTo>
                  <a:lnTo>
                    <a:pt x="94" y="93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5" y="94"/>
                  </a:lnTo>
                  <a:lnTo>
                    <a:pt x="95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7" y="96"/>
                  </a:lnTo>
                  <a:lnTo>
                    <a:pt x="97" y="98"/>
                  </a:lnTo>
                  <a:lnTo>
                    <a:pt x="99" y="98"/>
                  </a:lnTo>
                  <a:lnTo>
                    <a:pt x="99" y="98"/>
                  </a:lnTo>
                  <a:lnTo>
                    <a:pt x="101" y="98"/>
                  </a:lnTo>
                  <a:lnTo>
                    <a:pt x="101" y="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4" y="98"/>
                  </a:lnTo>
                  <a:lnTo>
                    <a:pt x="104" y="100"/>
                  </a:lnTo>
                  <a:lnTo>
                    <a:pt x="105" y="100"/>
                  </a:lnTo>
                  <a:lnTo>
                    <a:pt x="106" y="101"/>
                  </a:lnTo>
                  <a:lnTo>
                    <a:pt x="107" y="101"/>
                  </a:lnTo>
                  <a:lnTo>
                    <a:pt x="108" y="102"/>
                  </a:lnTo>
                  <a:lnTo>
                    <a:pt x="110" y="102"/>
                  </a:lnTo>
                  <a:lnTo>
                    <a:pt x="112" y="103"/>
                  </a:lnTo>
                  <a:lnTo>
                    <a:pt x="113" y="103"/>
                  </a:lnTo>
                  <a:lnTo>
                    <a:pt x="115" y="105"/>
                  </a:lnTo>
                  <a:lnTo>
                    <a:pt x="116" y="106"/>
                  </a:lnTo>
                  <a:lnTo>
                    <a:pt x="118" y="108"/>
                  </a:lnTo>
                  <a:lnTo>
                    <a:pt x="120" y="108"/>
                  </a:lnTo>
                  <a:lnTo>
                    <a:pt x="121" y="110"/>
                  </a:lnTo>
                  <a:lnTo>
                    <a:pt x="123" y="110"/>
                  </a:lnTo>
                  <a:lnTo>
                    <a:pt x="125" y="111"/>
                  </a:lnTo>
                  <a:lnTo>
                    <a:pt x="127" y="111"/>
                  </a:lnTo>
                  <a:lnTo>
                    <a:pt x="127" y="113"/>
                  </a:lnTo>
                  <a:lnTo>
                    <a:pt x="128" y="114"/>
                  </a:lnTo>
                  <a:lnTo>
                    <a:pt x="130" y="115"/>
                  </a:lnTo>
                  <a:lnTo>
                    <a:pt x="131" y="115"/>
                  </a:lnTo>
                  <a:lnTo>
                    <a:pt x="131" y="117"/>
                  </a:lnTo>
                  <a:lnTo>
                    <a:pt x="133" y="117"/>
                  </a:lnTo>
                  <a:lnTo>
                    <a:pt x="135" y="119"/>
                  </a:lnTo>
                  <a:lnTo>
                    <a:pt x="136" y="119"/>
                  </a:lnTo>
                  <a:lnTo>
                    <a:pt x="136" y="120"/>
                  </a:lnTo>
                  <a:lnTo>
                    <a:pt x="138" y="122"/>
                  </a:lnTo>
                  <a:lnTo>
                    <a:pt x="139" y="124"/>
                  </a:lnTo>
                  <a:lnTo>
                    <a:pt x="141" y="124"/>
                  </a:lnTo>
                  <a:lnTo>
                    <a:pt x="141" y="125"/>
                  </a:lnTo>
                  <a:lnTo>
                    <a:pt x="142" y="126"/>
                  </a:lnTo>
                  <a:lnTo>
                    <a:pt x="143" y="128"/>
                  </a:lnTo>
                  <a:lnTo>
                    <a:pt x="145" y="128"/>
                  </a:lnTo>
                  <a:lnTo>
                    <a:pt x="145" y="131"/>
                  </a:lnTo>
                  <a:lnTo>
                    <a:pt x="146" y="133"/>
                  </a:lnTo>
                  <a:lnTo>
                    <a:pt x="146" y="134"/>
                  </a:lnTo>
                  <a:lnTo>
                    <a:pt x="147" y="136"/>
                  </a:lnTo>
                  <a:lnTo>
                    <a:pt x="147" y="138"/>
                  </a:lnTo>
                  <a:lnTo>
                    <a:pt x="147" y="140"/>
                  </a:lnTo>
                  <a:lnTo>
                    <a:pt x="147" y="142"/>
                  </a:lnTo>
                  <a:lnTo>
                    <a:pt x="148" y="143"/>
                  </a:lnTo>
                  <a:lnTo>
                    <a:pt x="148" y="145"/>
                  </a:lnTo>
                  <a:lnTo>
                    <a:pt x="148" y="147"/>
                  </a:lnTo>
                  <a:lnTo>
                    <a:pt x="148" y="148"/>
                  </a:lnTo>
                  <a:lnTo>
                    <a:pt x="148" y="150"/>
                  </a:lnTo>
                  <a:lnTo>
                    <a:pt x="148" y="152"/>
                  </a:lnTo>
                  <a:lnTo>
                    <a:pt x="148" y="153"/>
                  </a:lnTo>
                  <a:lnTo>
                    <a:pt x="148" y="155"/>
                  </a:lnTo>
                  <a:lnTo>
                    <a:pt x="148" y="156"/>
                  </a:lnTo>
                  <a:lnTo>
                    <a:pt x="147" y="157"/>
                  </a:lnTo>
                  <a:lnTo>
                    <a:pt x="147" y="159"/>
                  </a:lnTo>
                  <a:lnTo>
                    <a:pt x="146" y="160"/>
                  </a:lnTo>
                  <a:lnTo>
                    <a:pt x="146" y="162"/>
                  </a:lnTo>
                  <a:lnTo>
                    <a:pt x="145" y="164"/>
                  </a:lnTo>
                  <a:lnTo>
                    <a:pt x="145" y="165"/>
                  </a:lnTo>
                  <a:lnTo>
                    <a:pt x="144" y="167"/>
                  </a:lnTo>
                  <a:lnTo>
                    <a:pt x="144" y="168"/>
                  </a:lnTo>
                  <a:lnTo>
                    <a:pt x="142" y="170"/>
                  </a:lnTo>
                  <a:lnTo>
                    <a:pt x="141" y="172"/>
                  </a:lnTo>
                  <a:lnTo>
                    <a:pt x="140" y="173"/>
                  </a:lnTo>
                  <a:lnTo>
                    <a:pt x="140" y="175"/>
                  </a:lnTo>
                  <a:lnTo>
                    <a:pt x="138" y="177"/>
                  </a:lnTo>
                  <a:lnTo>
                    <a:pt x="138" y="178"/>
                  </a:lnTo>
                  <a:lnTo>
                    <a:pt x="136" y="180"/>
                  </a:lnTo>
                  <a:lnTo>
                    <a:pt x="136" y="180"/>
                  </a:lnTo>
                  <a:lnTo>
                    <a:pt x="135" y="181"/>
                  </a:lnTo>
                  <a:lnTo>
                    <a:pt x="134" y="183"/>
                  </a:lnTo>
                  <a:lnTo>
                    <a:pt x="132" y="184"/>
                  </a:lnTo>
                  <a:lnTo>
                    <a:pt x="132" y="184"/>
                  </a:lnTo>
                  <a:lnTo>
                    <a:pt x="130" y="186"/>
                  </a:lnTo>
                  <a:lnTo>
                    <a:pt x="128" y="186"/>
                  </a:lnTo>
                  <a:lnTo>
                    <a:pt x="127" y="188"/>
                  </a:lnTo>
                  <a:lnTo>
                    <a:pt x="127" y="188"/>
                  </a:lnTo>
                  <a:lnTo>
                    <a:pt x="125" y="189"/>
                  </a:lnTo>
                  <a:lnTo>
                    <a:pt x="123" y="189"/>
                  </a:lnTo>
                  <a:lnTo>
                    <a:pt x="122" y="191"/>
                  </a:lnTo>
                  <a:lnTo>
                    <a:pt x="121" y="191"/>
                  </a:lnTo>
                  <a:lnTo>
                    <a:pt x="120" y="193"/>
                  </a:lnTo>
                  <a:lnTo>
                    <a:pt x="119" y="193"/>
                  </a:lnTo>
                  <a:lnTo>
                    <a:pt x="117" y="193"/>
                  </a:lnTo>
                  <a:lnTo>
                    <a:pt x="117" y="193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2" y="194"/>
                  </a:lnTo>
                  <a:lnTo>
                    <a:pt x="111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8" y="194"/>
                  </a:lnTo>
                  <a:lnTo>
                    <a:pt x="106" y="194"/>
                  </a:lnTo>
                  <a:lnTo>
                    <a:pt x="105" y="194"/>
                  </a:lnTo>
                  <a:lnTo>
                    <a:pt x="105" y="194"/>
                  </a:lnTo>
                  <a:lnTo>
                    <a:pt x="103" y="194"/>
                  </a:lnTo>
                  <a:lnTo>
                    <a:pt x="103" y="194"/>
                  </a:lnTo>
                  <a:lnTo>
                    <a:pt x="102" y="194"/>
                  </a:lnTo>
                  <a:lnTo>
                    <a:pt x="102" y="194"/>
                  </a:lnTo>
                  <a:lnTo>
                    <a:pt x="100" y="195"/>
                  </a:lnTo>
                  <a:lnTo>
                    <a:pt x="100" y="195"/>
                  </a:lnTo>
                  <a:lnTo>
                    <a:pt x="100" y="195"/>
                  </a:lnTo>
                  <a:lnTo>
                    <a:pt x="100" y="195"/>
                  </a:lnTo>
                  <a:lnTo>
                    <a:pt x="98" y="195"/>
                  </a:lnTo>
                  <a:lnTo>
                    <a:pt x="98" y="195"/>
                  </a:lnTo>
                  <a:lnTo>
                    <a:pt x="98" y="195"/>
                  </a:lnTo>
                  <a:lnTo>
                    <a:pt x="98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5" y="195"/>
                  </a:lnTo>
                  <a:lnTo>
                    <a:pt x="95" y="197"/>
                  </a:lnTo>
                  <a:lnTo>
                    <a:pt x="95" y="198"/>
                  </a:lnTo>
                  <a:lnTo>
                    <a:pt x="95" y="198"/>
                  </a:lnTo>
                  <a:lnTo>
                    <a:pt x="95" y="200"/>
                  </a:lnTo>
                  <a:lnTo>
                    <a:pt x="95" y="200"/>
                  </a:lnTo>
                  <a:lnTo>
                    <a:pt x="95" y="202"/>
                  </a:lnTo>
                  <a:lnTo>
                    <a:pt x="95" y="202"/>
                  </a:lnTo>
                  <a:lnTo>
                    <a:pt x="95" y="204"/>
                  </a:lnTo>
                  <a:lnTo>
                    <a:pt x="95" y="204"/>
                  </a:lnTo>
                  <a:lnTo>
                    <a:pt x="95" y="206"/>
                  </a:lnTo>
                  <a:lnTo>
                    <a:pt x="95" y="206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9"/>
                  </a:lnTo>
                  <a:lnTo>
                    <a:pt x="95" y="209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5" y="212"/>
                  </a:lnTo>
                  <a:lnTo>
                    <a:pt x="95" y="213"/>
                  </a:lnTo>
                  <a:lnTo>
                    <a:pt x="95" y="215"/>
                  </a:lnTo>
                  <a:lnTo>
                    <a:pt x="95" y="215"/>
                  </a:lnTo>
                  <a:lnTo>
                    <a:pt x="95" y="217"/>
                  </a:lnTo>
                  <a:lnTo>
                    <a:pt x="95" y="218"/>
                  </a:lnTo>
                  <a:lnTo>
                    <a:pt x="95" y="220"/>
                  </a:lnTo>
                  <a:lnTo>
                    <a:pt x="95" y="220"/>
                  </a:lnTo>
                  <a:lnTo>
                    <a:pt x="95" y="222"/>
                  </a:lnTo>
                  <a:lnTo>
                    <a:pt x="95" y="222"/>
                  </a:lnTo>
                  <a:lnTo>
                    <a:pt x="95" y="222"/>
                  </a:lnTo>
                  <a:lnTo>
                    <a:pt x="95" y="222"/>
                  </a:lnTo>
                  <a:lnTo>
                    <a:pt x="94" y="223"/>
                  </a:lnTo>
                  <a:lnTo>
                    <a:pt x="94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1" y="223"/>
                  </a:lnTo>
                  <a:lnTo>
                    <a:pt x="90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6" y="223"/>
                  </a:lnTo>
                  <a:lnTo>
                    <a:pt x="85" y="223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1" y="223"/>
                  </a:lnTo>
                  <a:lnTo>
                    <a:pt x="81" y="223"/>
                  </a:lnTo>
                  <a:lnTo>
                    <a:pt x="81" y="223"/>
                  </a:lnTo>
                  <a:lnTo>
                    <a:pt x="81" y="222"/>
                  </a:lnTo>
                  <a:lnTo>
                    <a:pt x="81" y="222"/>
                  </a:lnTo>
                  <a:lnTo>
                    <a:pt x="81" y="221"/>
                  </a:lnTo>
                  <a:lnTo>
                    <a:pt x="81" y="220"/>
                  </a:lnTo>
                  <a:lnTo>
                    <a:pt x="81" y="218"/>
                  </a:lnTo>
                  <a:lnTo>
                    <a:pt x="81" y="217"/>
                  </a:lnTo>
                  <a:lnTo>
                    <a:pt x="81" y="214"/>
                  </a:lnTo>
                  <a:lnTo>
                    <a:pt x="81" y="212"/>
                  </a:lnTo>
                  <a:lnTo>
                    <a:pt x="81" y="209"/>
                  </a:lnTo>
                  <a:lnTo>
                    <a:pt x="81" y="207"/>
                  </a:lnTo>
                  <a:lnTo>
                    <a:pt x="81" y="205"/>
                  </a:lnTo>
                  <a:lnTo>
                    <a:pt x="81" y="203"/>
                  </a:lnTo>
                  <a:lnTo>
                    <a:pt x="81" y="200"/>
                  </a:lnTo>
                  <a:lnTo>
                    <a:pt x="81" y="198"/>
                  </a:lnTo>
                  <a:lnTo>
                    <a:pt x="81" y="197"/>
                  </a:lnTo>
                  <a:lnTo>
                    <a:pt x="81" y="196"/>
                  </a:lnTo>
                  <a:lnTo>
                    <a:pt x="81" y="194"/>
                  </a:lnTo>
                  <a:lnTo>
                    <a:pt x="79" y="194"/>
                  </a:lnTo>
                  <a:lnTo>
                    <a:pt x="77" y="194"/>
                  </a:lnTo>
                  <a:lnTo>
                    <a:pt x="75" y="194"/>
                  </a:lnTo>
                  <a:lnTo>
                    <a:pt x="73" y="194"/>
                  </a:lnTo>
                  <a:lnTo>
                    <a:pt x="70" y="194"/>
                  </a:lnTo>
                  <a:lnTo>
                    <a:pt x="68" y="194"/>
                  </a:lnTo>
                  <a:lnTo>
                    <a:pt x="65" y="194"/>
                  </a:lnTo>
                  <a:lnTo>
                    <a:pt x="63" y="193"/>
                  </a:lnTo>
                  <a:lnTo>
                    <a:pt x="60" y="193"/>
                  </a:lnTo>
                  <a:lnTo>
                    <a:pt x="59" y="193"/>
                  </a:lnTo>
                  <a:lnTo>
                    <a:pt x="56" y="193"/>
                  </a:lnTo>
                  <a:lnTo>
                    <a:pt x="55" y="193"/>
                  </a:lnTo>
                  <a:lnTo>
                    <a:pt x="53" y="193"/>
                  </a:lnTo>
                  <a:lnTo>
                    <a:pt x="52" y="193"/>
                  </a:lnTo>
                  <a:lnTo>
                    <a:pt x="51" y="193"/>
                  </a:lnTo>
                  <a:lnTo>
                    <a:pt x="51" y="192"/>
                  </a:lnTo>
                  <a:lnTo>
                    <a:pt x="51" y="193"/>
                  </a:lnTo>
                  <a:lnTo>
                    <a:pt x="51" y="193"/>
                  </a:lnTo>
                  <a:lnTo>
                    <a:pt x="51" y="195"/>
                  </a:lnTo>
                  <a:lnTo>
                    <a:pt x="51" y="197"/>
                  </a:lnTo>
                  <a:lnTo>
                    <a:pt x="51" y="200"/>
                  </a:lnTo>
                  <a:lnTo>
                    <a:pt x="51" y="202"/>
                  </a:lnTo>
                  <a:lnTo>
                    <a:pt x="51" y="205"/>
                  </a:lnTo>
                  <a:lnTo>
                    <a:pt x="51" y="207"/>
                  </a:lnTo>
                  <a:lnTo>
                    <a:pt x="51" y="210"/>
                  </a:lnTo>
                  <a:lnTo>
                    <a:pt x="51" y="213"/>
                  </a:lnTo>
                  <a:lnTo>
                    <a:pt x="51" y="216"/>
                  </a:lnTo>
                  <a:lnTo>
                    <a:pt x="51" y="217"/>
                  </a:lnTo>
                  <a:lnTo>
                    <a:pt x="51" y="219"/>
                  </a:lnTo>
                  <a:lnTo>
                    <a:pt x="51" y="220"/>
                  </a:lnTo>
                  <a:lnTo>
                    <a:pt x="51" y="221"/>
                  </a:lnTo>
                  <a:lnTo>
                    <a:pt x="52" y="221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9" y="221"/>
                  </a:lnTo>
                  <a:lnTo>
                    <a:pt x="49" y="221"/>
                  </a:lnTo>
                  <a:lnTo>
                    <a:pt x="48" y="221"/>
                  </a:lnTo>
                  <a:lnTo>
                    <a:pt x="46" y="221"/>
                  </a:lnTo>
                  <a:lnTo>
                    <a:pt x="44" y="221"/>
                  </a:lnTo>
                  <a:lnTo>
                    <a:pt x="44" y="221"/>
                  </a:lnTo>
                  <a:lnTo>
                    <a:pt x="43" y="221"/>
                  </a:lnTo>
                  <a:lnTo>
                    <a:pt x="41" y="221"/>
                  </a:lnTo>
                  <a:lnTo>
                    <a:pt x="39" y="221"/>
                  </a:lnTo>
                  <a:lnTo>
                    <a:pt x="39" y="22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1"/>
                  </a:lnTo>
                  <a:lnTo>
                    <a:pt x="37" y="219"/>
                  </a:lnTo>
                  <a:lnTo>
                    <a:pt x="37" y="217"/>
                  </a:lnTo>
                  <a:lnTo>
                    <a:pt x="37" y="214"/>
                  </a:lnTo>
                  <a:lnTo>
                    <a:pt x="37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37" y="201"/>
                  </a:lnTo>
                  <a:lnTo>
                    <a:pt x="37" y="198"/>
                  </a:lnTo>
                  <a:lnTo>
                    <a:pt x="37" y="194"/>
                  </a:lnTo>
                  <a:lnTo>
                    <a:pt x="37" y="193"/>
                  </a:lnTo>
                  <a:lnTo>
                    <a:pt x="37" y="190"/>
                  </a:lnTo>
                  <a:lnTo>
                    <a:pt x="37" y="189"/>
                  </a:lnTo>
                  <a:lnTo>
                    <a:pt x="37" y="188"/>
                  </a:lnTo>
                  <a:lnTo>
                    <a:pt x="36" y="188"/>
                  </a:lnTo>
                  <a:lnTo>
                    <a:pt x="35" y="187"/>
                  </a:lnTo>
                  <a:lnTo>
                    <a:pt x="33" y="186"/>
                  </a:lnTo>
                  <a:lnTo>
                    <a:pt x="31" y="185"/>
                  </a:lnTo>
                  <a:lnTo>
                    <a:pt x="28" y="183"/>
                  </a:lnTo>
                  <a:lnTo>
                    <a:pt x="26" y="181"/>
                  </a:lnTo>
                  <a:lnTo>
                    <a:pt x="22" y="180"/>
                  </a:lnTo>
                  <a:lnTo>
                    <a:pt x="21" y="177"/>
                  </a:lnTo>
                  <a:lnTo>
                    <a:pt x="17" y="176"/>
                  </a:lnTo>
                  <a:lnTo>
                    <a:pt x="14" y="173"/>
                  </a:lnTo>
                  <a:lnTo>
                    <a:pt x="11" y="172"/>
                  </a:lnTo>
                  <a:lnTo>
                    <a:pt x="9" y="168"/>
                  </a:lnTo>
                  <a:lnTo>
                    <a:pt x="6" y="167"/>
                  </a:lnTo>
                  <a:lnTo>
                    <a:pt x="4" y="164"/>
                  </a:lnTo>
                  <a:lnTo>
                    <a:pt x="3" y="163"/>
                  </a:lnTo>
                  <a:lnTo>
                    <a:pt x="3" y="160"/>
                  </a:lnTo>
                  <a:lnTo>
                    <a:pt x="2" y="160"/>
                  </a:lnTo>
                  <a:lnTo>
                    <a:pt x="2" y="159"/>
                  </a:lnTo>
                  <a:lnTo>
                    <a:pt x="2" y="159"/>
                  </a:lnTo>
                  <a:lnTo>
                    <a:pt x="2" y="157"/>
                  </a:lnTo>
                  <a:lnTo>
                    <a:pt x="2" y="157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7" y="148"/>
                  </a:lnTo>
                  <a:lnTo>
                    <a:pt x="8" y="148"/>
                  </a:lnTo>
                  <a:lnTo>
                    <a:pt x="9" y="148"/>
                  </a:lnTo>
                  <a:lnTo>
                    <a:pt x="11" y="150"/>
                  </a:lnTo>
                  <a:lnTo>
                    <a:pt x="13" y="151"/>
                  </a:lnTo>
                  <a:lnTo>
                    <a:pt x="15" y="153"/>
                  </a:lnTo>
                  <a:lnTo>
                    <a:pt x="17" y="154"/>
                  </a:lnTo>
                  <a:lnTo>
                    <a:pt x="20" y="156"/>
                  </a:lnTo>
                  <a:lnTo>
                    <a:pt x="23" y="158"/>
                  </a:lnTo>
                  <a:lnTo>
                    <a:pt x="25" y="161"/>
                  </a:lnTo>
                  <a:lnTo>
                    <a:pt x="28" y="163"/>
                  </a:lnTo>
                  <a:lnTo>
                    <a:pt x="29" y="164"/>
                  </a:lnTo>
                  <a:lnTo>
                    <a:pt x="33" y="166"/>
                  </a:lnTo>
                  <a:lnTo>
                    <a:pt x="34" y="167"/>
                  </a:lnTo>
                  <a:lnTo>
                    <a:pt x="35" y="168"/>
                  </a:lnTo>
                  <a:lnTo>
                    <a:pt x="36" y="169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7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3"/>
                  </a:lnTo>
                  <a:lnTo>
                    <a:pt x="38" y="160"/>
                  </a:lnTo>
                  <a:lnTo>
                    <a:pt x="38" y="158"/>
                  </a:lnTo>
                  <a:lnTo>
                    <a:pt x="38" y="154"/>
                  </a:lnTo>
                  <a:lnTo>
                    <a:pt x="38" y="153"/>
                  </a:lnTo>
                  <a:lnTo>
                    <a:pt x="38" y="149"/>
                  </a:lnTo>
                  <a:lnTo>
                    <a:pt x="38" y="147"/>
                  </a:lnTo>
                  <a:lnTo>
                    <a:pt x="38" y="144"/>
                  </a:lnTo>
                  <a:lnTo>
                    <a:pt x="38" y="142"/>
                  </a:lnTo>
                  <a:lnTo>
                    <a:pt x="38" y="139"/>
                  </a:lnTo>
                  <a:lnTo>
                    <a:pt x="38" y="138"/>
                  </a:lnTo>
                  <a:lnTo>
                    <a:pt x="38" y="135"/>
                  </a:lnTo>
                  <a:lnTo>
                    <a:pt x="38" y="133"/>
                  </a:lnTo>
                  <a:lnTo>
                    <a:pt x="38" y="132"/>
                  </a:lnTo>
                  <a:lnTo>
                    <a:pt x="38" y="130"/>
                  </a:lnTo>
                  <a:lnTo>
                    <a:pt x="38" y="127"/>
                  </a:lnTo>
                  <a:lnTo>
                    <a:pt x="38" y="125"/>
                  </a:lnTo>
                  <a:lnTo>
                    <a:pt x="38" y="122"/>
                  </a:lnTo>
                  <a:lnTo>
                    <a:pt x="38" y="119"/>
                  </a:lnTo>
                  <a:lnTo>
                    <a:pt x="38" y="115"/>
                  </a:lnTo>
                  <a:lnTo>
                    <a:pt x="38" y="114"/>
                  </a:lnTo>
                  <a:lnTo>
                    <a:pt x="38" y="111"/>
                  </a:lnTo>
                  <a:lnTo>
                    <a:pt x="38" y="109"/>
                  </a:lnTo>
                  <a:lnTo>
                    <a:pt x="38" y="106"/>
                  </a:lnTo>
                  <a:lnTo>
                    <a:pt x="38" y="104"/>
                  </a:lnTo>
                  <a:lnTo>
                    <a:pt x="38" y="103"/>
                  </a:lnTo>
                  <a:lnTo>
                    <a:pt x="38" y="102"/>
                  </a:lnTo>
                  <a:lnTo>
                    <a:pt x="38" y="101"/>
                  </a:lnTo>
                  <a:lnTo>
                    <a:pt x="36" y="101"/>
                  </a:lnTo>
                  <a:lnTo>
                    <a:pt x="35" y="101"/>
                  </a:lnTo>
                  <a:lnTo>
                    <a:pt x="34" y="101"/>
                  </a:lnTo>
                  <a:lnTo>
                    <a:pt x="33" y="100"/>
                  </a:lnTo>
                  <a:lnTo>
                    <a:pt x="31" y="100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27" y="96"/>
                  </a:lnTo>
                  <a:lnTo>
                    <a:pt x="24" y="96"/>
                  </a:lnTo>
                  <a:lnTo>
                    <a:pt x="22" y="94"/>
                  </a:lnTo>
                  <a:lnTo>
                    <a:pt x="21" y="94"/>
                  </a:lnTo>
                  <a:lnTo>
                    <a:pt x="19" y="93"/>
                  </a:lnTo>
                  <a:lnTo>
                    <a:pt x="17" y="93"/>
                  </a:lnTo>
                  <a:lnTo>
                    <a:pt x="16" y="91"/>
                  </a:lnTo>
                  <a:lnTo>
                    <a:pt x="15" y="91"/>
                  </a:lnTo>
                  <a:lnTo>
                    <a:pt x="15" y="89"/>
                  </a:lnTo>
                  <a:lnTo>
                    <a:pt x="13" y="89"/>
                  </a:lnTo>
                  <a:lnTo>
                    <a:pt x="13" y="89"/>
                  </a:lnTo>
                  <a:lnTo>
                    <a:pt x="11" y="89"/>
                  </a:lnTo>
                  <a:lnTo>
                    <a:pt x="11" y="87"/>
                  </a:lnTo>
                  <a:lnTo>
                    <a:pt x="10" y="87"/>
                  </a:lnTo>
                  <a:lnTo>
                    <a:pt x="10" y="87"/>
                  </a:lnTo>
                  <a:lnTo>
                    <a:pt x="9" y="87"/>
                  </a:lnTo>
                  <a:lnTo>
                    <a:pt x="9" y="85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6" y="85"/>
                  </a:lnTo>
                  <a:lnTo>
                    <a:pt x="6" y="83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79"/>
                  </a:lnTo>
                  <a:lnTo>
                    <a:pt x="3" y="79"/>
                  </a:lnTo>
                  <a:lnTo>
                    <a:pt x="3" y="79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2" y="77"/>
                  </a:lnTo>
                  <a:lnTo>
                    <a:pt x="2" y="75"/>
                  </a:lnTo>
                  <a:lnTo>
                    <a:pt x="2" y="74"/>
                  </a:lnTo>
                  <a:lnTo>
                    <a:pt x="2" y="73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5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9"/>
                  </a:lnTo>
                  <a:lnTo>
                    <a:pt x="10" y="38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3" y="34"/>
                  </a:lnTo>
                  <a:lnTo>
                    <a:pt x="13" y="33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6" y="30"/>
                  </a:lnTo>
                  <a:lnTo>
                    <a:pt x="17" y="29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2" y="28"/>
                  </a:lnTo>
                  <a:lnTo>
                    <a:pt x="23" y="26"/>
                  </a:lnTo>
                  <a:lnTo>
                    <a:pt x="25" y="26"/>
                  </a:lnTo>
                  <a:lnTo>
                    <a:pt x="27" y="26"/>
                  </a:lnTo>
                  <a:lnTo>
                    <a:pt x="28" y="26"/>
                  </a:lnTo>
                  <a:lnTo>
                    <a:pt x="30" y="24"/>
                  </a:lnTo>
                  <a:lnTo>
                    <a:pt x="31" y="24"/>
                  </a:lnTo>
                  <a:lnTo>
                    <a:pt x="33" y="24"/>
                  </a:lnTo>
                  <a:lnTo>
                    <a:pt x="34" y="24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8" y="23"/>
                  </a:lnTo>
                  <a:lnTo>
                    <a:pt x="39" y="23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0"/>
                  </a:lnTo>
                  <a:lnTo>
                    <a:pt x="40" y="19"/>
                  </a:lnTo>
                  <a:lnTo>
                    <a:pt x="40" y="17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0" y="12"/>
                  </a:lnTo>
                  <a:lnTo>
                    <a:pt x="40" y="11"/>
                  </a:lnTo>
                  <a:lnTo>
                    <a:pt x="40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5" y="1"/>
                  </a:lnTo>
                  <a:lnTo>
                    <a:pt x="45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50" y="2"/>
                  </a:lnTo>
                  <a:lnTo>
                    <a:pt x="50" y="4"/>
                  </a:lnTo>
                  <a:lnTo>
                    <a:pt x="50" y="5"/>
                  </a:lnTo>
                  <a:lnTo>
                    <a:pt x="50" y="7"/>
                  </a:lnTo>
                  <a:lnTo>
                    <a:pt x="51" y="7"/>
                  </a:lnTo>
                  <a:lnTo>
                    <a:pt x="51" y="8"/>
                  </a:lnTo>
                  <a:lnTo>
                    <a:pt x="51" y="10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50" y="14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0" y="20"/>
                  </a:lnTo>
                  <a:lnTo>
                    <a:pt x="51" y="20"/>
                  </a:lnTo>
                  <a:lnTo>
                    <a:pt x="51" y="21"/>
                  </a:lnTo>
                  <a:lnTo>
                    <a:pt x="52" y="21"/>
                  </a:lnTo>
                  <a:lnTo>
                    <a:pt x="54" y="21"/>
                  </a:lnTo>
                  <a:lnTo>
                    <a:pt x="56" y="21"/>
                  </a:lnTo>
                  <a:lnTo>
                    <a:pt x="57" y="21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6" y="21"/>
                  </a:lnTo>
                  <a:lnTo>
                    <a:pt x="68" y="21"/>
                  </a:lnTo>
                  <a:lnTo>
                    <a:pt x="71" y="21"/>
                  </a:lnTo>
                  <a:lnTo>
                    <a:pt x="73" y="21"/>
                  </a:lnTo>
                  <a:lnTo>
                    <a:pt x="76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1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81" y="20"/>
                  </a:lnTo>
                  <a:lnTo>
                    <a:pt x="81" y="20"/>
                  </a:lnTo>
                  <a:lnTo>
                    <a:pt x="81" y="18"/>
                  </a:lnTo>
                  <a:lnTo>
                    <a:pt x="81" y="17"/>
                  </a:lnTo>
                  <a:lnTo>
                    <a:pt x="81" y="15"/>
                  </a:lnTo>
                  <a:lnTo>
                    <a:pt x="81" y="14"/>
                  </a:lnTo>
                  <a:lnTo>
                    <a:pt x="81" y="11"/>
                  </a:lnTo>
                  <a:lnTo>
                    <a:pt x="81" y="10"/>
                  </a:lnTo>
                  <a:lnTo>
                    <a:pt x="81" y="8"/>
                  </a:lnTo>
                  <a:lnTo>
                    <a:pt x="81" y="7"/>
                  </a:lnTo>
                  <a:lnTo>
                    <a:pt x="82" y="5"/>
                  </a:lnTo>
                  <a:lnTo>
                    <a:pt x="82" y="5"/>
                  </a:lnTo>
                  <a:lnTo>
                    <a:pt x="82" y="3"/>
                  </a:lnTo>
                  <a:lnTo>
                    <a:pt x="82" y="2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89" y="1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91" y="1"/>
                  </a:lnTo>
                  <a:lnTo>
                    <a:pt x="91" y="1"/>
                  </a:lnTo>
                  <a:lnTo>
                    <a:pt x="92" y="1"/>
                  </a:lnTo>
                  <a:lnTo>
                    <a:pt x="92" y="1"/>
                  </a:lnTo>
                  <a:lnTo>
                    <a:pt x="93" y="1"/>
                  </a:lnTo>
                  <a:lnTo>
                    <a:pt x="93" y="1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 161"/>
            <p:cNvSpPr>
              <a:spLocks/>
            </p:cNvSpPr>
            <p:nvPr/>
          </p:nvSpPr>
          <p:spPr bwMode="auto">
            <a:xfrm>
              <a:off x="4870700" y="2319407"/>
              <a:ext cx="34255" cy="50614"/>
            </a:xfrm>
            <a:custGeom>
              <a:avLst/>
              <a:gdLst/>
              <a:ahLst/>
              <a:cxnLst>
                <a:cxn ang="0">
                  <a:pos x="25" y="1"/>
                </a:cxn>
                <a:cxn ang="0">
                  <a:pos x="25" y="3"/>
                </a:cxn>
                <a:cxn ang="0">
                  <a:pos x="25" y="7"/>
                </a:cxn>
                <a:cxn ang="0">
                  <a:pos x="25" y="10"/>
                </a:cxn>
                <a:cxn ang="0">
                  <a:pos x="25" y="15"/>
                </a:cxn>
                <a:cxn ang="0">
                  <a:pos x="25" y="20"/>
                </a:cxn>
                <a:cxn ang="0">
                  <a:pos x="25" y="23"/>
                </a:cxn>
                <a:cxn ang="0">
                  <a:pos x="25" y="26"/>
                </a:cxn>
                <a:cxn ang="0">
                  <a:pos x="25" y="28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25" y="36"/>
                </a:cxn>
                <a:cxn ang="0">
                  <a:pos x="25" y="40"/>
                </a:cxn>
                <a:cxn ang="0">
                  <a:pos x="25" y="43"/>
                </a:cxn>
                <a:cxn ang="0">
                  <a:pos x="25" y="45"/>
                </a:cxn>
                <a:cxn ang="0">
                  <a:pos x="25" y="46"/>
                </a:cxn>
                <a:cxn ang="0">
                  <a:pos x="23" y="46"/>
                </a:cxn>
                <a:cxn ang="0">
                  <a:pos x="21" y="46"/>
                </a:cxn>
                <a:cxn ang="0">
                  <a:pos x="19" y="45"/>
                </a:cxn>
                <a:cxn ang="0">
                  <a:pos x="15" y="45"/>
                </a:cxn>
                <a:cxn ang="0">
                  <a:pos x="13" y="43"/>
                </a:cxn>
                <a:cxn ang="0">
                  <a:pos x="9" y="43"/>
                </a:cxn>
                <a:cxn ang="0">
                  <a:pos x="7" y="42"/>
                </a:cxn>
                <a:cxn ang="0">
                  <a:pos x="6" y="41"/>
                </a:cxn>
                <a:cxn ang="0">
                  <a:pos x="4" y="40"/>
                </a:cxn>
                <a:cxn ang="0">
                  <a:pos x="2" y="38"/>
                </a:cxn>
                <a:cxn ang="0">
                  <a:pos x="0" y="37"/>
                </a:cxn>
                <a:cxn ang="0">
                  <a:pos x="0" y="34"/>
                </a:cxn>
                <a:cxn ang="0">
                  <a:pos x="0" y="33"/>
                </a:cxn>
                <a:cxn ang="0">
                  <a:pos x="0" y="32"/>
                </a:cxn>
                <a:cxn ang="0">
                  <a:pos x="0" y="30"/>
                </a:cxn>
                <a:cxn ang="0">
                  <a:pos x="0" y="29"/>
                </a:cxn>
                <a:cxn ang="0">
                  <a:pos x="0" y="28"/>
                </a:cxn>
                <a:cxn ang="0">
                  <a:pos x="0" y="27"/>
                </a:cxn>
                <a:cxn ang="0">
                  <a:pos x="0" y="25"/>
                </a:cxn>
                <a:cxn ang="0">
                  <a:pos x="0" y="23"/>
                </a:cxn>
                <a:cxn ang="0">
                  <a:pos x="0" y="21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0" y="16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" y="14"/>
                </a:cxn>
                <a:cxn ang="0">
                  <a:pos x="3" y="12"/>
                </a:cxn>
                <a:cxn ang="0">
                  <a:pos x="5" y="10"/>
                </a:cxn>
                <a:cxn ang="0">
                  <a:pos x="6" y="9"/>
                </a:cxn>
                <a:cxn ang="0">
                  <a:pos x="7" y="8"/>
                </a:cxn>
                <a:cxn ang="0">
                  <a:pos x="8" y="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2" y="4"/>
                </a:cxn>
                <a:cxn ang="0">
                  <a:pos x="15" y="4"/>
                </a:cxn>
                <a:cxn ang="0">
                  <a:pos x="17" y="3"/>
                </a:cxn>
                <a:cxn ang="0">
                  <a:pos x="20" y="3"/>
                </a:cxn>
                <a:cxn ang="0">
                  <a:pos x="22" y="1"/>
                </a:cxn>
                <a:cxn ang="0">
                  <a:pos x="24" y="1"/>
                </a:cxn>
                <a:cxn ang="0">
                  <a:pos x="25" y="0"/>
                </a:cxn>
              </a:cxnLst>
              <a:rect l="0" t="0" r="r" b="b"/>
              <a:pathLst>
                <a:path w="27" h="47">
                  <a:moveTo>
                    <a:pt x="25" y="0"/>
                  </a:moveTo>
                  <a:lnTo>
                    <a:pt x="25" y="1"/>
                  </a:lnTo>
                  <a:lnTo>
                    <a:pt x="25" y="2"/>
                  </a:lnTo>
                  <a:lnTo>
                    <a:pt x="25" y="3"/>
                  </a:lnTo>
                  <a:lnTo>
                    <a:pt x="25" y="4"/>
                  </a:lnTo>
                  <a:lnTo>
                    <a:pt x="25" y="7"/>
                  </a:lnTo>
                  <a:lnTo>
                    <a:pt x="25" y="9"/>
                  </a:lnTo>
                  <a:lnTo>
                    <a:pt x="25" y="10"/>
                  </a:lnTo>
                  <a:lnTo>
                    <a:pt x="26" y="12"/>
                  </a:lnTo>
                  <a:lnTo>
                    <a:pt x="25" y="15"/>
                  </a:lnTo>
                  <a:lnTo>
                    <a:pt x="25" y="17"/>
                  </a:lnTo>
                  <a:lnTo>
                    <a:pt x="25" y="20"/>
                  </a:lnTo>
                  <a:lnTo>
                    <a:pt x="25" y="21"/>
                  </a:lnTo>
                  <a:lnTo>
                    <a:pt x="25" y="23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8"/>
                  </a:lnTo>
                  <a:lnTo>
                    <a:pt x="25" y="29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5" y="33"/>
                  </a:lnTo>
                  <a:lnTo>
                    <a:pt x="25" y="35"/>
                  </a:lnTo>
                  <a:lnTo>
                    <a:pt x="25" y="36"/>
                  </a:lnTo>
                  <a:lnTo>
                    <a:pt x="25" y="38"/>
                  </a:lnTo>
                  <a:lnTo>
                    <a:pt x="25" y="40"/>
                  </a:lnTo>
                  <a:lnTo>
                    <a:pt x="25" y="41"/>
                  </a:lnTo>
                  <a:lnTo>
                    <a:pt x="25" y="43"/>
                  </a:lnTo>
                  <a:lnTo>
                    <a:pt x="25" y="44"/>
                  </a:lnTo>
                  <a:lnTo>
                    <a:pt x="25" y="45"/>
                  </a:lnTo>
                  <a:lnTo>
                    <a:pt x="25" y="46"/>
                  </a:lnTo>
                  <a:lnTo>
                    <a:pt x="25" y="46"/>
                  </a:lnTo>
                  <a:lnTo>
                    <a:pt x="25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21" y="46"/>
                  </a:lnTo>
                  <a:lnTo>
                    <a:pt x="20" y="45"/>
                  </a:lnTo>
                  <a:lnTo>
                    <a:pt x="19" y="45"/>
                  </a:lnTo>
                  <a:lnTo>
                    <a:pt x="17" y="45"/>
                  </a:lnTo>
                  <a:lnTo>
                    <a:pt x="15" y="45"/>
                  </a:lnTo>
                  <a:lnTo>
                    <a:pt x="14" y="43"/>
                  </a:lnTo>
                  <a:lnTo>
                    <a:pt x="13" y="43"/>
                  </a:lnTo>
                  <a:lnTo>
                    <a:pt x="11" y="43"/>
                  </a:lnTo>
                  <a:lnTo>
                    <a:pt x="9" y="43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4" y="40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 162"/>
            <p:cNvSpPr>
              <a:spLocks/>
            </p:cNvSpPr>
            <p:nvPr/>
          </p:nvSpPr>
          <p:spPr bwMode="auto">
            <a:xfrm>
              <a:off x="4912568" y="2389302"/>
              <a:ext cx="40599" cy="83151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35"/>
                </a:cxn>
                <a:cxn ang="0">
                  <a:pos x="0" y="40"/>
                </a:cxn>
                <a:cxn ang="0">
                  <a:pos x="0" y="45"/>
                </a:cxn>
                <a:cxn ang="0">
                  <a:pos x="0" y="50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1" y="74"/>
                </a:cxn>
                <a:cxn ang="0">
                  <a:pos x="5" y="76"/>
                </a:cxn>
                <a:cxn ang="0">
                  <a:pos x="8" y="78"/>
                </a:cxn>
                <a:cxn ang="0">
                  <a:pos x="14" y="78"/>
                </a:cxn>
                <a:cxn ang="0">
                  <a:pos x="19" y="78"/>
                </a:cxn>
                <a:cxn ang="0">
                  <a:pos x="24" y="78"/>
                </a:cxn>
                <a:cxn ang="0">
                  <a:pos x="28" y="78"/>
                </a:cxn>
                <a:cxn ang="0">
                  <a:pos x="30" y="78"/>
                </a:cxn>
                <a:cxn ang="0">
                  <a:pos x="31" y="76"/>
                </a:cxn>
                <a:cxn ang="0">
                  <a:pos x="31" y="70"/>
                </a:cxn>
                <a:cxn ang="0">
                  <a:pos x="31" y="61"/>
                </a:cxn>
                <a:cxn ang="0">
                  <a:pos x="31" y="48"/>
                </a:cxn>
                <a:cxn ang="0">
                  <a:pos x="30" y="35"/>
                </a:cxn>
                <a:cxn ang="0">
                  <a:pos x="30" y="23"/>
                </a:cxn>
                <a:cxn ang="0">
                  <a:pos x="30" y="13"/>
                </a:cxn>
                <a:cxn ang="0">
                  <a:pos x="30" y="7"/>
                </a:cxn>
                <a:cxn ang="0">
                  <a:pos x="27" y="5"/>
                </a:cxn>
                <a:cxn ang="0">
                  <a:pos x="21" y="5"/>
                </a:cxn>
                <a:cxn ang="0">
                  <a:pos x="17" y="3"/>
                </a:cxn>
                <a:cxn ang="0">
                  <a:pos x="13" y="3"/>
                </a:cxn>
                <a:cxn ang="0">
                  <a:pos x="10" y="1"/>
                </a:cxn>
                <a:cxn ang="0">
                  <a:pos x="7" y="1"/>
                </a:cxn>
                <a:cxn ang="0">
                  <a:pos x="4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20"/>
                </a:cxn>
                <a:cxn ang="0">
                  <a:pos x="0" y="25"/>
                </a:cxn>
                <a:cxn ang="0">
                  <a:pos x="0" y="29"/>
                </a:cxn>
                <a:cxn ang="0">
                  <a:pos x="0" y="31"/>
                </a:cxn>
              </a:cxnLst>
              <a:rect l="0" t="0" r="r" b="b"/>
              <a:pathLst>
                <a:path w="32" h="79">
                  <a:moveTo>
                    <a:pt x="0" y="31"/>
                  </a:moveTo>
                  <a:lnTo>
                    <a:pt x="0" y="32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72"/>
                  </a:lnTo>
                  <a:lnTo>
                    <a:pt x="1" y="74"/>
                  </a:lnTo>
                  <a:lnTo>
                    <a:pt x="3" y="75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8" y="78"/>
                  </a:lnTo>
                  <a:lnTo>
                    <a:pt x="12" y="78"/>
                  </a:lnTo>
                  <a:lnTo>
                    <a:pt x="14" y="78"/>
                  </a:lnTo>
                  <a:lnTo>
                    <a:pt x="18" y="78"/>
                  </a:lnTo>
                  <a:lnTo>
                    <a:pt x="19" y="78"/>
                  </a:lnTo>
                  <a:lnTo>
                    <a:pt x="23" y="78"/>
                  </a:lnTo>
                  <a:lnTo>
                    <a:pt x="24" y="78"/>
                  </a:lnTo>
                  <a:lnTo>
                    <a:pt x="27" y="78"/>
                  </a:lnTo>
                  <a:lnTo>
                    <a:pt x="28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4"/>
                  </a:lnTo>
                  <a:lnTo>
                    <a:pt x="31" y="70"/>
                  </a:lnTo>
                  <a:lnTo>
                    <a:pt x="31" y="65"/>
                  </a:lnTo>
                  <a:lnTo>
                    <a:pt x="31" y="61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1" y="41"/>
                  </a:lnTo>
                  <a:lnTo>
                    <a:pt x="30" y="35"/>
                  </a:lnTo>
                  <a:lnTo>
                    <a:pt x="30" y="29"/>
                  </a:lnTo>
                  <a:lnTo>
                    <a:pt x="30" y="23"/>
                  </a:lnTo>
                  <a:lnTo>
                    <a:pt x="30" y="17"/>
                  </a:lnTo>
                  <a:lnTo>
                    <a:pt x="30" y="13"/>
                  </a:lnTo>
                  <a:lnTo>
                    <a:pt x="30" y="9"/>
                  </a:lnTo>
                  <a:lnTo>
                    <a:pt x="30" y="7"/>
                  </a:lnTo>
                  <a:lnTo>
                    <a:pt x="30" y="5"/>
                  </a:lnTo>
                  <a:lnTo>
                    <a:pt x="27" y="5"/>
                  </a:lnTo>
                  <a:lnTo>
                    <a:pt x="24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 163"/>
            <p:cNvSpPr>
              <a:spLocks/>
            </p:cNvSpPr>
            <p:nvPr/>
          </p:nvSpPr>
          <p:spPr bwMode="auto">
            <a:xfrm>
              <a:off x="4969660" y="2398943"/>
              <a:ext cx="48211" cy="72305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27"/>
                </a:cxn>
                <a:cxn ang="0">
                  <a:pos x="0" y="31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1" y="43"/>
                </a:cxn>
                <a:cxn ang="0">
                  <a:pos x="1" y="46"/>
                </a:cxn>
                <a:cxn ang="0">
                  <a:pos x="1" y="50"/>
                </a:cxn>
                <a:cxn ang="0">
                  <a:pos x="1" y="53"/>
                </a:cxn>
                <a:cxn ang="0">
                  <a:pos x="1" y="56"/>
                </a:cxn>
                <a:cxn ang="0">
                  <a:pos x="1" y="58"/>
                </a:cxn>
                <a:cxn ang="0">
                  <a:pos x="1" y="62"/>
                </a:cxn>
                <a:cxn ang="0">
                  <a:pos x="1" y="63"/>
                </a:cxn>
                <a:cxn ang="0">
                  <a:pos x="1" y="67"/>
                </a:cxn>
                <a:cxn ang="0">
                  <a:pos x="1" y="67"/>
                </a:cxn>
                <a:cxn ang="0">
                  <a:pos x="1" y="68"/>
                </a:cxn>
                <a:cxn ang="0">
                  <a:pos x="2" y="68"/>
                </a:cxn>
                <a:cxn ang="0">
                  <a:pos x="6" y="68"/>
                </a:cxn>
                <a:cxn ang="0">
                  <a:pos x="13" y="67"/>
                </a:cxn>
                <a:cxn ang="0">
                  <a:pos x="18" y="66"/>
                </a:cxn>
                <a:cxn ang="0">
                  <a:pos x="25" y="62"/>
                </a:cxn>
                <a:cxn ang="0">
                  <a:pos x="28" y="61"/>
                </a:cxn>
                <a:cxn ang="0">
                  <a:pos x="31" y="57"/>
                </a:cxn>
                <a:cxn ang="0">
                  <a:pos x="32" y="53"/>
                </a:cxn>
                <a:cxn ang="0">
                  <a:pos x="35" y="48"/>
                </a:cxn>
                <a:cxn ang="0">
                  <a:pos x="37" y="44"/>
                </a:cxn>
                <a:cxn ang="0">
                  <a:pos x="38" y="40"/>
                </a:cxn>
                <a:cxn ang="0">
                  <a:pos x="37" y="37"/>
                </a:cxn>
                <a:cxn ang="0">
                  <a:pos x="37" y="34"/>
                </a:cxn>
                <a:cxn ang="0">
                  <a:pos x="36" y="32"/>
                </a:cxn>
                <a:cxn ang="0">
                  <a:pos x="36" y="28"/>
                </a:cxn>
                <a:cxn ang="0">
                  <a:pos x="35" y="24"/>
                </a:cxn>
                <a:cxn ang="0">
                  <a:pos x="32" y="21"/>
                </a:cxn>
                <a:cxn ang="0">
                  <a:pos x="25" y="16"/>
                </a:cxn>
                <a:cxn ang="0">
                  <a:pos x="19" y="10"/>
                </a:cxn>
                <a:cxn ang="0">
                  <a:pos x="9" y="6"/>
                </a:cxn>
                <a:cxn ang="0">
                  <a:pos x="4" y="2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7"/>
                </a:cxn>
                <a:cxn ang="0">
                  <a:pos x="0" y="13"/>
                </a:cxn>
                <a:cxn ang="0">
                  <a:pos x="0" y="21"/>
                </a:cxn>
              </a:cxnLst>
              <a:rect l="0" t="0" r="r" b="b"/>
              <a:pathLst>
                <a:path w="39" h="69">
                  <a:moveTo>
                    <a:pt x="0" y="21"/>
                  </a:moveTo>
                  <a:lnTo>
                    <a:pt x="0" y="22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7"/>
                  </a:lnTo>
                  <a:lnTo>
                    <a:pt x="0" y="39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1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6"/>
                  </a:lnTo>
                  <a:lnTo>
                    <a:pt x="1" y="46"/>
                  </a:lnTo>
                  <a:lnTo>
                    <a:pt x="1" y="47"/>
                  </a:lnTo>
                  <a:lnTo>
                    <a:pt x="1" y="48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52"/>
                  </a:lnTo>
                  <a:lnTo>
                    <a:pt x="1" y="53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1" y="56"/>
                  </a:lnTo>
                  <a:lnTo>
                    <a:pt x="1" y="57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2" y="68"/>
                  </a:lnTo>
                  <a:lnTo>
                    <a:pt x="3" y="68"/>
                  </a:lnTo>
                  <a:lnTo>
                    <a:pt x="5" y="68"/>
                  </a:lnTo>
                  <a:lnTo>
                    <a:pt x="6" y="68"/>
                  </a:lnTo>
                  <a:lnTo>
                    <a:pt x="8" y="68"/>
                  </a:lnTo>
                  <a:lnTo>
                    <a:pt x="9" y="68"/>
                  </a:lnTo>
                  <a:lnTo>
                    <a:pt x="13" y="67"/>
                  </a:lnTo>
                  <a:lnTo>
                    <a:pt x="14" y="67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1" y="64"/>
                  </a:lnTo>
                  <a:lnTo>
                    <a:pt x="23" y="64"/>
                  </a:lnTo>
                  <a:lnTo>
                    <a:pt x="25" y="62"/>
                  </a:lnTo>
                  <a:lnTo>
                    <a:pt x="26" y="62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9" y="60"/>
                  </a:lnTo>
                  <a:lnTo>
                    <a:pt x="29" y="59"/>
                  </a:lnTo>
                  <a:lnTo>
                    <a:pt x="31" y="57"/>
                  </a:lnTo>
                  <a:lnTo>
                    <a:pt x="31" y="56"/>
                  </a:lnTo>
                  <a:lnTo>
                    <a:pt x="32" y="54"/>
                  </a:lnTo>
                  <a:lnTo>
                    <a:pt x="32" y="53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5" y="47"/>
                  </a:lnTo>
                  <a:lnTo>
                    <a:pt x="37" y="45"/>
                  </a:lnTo>
                  <a:lnTo>
                    <a:pt x="37" y="44"/>
                  </a:lnTo>
                  <a:lnTo>
                    <a:pt x="37" y="42"/>
                  </a:lnTo>
                  <a:lnTo>
                    <a:pt x="37" y="41"/>
                  </a:lnTo>
                  <a:lnTo>
                    <a:pt x="38" y="40"/>
                  </a:lnTo>
                  <a:lnTo>
                    <a:pt x="37" y="40"/>
                  </a:lnTo>
                  <a:lnTo>
                    <a:pt x="37" y="38"/>
                  </a:lnTo>
                  <a:lnTo>
                    <a:pt x="37" y="37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7" y="34"/>
                  </a:lnTo>
                  <a:lnTo>
                    <a:pt x="37" y="33"/>
                  </a:lnTo>
                  <a:lnTo>
                    <a:pt x="37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6" y="29"/>
                  </a:lnTo>
                  <a:lnTo>
                    <a:pt x="36" y="28"/>
                  </a:lnTo>
                  <a:lnTo>
                    <a:pt x="35" y="28"/>
                  </a:lnTo>
                  <a:lnTo>
                    <a:pt x="35" y="26"/>
                  </a:lnTo>
                  <a:lnTo>
                    <a:pt x="35" y="24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2" y="21"/>
                  </a:lnTo>
                  <a:lnTo>
                    <a:pt x="29" y="20"/>
                  </a:lnTo>
                  <a:lnTo>
                    <a:pt x="28" y="18"/>
                  </a:lnTo>
                  <a:lnTo>
                    <a:pt x="25" y="16"/>
                  </a:lnTo>
                  <a:lnTo>
                    <a:pt x="23" y="15"/>
                  </a:lnTo>
                  <a:lnTo>
                    <a:pt x="20" y="13"/>
                  </a:lnTo>
                  <a:lnTo>
                    <a:pt x="19" y="10"/>
                  </a:lnTo>
                  <a:lnTo>
                    <a:pt x="15" y="9"/>
                  </a:lnTo>
                  <a:lnTo>
                    <a:pt x="13" y="8"/>
                  </a:lnTo>
                  <a:lnTo>
                    <a:pt x="9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0" y="21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 164"/>
            <p:cNvSpPr>
              <a:spLocks/>
            </p:cNvSpPr>
            <p:nvPr/>
          </p:nvSpPr>
          <p:spPr bwMode="auto">
            <a:xfrm>
              <a:off x="4913837" y="2316997"/>
              <a:ext cx="39330" cy="61459"/>
            </a:xfrm>
            <a:custGeom>
              <a:avLst/>
              <a:gdLst/>
              <a:ahLst/>
              <a:cxnLst>
                <a:cxn ang="0">
                  <a:pos x="30" y="3"/>
                </a:cxn>
                <a:cxn ang="0">
                  <a:pos x="30" y="7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30" y="34"/>
                </a:cxn>
                <a:cxn ang="0">
                  <a:pos x="30" y="44"/>
                </a:cxn>
                <a:cxn ang="0">
                  <a:pos x="30" y="52"/>
                </a:cxn>
                <a:cxn ang="0">
                  <a:pos x="30" y="56"/>
                </a:cxn>
                <a:cxn ang="0">
                  <a:pos x="29" y="57"/>
                </a:cxn>
                <a:cxn ang="0">
                  <a:pos x="27" y="57"/>
                </a:cxn>
                <a:cxn ang="0">
                  <a:pos x="22" y="57"/>
                </a:cxn>
                <a:cxn ang="0">
                  <a:pos x="17" y="57"/>
                </a:cxn>
                <a:cxn ang="0">
                  <a:pos x="12" y="56"/>
                </a:cxn>
                <a:cxn ang="0">
                  <a:pos x="6" y="56"/>
                </a:cxn>
                <a:cxn ang="0">
                  <a:pos x="3" y="54"/>
                </a:cxn>
                <a:cxn ang="0">
                  <a:pos x="0" y="53"/>
                </a:cxn>
                <a:cxn ang="0">
                  <a:pos x="0" y="50"/>
                </a:cxn>
                <a:cxn ang="0">
                  <a:pos x="0" y="46"/>
                </a:cxn>
                <a:cxn ang="0">
                  <a:pos x="0" y="40"/>
                </a:cxn>
                <a:cxn ang="0">
                  <a:pos x="0" y="33"/>
                </a:cxn>
                <a:cxn ang="0">
                  <a:pos x="0" y="26"/>
                </a:cxn>
                <a:cxn ang="0">
                  <a:pos x="0" y="19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4" y="1"/>
                </a:cxn>
                <a:cxn ang="0">
                  <a:pos x="15" y="1"/>
                </a:cxn>
                <a:cxn ang="0">
                  <a:pos x="17" y="1"/>
                </a:cxn>
                <a:cxn ang="0">
                  <a:pos x="18" y="1"/>
                </a:cxn>
                <a:cxn ang="0">
                  <a:pos x="19" y="1"/>
                </a:cxn>
                <a:cxn ang="0">
                  <a:pos x="19" y="1"/>
                </a:cxn>
                <a:cxn ang="0">
                  <a:pos x="20" y="1"/>
                </a:cxn>
                <a:cxn ang="0">
                  <a:pos x="23" y="1"/>
                </a:cxn>
                <a:cxn ang="0">
                  <a:pos x="25" y="2"/>
                </a:cxn>
                <a:cxn ang="0">
                  <a:pos x="26" y="2"/>
                </a:cxn>
                <a:cxn ang="0">
                  <a:pos x="28" y="2"/>
                </a:cxn>
                <a:cxn ang="0">
                  <a:pos x="29" y="2"/>
                </a:cxn>
                <a:cxn ang="0">
                  <a:pos x="30" y="2"/>
                </a:cxn>
              </a:cxnLst>
              <a:rect l="0" t="0" r="r" b="b"/>
              <a:pathLst>
                <a:path w="31" h="58">
                  <a:moveTo>
                    <a:pt x="30" y="2"/>
                  </a:moveTo>
                  <a:lnTo>
                    <a:pt x="30" y="3"/>
                  </a:lnTo>
                  <a:lnTo>
                    <a:pt x="30" y="5"/>
                  </a:lnTo>
                  <a:lnTo>
                    <a:pt x="30" y="7"/>
                  </a:lnTo>
                  <a:lnTo>
                    <a:pt x="30" y="11"/>
                  </a:lnTo>
                  <a:lnTo>
                    <a:pt x="30" y="16"/>
                  </a:lnTo>
                  <a:lnTo>
                    <a:pt x="30" y="19"/>
                  </a:lnTo>
                  <a:lnTo>
                    <a:pt x="30" y="24"/>
                  </a:lnTo>
                  <a:lnTo>
                    <a:pt x="30" y="29"/>
                  </a:lnTo>
                  <a:lnTo>
                    <a:pt x="30" y="34"/>
                  </a:lnTo>
                  <a:lnTo>
                    <a:pt x="30" y="39"/>
                  </a:lnTo>
                  <a:lnTo>
                    <a:pt x="30" y="44"/>
                  </a:lnTo>
                  <a:lnTo>
                    <a:pt x="30" y="48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30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7" y="57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17" y="57"/>
                  </a:lnTo>
                  <a:lnTo>
                    <a:pt x="15" y="56"/>
                  </a:lnTo>
                  <a:lnTo>
                    <a:pt x="12" y="56"/>
                  </a:lnTo>
                  <a:lnTo>
                    <a:pt x="9" y="56"/>
                  </a:lnTo>
                  <a:lnTo>
                    <a:pt x="6" y="56"/>
                  </a:lnTo>
                  <a:lnTo>
                    <a:pt x="5" y="54"/>
                  </a:lnTo>
                  <a:lnTo>
                    <a:pt x="3" y="54"/>
                  </a:lnTo>
                  <a:lnTo>
                    <a:pt x="1" y="53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5" y="1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2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Oval 165"/>
            <p:cNvSpPr>
              <a:spLocks noChangeArrowheads="1"/>
            </p:cNvSpPr>
            <p:nvPr/>
          </p:nvSpPr>
          <p:spPr bwMode="auto">
            <a:xfrm>
              <a:off x="5312212" y="2085621"/>
              <a:ext cx="157320" cy="157866"/>
            </a:xfrm>
            <a:prstGeom prst="ellipse">
              <a:avLst/>
            </a:prstGeom>
            <a:solidFill>
              <a:schemeClr val="bg1"/>
            </a:solidFill>
            <a:ln w="47364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Oval 166"/>
            <p:cNvSpPr>
              <a:spLocks noChangeArrowheads="1"/>
            </p:cNvSpPr>
            <p:nvPr/>
          </p:nvSpPr>
          <p:spPr bwMode="auto">
            <a:xfrm>
              <a:off x="5489831" y="2267589"/>
              <a:ext cx="158589" cy="157866"/>
            </a:xfrm>
            <a:prstGeom prst="ellipse">
              <a:avLst/>
            </a:prstGeom>
            <a:solidFill>
              <a:schemeClr val="bg1"/>
            </a:solidFill>
            <a:ln w="47364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Line 167"/>
            <p:cNvSpPr>
              <a:spLocks noChangeShapeType="1"/>
            </p:cNvSpPr>
            <p:nvPr/>
          </p:nvSpPr>
          <p:spPr bwMode="auto">
            <a:xfrm flipV="1">
              <a:off x="5335048" y="2121773"/>
              <a:ext cx="263892" cy="251863"/>
            </a:xfrm>
            <a:prstGeom prst="line">
              <a:avLst/>
            </a:prstGeom>
            <a:noFill/>
            <a:ln w="47364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Text Box 168"/>
            <p:cNvSpPr txBox="1">
              <a:spLocks noChangeArrowheads="1"/>
            </p:cNvSpPr>
            <p:nvPr/>
          </p:nvSpPr>
          <p:spPr bwMode="auto">
            <a:xfrm>
              <a:off x="4974298" y="1753017"/>
              <a:ext cx="52738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조건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(CD)</a:t>
              </a:r>
            </a:p>
          </p:txBody>
        </p:sp>
        <p:sp>
          <p:nvSpPr>
            <p:cNvPr id="567" name="Oval 169"/>
            <p:cNvSpPr>
              <a:spLocks noChangeArrowheads="1"/>
            </p:cNvSpPr>
            <p:nvPr/>
          </p:nvSpPr>
          <p:spPr bwMode="auto">
            <a:xfrm>
              <a:off x="5897087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 171"/>
            <p:cNvSpPr>
              <a:spLocks/>
            </p:cNvSpPr>
            <p:nvPr/>
          </p:nvSpPr>
          <p:spPr bwMode="auto">
            <a:xfrm>
              <a:off x="6446439" y="2000060"/>
              <a:ext cx="559501" cy="5205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6" y="41"/>
                </a:cxn>
                <a:cxn ang="0">
                  <a:pos x="446" y="489"/>
                </a:cxn>
                <a:cxn ang="0">
                  <a:pos x="424" y="48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7" h="490">
                  <a:moveTo>
                    <a:pt x="0" y="0"/>
                  </a:moveTo>
                  <a:lnTo>
                    <a:pt x="446" y="41"/>
                  </a:lnTo>
                  <a:lnTo>
                    <a:pt x="446" y="489"/>
                  </a:lnTo>
                  <a:lnTo>
                    <a:pt x="424" y="48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 172"/>
            <p:cNvSpPr>
              <a:spLocks/>
            </p:cNvSpPr>
            <p:nvPr/>
          </p:nvSpPr>
          <p:spPr bwMode="auto">
            <a:xfrm>
              <a:off x="6446439" y="2000060"/>
              <a:ext cx="531590" cy="5434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4" y="64"/>
                </a:cxn>
                <a:cxn ang="0">
                  <a:pos x="424" y="510"/>
                </a:cxn>
                <a:cxn ang="0">
                  <a:pos x="378" y="50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25" h="511">
                  <a:moveTo>
                    <a:pt x="0" y="0"/>
                  </a:moveTo>
                  <a:lnTo>
                    <a:pt x="424" y="64"/>
                  </a:lnTo>
                  <a:lnTo>
                    <a:pt x="424" y="510"/>
                  </a:lnTo>
                  <a:lnTo>
                    <a:pt x="378" y="50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 173"/>
            <p:cNvSpPr>
              <a:spLocks/>
            </p:cNvSpPr>
            <p:nvPr/>
          </p:nvSpPr>
          <p:spPr bwMode="auto">
            <a:xfrm>
              <a:off x="6446439" y="2000060"/>
              <a:ext cx="474498" cy="5880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8" y="84"/>
                </a:cxn>
                <a:cxn ang="0">
                  <a:pos x="378" y="553"/>
                </a:cxn>
                <a:cxn ang="0">
                  <a:pos x="334" y="54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79" h="554">
                  <a:moveTo>
                    <a:pt x="0" y="0"/>
                  </a:moveTo>
                  <a:lnTo>
                    <a:pt x="378" y="84"/>
                  </a:lnTo>
                  <a:lnTo>
                    <a:pt x="378" y="553"/>
                  </a:lnTo>
                  <a:lnTo>
                    <a:pt x="334" y="5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 174"/>
            <p:cNvSpPr>
              <a:spLocks/>
            </p:cNvSpPr>
            <p:nvPr/>
          </p:nvSpPr>
          <p:spPr bwMode="auto">
            <a:xfrm>
              <a:off x="6446439" y="2000060"/>
              <a:ext cx="419943" cy="6109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68"/>
                </a:cxn>
                <a:cxn ang="0">
                  <a:pos x="334" y="574"/>
                </a:cxn>
                <a:cxn ang="0">
                  <a:pos x="334" y="10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35" h="575">
                  <a:moveTo>
                    <a:pt x="0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334" y="574"/>
                  </a:lnTo>
                  <a:lnTo>
                    <a:pt x="334" y="10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Text Box 175"/>
            <p:cNvSpPr txBox="1">
              <a:spLocks noChangeArrowheads="1"/>
            </p:cNvSpPr>
            <p:nvPr/>
          </p:nvSpPr>
          <p:spPr bwMode="auto">
            <a:xfrm>
              <a:off x="6599216" y="1753017"/>
              <a:ext cx="52418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상품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(PD)</a:t>
              </a:r>
            </a:p>
          </p:txBody>
        </p:sp>
        <p:sp>
          <p:nvSpPr>
            <p:cNvPr id="573" name="Oval 177"/>
            <p:cNvSpPr>
              <a:spLocks noChangeArrowheads="1"/>
            </p:cNvSpPr>
            <p:nvPr/>
          </p:nvSpPr>
          <p:spPr bwMode="auto">
            <a:xfrm>
              <a:off x="5119368" y="2494144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 178"/>
            <p:cNvSpPr>
              <a:spLocks/>
            </p:cNvSpPr>
            <p:nvPr/>
          </p:nvSpPr>
          <p:spPr bwMode="auto">
            <a:xfrm>
              <a:off x="6097543" y="2949666"/>
              <a:ext cx="436436" cy="531442"/>
            </a:xfrm>
            <a:custGeom>
              <a:avLst/>
              <a:gdLst/>
              <a:ahLst/>
              <a:cxnLst>
                <a:cxn ang="0">
                  <a:pos x="0" y="498"/>
                </a:cxn>
                <a:cxn ang="0">
                  <a:pos x="5" y="0"/>
                </a:cxn>
                <a:cxn ang="0">
                  <a:pos x="345" y="11"/>
                </a:cxn>
                <a:cxn ang="0">
                  <a:pos x="348" y="464"/>
                </a:cxn>
                <a:cxn ang="0">
                  <a:pos x="0" y="498"/>
                </a:cxn>
                <a:cxn ang="0">
                  <a:pos x="0" y="498"/>
                </a:cxn>
              </a:cxnLst>
              <a:rect l="0" t="0" r="r" b="b"/>
              <a:pathLst>
                <a:path w="349" h="499">
                  <a:moveTo>
                    <a:pt x="0" y="498"/>
                  </a:moveTo>
                  <a:lnTo>
                    <a:pt x="5" y="0"/>
                  </a:lnTo>
                  <a:lnTo>
                    <a:pt x="345" y="11"/>
                  </a:lnTo>
                  <a:lnTo>
                    <a:pt x="348" y="464"/>
                  </a:lnTo>
                  <a:lnTo>
                    <a:pt x="0" y="498"/>
                  </a:lnTo>
                  <a:lnTo>
                    <a:pt x="0" y="49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 179"/>
            <p:cNvSpPr>
              <a:spLocks/>
            </p:cNvSpPr>
            <p:nvPr/>
          </p:nvSpPr>
          <p:spPr bwMode="auto">
            <a:xfrm>
              <a:off x="6129261" y="2978588"/>
              <a:ext cx="386957" cy="456727"/>
            </a:xfrm>
            <a:custGeom>
              <a:avLst/>
              <a:gdLst/>
              <a:ahLst/>
              <a:cxnLst>
                <a:cxn ang="0">
                  <a:pos x="0" y="429"/>
                </a:cxn>
                <a:cxn ang="0">
                  <a:pos x="0" y="0"/>
                </a:cxn>
                <a:cxn ang="0">
                  <a:pos x="309" y="4"/>
                </a:cxn>
                <a:cxn ang="0">
                  <a:pos x="305" y="424"/>
                </a:cxn>
                <a:cxn ang="0">
                  <a:pos x="296" y="11"/>
                </a:cxn>
                <a:cxn ang="0">
                  <a:pos x="0" y="4"/>
                </a:cxn>
                <a:cxn ang="0">
                  <a:pos x="0" y="429"/>
                </a:cxn>
                <a:cxn ang="0">
                  <a:pos x="0" y="429"/>
                </a:cxn>
              </a:cxnLst>
              <a:rect l="0" t="0" r="r" b="b"/>
              <a:pathLst>
                <a:path w="310" h="430">
                  <a:moveTo>
                    <a:pt x="0" y="429"/>
                  </a:moveTo>
                  <a:lnTo>
                    <a:pt x="0" y="0"/>
                  </a:lnTo>
                  <a:lnTo>
                    <a:pt x="309" y="4"/>
                  </a:lnTo>
                  <a:lnTo>
                    <a:pt x="305" y="424"/>
                  </a:lnTo>
                  <a:lnTo>
                    <a:pt x="296" y="11"/>
                  </a:lnTo>
                  <a:lnTo>
                    <a:pt x="0" y="4"/>
                  </a:lnTo>
                  <a:lnTo>
                    <a:pt x="0" y="429"/>
                  </a:lnTo>
                  <a:lnTo>
                    <a:pt x="0" y="42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 180"/>
            <p:cNvSpPr>
              <a:spLocks/>
            </p:cNvSpPr>
            <p:nvPr/>
          </p:nvSpPr>
          <p:spPr bwMode="auto">
            <a:xfrm>
              <a:off x="6114037" y="3406393"/>
              <a:ext cx="413600" cy="46998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330" y="11"/>
                </a:cxn>
                <a:cxn ang="0">
                  <a:pos x="330" y="0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331" h="45">
                  <a:moveTo>
                    <a:pt x="0" y="44"/>
                  </a:moveTo>
                  <a:lnTo>
                    <a:pt x="330" y="11"/>
                  </a:lnTo>
                  <a:lnTo>
                    <a:pt x="330" y="0"/>
                  </a:lnTo>
                  <a:lnTo>
                    <a:pt x="0" y="44"/>
                  </a:lnTo>
                  <a:lnTo>
                    <a:pt x="0" y="44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 181"/>
            <p:cNvSpPr>
              <a:spLocks/>
            </p:cNvSpPr>
            <p:nvPr/>
          </p:nvSpPr>
          <p:spPr bwMode="auto">
            <a:xfrm>
              <a:off x="6089931" y="3288295"/>
              <a:ext cx="426287" cy="1807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340" y="11"/>
                </a:cxn>
                <a:cxn ang="0">
                  <a:pos x="331" y="0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41" h="17">
                  <a:moveTo>
                    <a:pt x="0" y="16"/>
                  </a:moveTo>
                  <a:lnTo>
                    <a:pt x="340" y="11"/>
                  </a:lnTo>
                  <a:lnTo>
                    <a:pt x="331" y="0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 182"/>
            <p:cNvSpPr>
              <a:spLocks/>
            </p:cNvSpPr>
            <p:nvPr/>
          </p:nvSpPr>
          <p:spPr bwMode="auto">
            <a:xfrm>
              <a:off x="6098812" y="3165377"/>
              <a:ext cx="417406" cy="1807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333" y="16"/>
                </a:cxn>
                <a:cxn ang="0">
                  <a:pos x="333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334" h="17">
                  <a:moveTo>
                    <a:pt x="0" y="5"/>
                  </a:moveTo>
                  <a:lnTo>
                    <a:pt x="333" y="16"/>
                  </a:lnTo>
                  <a:lnTo>
                    <a:pt x="333" y="0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 183"/>
            <p:cNvSpPr>
              <a:spLocks/>
            </p:cNvSpPr>
            <p:nvPr/>
          </p:nvSpPr>
          <p:spPr bwMode="auto">
            <a:xfrm>
              <a:off x="6124186" y="3066560"/>
              <a:ext cx="395838" cy="12051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316" y="10"/>
                </a:cxn>
                <a:cxn ang="0">
                  <a:pos x="316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317" h="11">
                  <a:moveTo>
                    <a:pt x="0" y="5"/>
                  </a:moveTo>
                  <a:lnTo>
                    <a:pt x="316" y="10"/>
                  </a:lnTo>
                  <a:lnTo>
                    <a:pt x="316" y="0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 184"/>
            <p:cNvSpPr>
              <a:spLocks/>
            </p:cNvSpPr>
            <p:nvPr/>
          </p:nvSpPr>
          <p:spPr bwMode="auto">
            <a:xfrm>
              <a:off x="6244714" y="2983409"/>
              <a:ext cx="15225" cy="476008"/>
            </a:xfrm>
            <a:custGeom>
              <a:avLst/>
              <a:gdLst/>
              <a:ahLst/>
              <a:cxnLst>
                <a:cxn ang="0">
                  <a:pos x="0" y="447"/>
                </a:cxn>
                <a:cxn ang="0">
                  <a:pos x="11" y="0"/>
                </a:cxn>
                <a:cxn ang="0">
                  <a:pos x="8" y="442"/>
                </a:cxn>
                <a:cxn ang="0">
                  <a:pos x="0" y="447"/>
                </a:cxn>
                <a:cxn ang="0">
                  <a:pos x="0" y="447"/>
                </a:cxn>
              </a:cxnLst>
              <a:rect l="0" t="0" r="r" b="b"/>
              <a:pathLst>
                <a:path w="12" h="448">
                  <a:moveTo>
                    <a:pt x="0" y="447"/>
                  </a:moveTo>
                  <a:lnTo>
                    <a:pt x="11" y="0"/>
                  </a:lnTo>
                  <a:lnTo>
                    <a:pt x="8" y="442"/>
                  </a:lnTo>
                  <a:lnTo>
                    <a:pt x="0" y="447"/>
                  </a:lnTo>
                  <a:lnTo>
                    <a:pt x="0" y="44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 185"/>
            <p:cNvSpPr>
              <a:spLocks/>
            </p:cNvSpPr>
            <p:nvPr/>
          </p:nvSpPr>
          <p:spPr bwMode="auto">
            <a:xfrm>
              <a:off x="6380466" y="2954487"/>
              <a:ext cx="10150" cy="510956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8" y="0"/>
                </a:cxn>
                <a:cxn ang="0">
                  <a:pos x="8" y="474"/>
                </a:cxn>
                <a:cxn ang="0">
                  <a:pos x="0" y="480"/>
                </a:cxn>
                <a:cxn ang="0">
                  <a:pos x="0" y="480"/>
                </a:cxn>
              </a:cxnLst>
              <a:rect l="0" t="0" r="r" b="b"/>
              <a:pathLst>
                <a:path w="9" h="481">
                  <a:moveTo>
                    <a:pt x="0" y="480"/>
                  </a:moveTo>
                  <a:lnTo>
                    <a:pt x="8" y="0"/>
                  </a:lnTo>
                  <a:lnTo>
                    <a:pt x="8" y="474"/>
                  </a:lnTo>
                  <a:lnTo>
                    <a:pt x="0" y="480"/>
                  </a:lnTo>
                  <a:lnTo>
                    <a:pt x="0" y="48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 186"/>
            <p:cNvSpPr>
              <a:spLocks/>
            </p:cNvSpPr>
            <p:nvPr/>
          </p:nvSpPr>
          <p:spPr bwMode="auto">
            <a:xfrm>
              <a:off x="6107693" y="2936410"/>
              <a:ext cx="437705" cy="406114"/>
            </a:xfrm>
            <a:custGeom>
              <a:avLst/>
              <a:gdLst/>
              <a:ahLst/>
              <a:cxnLst>
                <a:cxn ang="0">
                  <a:pos x="10" y="381"/>
                </a:cxn>
                <a:cxn ang="0">
                  <a:pos x="38" y="375"/>
                </a:cxn>
                <a:cxn ang="0">
                  <a:pos x="49" y="320"/>
                </a:cxn>
                <a:cxn ang="0">
                  <a:pos x="89" y="337"/>
                </a:cxn>
                <a:cxn ang="0">
                  <a:pos x="134" y="259"/>
                </a:cxn>
                <a:cxn ang="0">
                  <a:pos x="182" y="283"/>
                </a:cxn>
                <a:cxn ang="0">
                  <a:pos x="251" y="138"/>
                </a:cxn>
                <a:cxn ang="0">
                  <a:pos x="282" y="138"/>
                </a:cxn>
                <a:cxn ang="0">
                  <a:pos x="349" y="23"/>
                </a:cxn>
                <a:cxn ang="0">
                  <a:pos x="340" y="6"/>
                </a:cxn>
                <a:cxn ang="0">
                  <a:pos x="326" y="0"/>
                </a:cxn>
                <a:cxn ang="0">
                  <a:pos x="309" y="11"/>
                </a:cxn>
                <a:cxn ang="0">
                  <a:pos x="273" y="110"/>
                </a:cxn>
                <a:cxn ang="0">
                  <a:pos x="233" y="106"/>
                </a:cxn>
                <a:cxn ang="0">
                  <a:pos x="169" y="259"/>
                </a:cxn>
                <a:cxn ang="0">
                  <a:pos x="129" y="232"/>
                </a:cxn>
                <a:cxn ang="0">
                  <a:pos x="85" y="315"/>
                </a:cxn>
                <a:cxn ang="0">
                  <a:pos x="38" y="286"/>
                </a:cxn>
                <a:cxn ang="0">
                  <a:pos x="17" y="331"/>
                </a:cxn>
                <a:cxn ang="0">
                  <a:pos x="0" y="331"/>
                </a:cxn>
                <a:cxn ang="0">
                  <a:pos x="10" y="381"/>
                </a:cxn>
                <a:cxn ang="0">
                  <a:pos x="10" y="381"/>
                </a:cxn>
              </a:cxnLst>
              <a:rect l="0" t="0" r="r" b="b"/>
              <a:pathLst>
                <a:path w="350" h="382">
                  <a:moveTo>
                    <a:pt x="10" y="381"/>
                  </a:moveTo>
                  <a:lnTo>
                    <a:pt x="38" y="375"/>
                  </a:lnTo>
                  <a:lnTo>
                    <a:pt x="49" y="320"/>
                  </a:lnTo>
                  <a:lnTo>
                    <a:pt x="89" y="337"/>
                  </a:lnTo>
                  <a:lnTo>
                    <a:pt x="134" y="259"/>
                  </a:lnTo>
                  <a:lnTo>
                    <a:pt x="182" y="283"/>
                  </a:lnTo>
                  <a:lnTo>
                    <a:pt x="251" y="138"/>
                  </a:lnTo>
                  <a:lnTo>
                    <a:pt x="282" y="138"/>
                  </a:lnTo>
                  <a:lnTo>
                    <a:pt x="349" y="23"/>
                  </a:lnTo>
                  <a:lnTo>
                    <a:pt x="340" y="6"/>
                  </a:lnTo>
                  <a:lnTo>
                    <a:pt x="326" y="0"/>
                  </a:lnTo>
                  <a:lnTo>
                    <a:pt x="309" y="11"/>
                  </a:lnTo>
                  <a:lnTo>
                    <a:pt x="273" y="110"/>
                  </a:lnTo>
                  <a:lnTo>
                    <a:pt x="233" y="106"/>
                  </a:lnTo>
                  <a:lnTo>
                    <a:pt x="169" y="259"/>
                  </a:lnTo>
                  <a:lnTo>
                    <a:pt x="129" y="232"/>
                  </a:lnTo>
                  <a:lnTo>
                    <a:pt x="85" y="315"/>
                  </a:lnTo>
                  <a:lnTo>
                    <a:pt x="38" y="286"/>
                  </a:lnTo>
                  <a:lnTo>
                    <a:pt x="17" y="331"/>
                  </a:lnTo>
                  <a:lnTo>
                    <a:pt x="0" y="331"/>
                  </a:lnTo>
                  <a:lnTo>
                    <a:pt x="10" y="381"/>
                  </a:lnTo>
                  <a:lnTo>
                    <a:pt x="10" y="38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Oval 187"/>
            <p:cNvSpPr>
              <a:spLocks noChangeArrowheads="1"/>
            </p:cNvSpPr>
            <p:nvPr/>
          </p:nvSpPr>
          <p:spPr bwMode="auto">
            <a:xfrm>
              <a:off x="5505056" y="2938821"/>
              <a:ext cx="479573" cy="436241"/>
            </a:xfrm>
            <a:prstGeom prst="ellipse">
              <a:avLst/>
            </a:prstGeom>
            <a:solidFill>
              <a:schemeClr val="bg1"/>
            </a:solidFill>
            <a:ln w="9473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Oval 188"/>
            <p:cNvSpPr>
              <a:spLocks noChangeArrowheads="1"/>
            </p:cNvSpPr>
            <p:nvPr/>
          </p:nvSpPr>
          <p:spPr bwMode="auto">
            <a:xfrm>
              <a:off x="5532967" y="2958102"/>
              <a:ext cx="431362" cy="39888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Oval 189"/>
            <p:cNvSpPr>
              <a:spLocks noChangeArrowheads="1"/>
            </p:cNvSpPr>
            <p:nvPr/>
          </p:nvSpPr>
          <p:spPr bwMode="auto">
            <a:xfrm>
              <a:off x="5588791" y="3011126"/>
              <a:ext cx="315909" cy="2916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Oval 190"/>
            <p:cNvSpPr>
              <a:spLocks noChangeArrowheads="1"/>
            </p:cNvSpPr>
            <p:nvPr/>
          </p:nvSpPr>
          <p:spPr bwMode="auto">
            <a:xfrm>
              <a:off x="5650957" y="3067765"/>
              <a:ext cx="194113" cy="17955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Oval 191"/>
            <p:cNvSpPr>
              <a:spLocks noChangeArrowheads="1"/>
            </p:cNvSpPr>
            <p:nvPr/>
          </p:nvSpPr>
          <p:spPr bwMode="auto">
            <a:xfrm>
              <a:off x="5706781" y="3119583"/>
              <a:ext cx="82466" cy="7471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 192"/>
            <p:cNvSpPr>
              <a:spLocks/>
            </p:cNvSpPr>
            <p:nvPr/>
          </p:nvSpPr>
          <p:spPr bwMode="auto">
            <a:xfrm>
              <a:off x="5743573" y="3099097"/>
              <a:ext cx="296878" cy="110868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56" y="0"/>
                </a:cxn>
                <a:cxn ang="0">
                  <a:pos x="58" y="37"/>
                </a:cxn>
                <a:cxn ang="0">
                  <a:pos x="232" y="1"/>
                </a:cxn>
                <a:cxn ang="0">
                  <a:pos x="224" y="43"/>
                </a:cxn>
                <a:cxn ang="0">
                  <a:pos x="236" y="83"/>
                </a:cxn>
                <a:cxn ang="0">
                  <a:pos x="62" y="70"/>
                </a:cxn>
                <a:cxn ang="0">
                  <a:pos x="68" y="103"/>
                </a:cxn>
                <a:cxn ang="0">
                  <a:pos x="0" y="60"/>
                </a:cxn>
                <a:cxn ang="0">
                  <a:pos x="0" y="60"/>
                </a:cxn>
              </a:cxnLst>
              <a:rect l="0" t="0" r="r" b="b"/>
              <a:pathLst>
                <a:path w="237" h="104">
                  <a:moveTo>
                    <a:pt x="0" y="60"/>
                  </a:moveTo>
                  <a:lnTo>
                    <a:pt x="56" y="0"/>
                  </a:lnTo>
                  <a:lnTo>
                    <a:pt x="58" y="37"/>
                  </a:lnTo>
                  <a:lnTo>
                    <a:pt x="232" y="1"/>
                  </a:lnTo>
                  <a:lnTo>
                    <a:pt x="224" y="43"/>
                  </a:lnTo>
                  <a:lnTo>
                    <a:pt x="236" y="83"/>
                  </a:lnTo>
                  <a:lnTo>
                    <a:pt x="62" y="70"/>
                  </a:lnTo>
                  <a:lnTo>
                    <a:pt x="68" y="103"/>
                  </a:lnTo>
                  <a:lnTo>
                    <a:pt x="0" y="60"/>
                  </a:lnTo>
                  <a:lnTo>
                    <a:pt x="0" y="6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 193"/>
            <p:cNvSpPr>
              <a:spLocks/>
            </p:cNvSpPr>
            <p:nvPr/>
          </p:nvSpPr>
          <p:spPr bwMode="auto">
            <a:xfrm>
              <a:off x="5742305" y="2918334"/>
              <a:ext cx="293072" cy="245837"/>
            </a:xfrm>
            <a:custGeom>
              <a:avLst/>
              <a:gdLst/>
              <a:ahLst/>
              <a:cxnLst>
                <a:cxn ang="0">
                  <a:pos x="0" y="231"/>
                </a:cxn>
                <a:cxn ang="0">
                  <a:pos x="12" y="149"/>
                </a:cxn>
                <a:cxn ang="0">
                  <a:pos x="35" y="175"/>
                </a:cxn>
                <a:cxn ang="0">
                  <a:pos x="158" y="0"/>
                </a:cxn>
                <a:cxn ang="0">
                  <a:pos x="182" y="63"/>
                </a:cxn>
                <a:cxn ang="0">
                  <a:pos x="233" y="94"/>
                </a:cxn>
                <a:cxn ang="0">
                  <a:pos x="57" y="199"/>
                </a:cxn>
                <a:cxn ang="0">
                  <a:pos x="78" y="222"/>
                </a:cxn>
                <a:cxn ang="0">
                  <a:pos x="0" y="231"/>
                </a:cxn>
                <a:cxn ang="0">
                  <a:pos x="0" y="231"/>
                </a:cxn>
              </a:cxnLst>
              <a:rect l="0" t="0" r="r" b="b"/>
              <a:pathLst>
                <a:path w="234" h="232">
                  <a:moveTo>
                    <a:pt x="0" y="231"/>
                  </a:moveTo>
                  <a:lnTo>
                    <a:pt x="12" y="149"/>
                  </a:lnTo>
                  <a:lnTo>
                    <a:pt x="35" y="175"/>
                  </a:lnTo>
                  <a:lnTo>
                    <a:pt x="158" y="0"/>
                  </a:lnTo>
                  <a:lnTo>
                    <a:pt x="182" y="63"/>
                  </a:lnTo>
                  <a:lnTo>
                    <a:pt x="233" y="94"/>
                  </a:lnTo>
                  <a:lnTo>
                    <a:pt x="57" y="199"/>
                  </a:lnTo>
                  <a:lnTo>
                    <a:pt x="78" y="222"/>
                  </a:lnTo>
                  <a:lnTo>
                    <a:pt x="0" y="231"/>
                  </a:lnTo>
                  <a:lnTo>
                    <a:pt x="0" y="23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Text Box 194"/>
            <p:cNvSpPr txBox="1">
              <a:spLocks noChangeArrowheads="1"/>
            </p:cNvSpPr>
            <p:nvPr/>
          </p:nvSpPr>
          <p:spPr bwMode="auto">
            <a:xfrm>
              <a:off x="5607821" y="2697804"/>
              <a:ext cx="783869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경영방침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(BD)</a:t>
              </a:r>
            </a:p>
          </p:txBody>
        </p:sp>
        <p:sp>
          <p:nvSpPr>
            <p:cNvPr id="591" name="Oval 196"/>
            <p:cNvSpPr>
              <a:spLocks noChangeArrowheads="1"/>
            </p:cNvSpPr>
            <p:nvPr/>
          </p:nvSpPr>
          <p:spPr bwMode="auto">
            <a:xfrm>
              <a:off x="3646395" y="2518246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92" name="Group 410"/>
            <p:cNvGrpSpPr>
              <a:grpSpLocks/>
            </p:cNvGrpSpPr>
            <p:nvPr/>
          </p:nvGrpSpPr>
          <p:grpSpPr bwMode="auto">
            <a:xfrm>
              <a:off x="3983872" y="2940026"/>
              <a:ext cx="1046686" cy="382012"/>
              <a:chOff x="2737" y="2501"/>
              <a:chExt cx="825" cy="317"/>
            </a:xfrm>
          </p:grpSpPr>
          <p:sp>
            <p:nvSpPr>
              <p:cNvPr id="709" name="Freeform 197"/>
              <p:cNvSpPr>
                <a:spLocks/>
              </p:cNvSpPr>
              <p:nvPr/>
            </p:nvSpPr>
            <p:spPr bwMode="auto">
              <a:xfrm>
                <a:off x="2813" y="2579"/>
                <a:ext cx="37" cy="236"/>
              </a:xfrm>
              <a:custGeom>
                <a:avLst/>
                <a:gdLst/>
                <a:ahLst/>
                <a:cxnLst>
                  <a:cxn ang="0">
                    <a:pos x="37" y="266"/>
                  </a:cxn>
                  <a:cxn ang="0">
                    <a:pos x="37" y="20"/>
                  </a:cxn>
                  <a:cxn ang="0">
                    <a:pos x="36" y="15"/>
                  </a:cxn>
                  <a:cxn ang="0">
                    <a:pos x="35" y="11"/>
                  </a:cxn>
                  <a:cxn ang="0">
                    <a:pos x="33" y="7"/>
                  </a:cxn>
                  <a:cxn ang="0">
                    <a:pos x="29" y="4"/>
                  </a:cxn>
                  <a:cxn ang="0">
                    <a:pos x="26" y="2"/>
                  </a:cxn>
                  <a:cxn ang="0">
                    <a:pos x="22" y="0"/>
                  </a:cxn>
                  <a:cxn ang="0">
                    <a:pos x="19" y="0"/>
                  </a:cxn>
                  <a:cxn ang="0">
                    <a:pos x="14" y="0"/>
                  </a:cxn>
                  <a:cxn ang="0">
                    <a:pos x="10" y="3"/>
                  </a:cxn>
                  <a:cxn ang="0">
                    <a:pos x="6" y="5"/>
                  </a:cxn>
                  <a:cxn ang="0">
                    <a:pos x="3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0" y="266"/>
                  </a:cxn>
                  <a:cxn ang="0">
                    <a:pos x="37" y="266"/>
                  </a:cxn>
                  <a:cxn ang="0">
                    <a:pos x="37" y="266"/>
                  </a:cxn>
                </a:cxnLst>
                <a:rect l="0" t="0" r="r" b="b"/>
                <a:pathLst>
                  <a:path w="38" h="267">
                    <a:moveTo>
                      <a:pt x="37" y="266"/>
                    </a:moveTo>
                    <a:lnTo>
                      <a:pt x="37" y="20"/>
                    </a:lnTo>
                    <a:lnTo>
                      <a:pt x="36" y="15"/>
                    </a:lnTo>
                    <a:lnTo>
                      <a:pt x="35" y="11"/>
                    </a:lnTo>
                    <a:lnTo>
                      <a:pt x="33" y="7"/>
                    </a:lnTo>
                    <a:lnTo>
                      <a:pt x="29" y="4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9" y="0"/>
                    </a:lnTo>
                    <a:lnTo>
                      <a:pt x="14" y="0"/>
                    </a:lnTo>
                    <a:lnTo>
                      <a:pt x="10" y="3"/>
                    </a:lnTo>
                    <a:lnTo>
                      <a:pt x="6" y="5"/>
                    </a:lnTo>
                    <a:lnTo>
                      <a:pt x="3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66"/>
                    </a:lnTo>
                    <a:lnTo>
                      <a:pt x="37" y="266"/>
                    </a:lnTo>
                    <a:lnTo>
                      <a:pt x="37" y="26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0" name="Freeform 198"/>
              <p:cNvSpPr>
                <a:spLocks/>
              </p:cNvSpPr>
              <p:nvPr/>
            </p:nvSpPr>
            <p:spPr bwMode="auto">
              <a:xfrm>
                <a:off x="2872" y="2579"/>
                <a:ext cx="36" cy="236"/>
              </a:xfrm>
              <a:custGeom>
                <a:avLst/>
                <a:gdLst/>
                <a:ahLst/>
                <a:cxnLst>
                  <a:cxn ang="0">
                    <a:pos x="36" y="266"/>
                  </a:cxn>
                  <a:cxn ang="0">
                    <a:pos x="36" y="20"/>
                  </a:cxn>
                  <a:cxn ang="0">
                    <a:pos x="35" y="15"/>
                  </a:cxn>
                  <a:cxn ang="0">
                    <a:pos x="34" y="11"/>
                  </a:cxn>
                  <a:cxn ang="0">
                    <a:pos x="32" y="7"/>
                  </a:cxn>
                  <a:cxn ang="0">
                    <a:pos x="29" y="4"/>
                  </a:cxn>
                  <a:cxn ang="0">
                    <a:pos x="25" y="2"/>
                  </a:cxn>
                  <a:cxn ang="0">
                    <a:pos x="21" y="0"/>
                  </a:cxn>
                  <a:cxn ang="0">
                    <a:pos x="16" y="0"/>
                  </a:cxn>
                  <a:cxn ang="0">
                    <a:pos x="13" y="0"/>
                  </a:cxn>
                  <a:cxn ang="0">
                    <a:pos x="11" y="3"/>
                  </a:cxn>
                  <a:cxn ang="0">
                    <a:pos x="6" y="5"/>
                  </a:cxn>
                  <a:cxn ang="0">
                    <a:pos x="2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0" y="266"/>
                  </a:cxn>
                  <a:cxn ang="0">
                    <a:pos x="36" y="266"/>
                  </a:cxn>
                  <a:cxn ang="0">
                    <a:pos x="36" y="266"/>
                  </a:cxn>
                </a:cxnLst>
                <a:rect l="0" t="0" r="r" b="b"/>
                <a:pathLst>
                  <a:path w="37" h="267">
                    <a:moveTo>
                      <a:pt x="36" y="266"/>
                    </a:moveTo>
                    <a:lnTo>
                      <a:pt x="36" y="20"/>
                    </a:lnTo>
                    <a:lnTo>
                      <a:pt x="35" y="15"/>
                    </a:lnTo>
                    <a:lnTo>
                      <a:pt x="34" y="11"/>
                    </a:lnTo>
                    <a:lnTo>
                      <a:pt x="32" y="7"/>
                    </a:lnTo>
                    <a:lnTo>
                      <a:pt x="29" y="4"/>
                    </a:lnTo>
                    <a:lnTo>
                      <a:pt x="25" y="2"/>
                    </a:lnTo>
                    <a:lnTo>
                      <a:pt x="21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1" y="3"/>
                    </a:lnTo>
                    <a:lnTo>
                      <a:pt x="6" y="5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66"/>
                    </a:lnTo>
                    <a:lnTo>
                      <a:pt x="36" y="266"/>
                    </a:lnTo>
                    <a:lnTo>
                      <a:pt x="36" y="26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1" name="Freeform 199"/>
              <p:cNvSpPr>
                <a:spLocks/>
              </p:cNvSpPr>
              <p:nvPr/>
            </p:nvSpPr>
            <p:spPr bwMode="auto">
              <a:xfrm>
                <a:off x="2929" y="2665"/>
                <a:ext cx="36" cy="150"/>
              </a:xfrm>
              <a:custGeom>
                <a:avLst/>
                <a:gdLst/>
                <a:ahLst/>
                <a:cxnLst>
                  <a:cxn ang="0">
                    <a:pos x="36" y="169"/>
                  </a:cxn>
                  <a:cxn ang="0">
                    <a:pos x="36" y="21"/>
                  </a:cxn>
                  <a:cxn ang="0">
                    <a:pos x="36" y="16"/>
                  </a:cxn>
                  <a:cxn ang="0">
                    <a:pos x="35" y="11"/>
                  </a:cxn>
                  <a:cxn ang="0">
                    <a:pos x="33" y="8"/>
                  </a:cxn>
                  <a:cxn ang="0">
                    <a:pos x="30" y="5"/>
                  </a:cxn>
                  <a:cxn ang="0">
                    <a:pos x="26" y="3"/>
                  </a:cxn>
                  <a:cxn ang="0">
                    <a:pos x="22" y="1"/>
                  </a:cxn>
                  <a:cxn ang="0">
                    <a:pos x="18" y="0"/>
                  </a:cxn>
                  <a:cxn ang="0">
                    <a:pos x="15" y="1"/>
                  </a:cxn>
                  <a:cxn ang="0">
                    <a:pos x="10" y="3"/>
                  </a:cxn>
                  <a:cxn ang="0">
                    <a:pos x="6" y="5"/>
                  </a:cxn>
                  <a:cxn ang="0">
                    <a:pos x="4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1"/>
                  </a:cxn>
                  <a:cxn ang="0">
                    <a:pos x="0" y="169"/>
                  </a:cxn>
                  <a:cxn ang="0">
                    <a:pos x="36" y="169"/>
                  </a:cxn>
                  <a:cxn ang="0">
                    <a:pos x="36" y="169"/>
                  </a:cxn>
                </a:cxnLst>
                <a:rect l="0" t="0" r="r" b="b"/>
                <a:pathLst>
                  <a:path w="37" h="170">
                    <a:moveTo>
                      <a:pt x="36" y="169"/>
                    </a:moveTo>
                    <a:lnTo>
                      <a:pt x="36" y="21"/>
                    </a:lnTo>
                    <a:lnTo>
                      <a:pt x="36" y="16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0" y="5"/>
                    </a:lnTo>
                    <a:lnTo>
                      <a:pt x="26" y="3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0" y="3"/>
                    </a:lnTo>
                    <a:lnTo>
                      <a:pt x="6" y="5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0" y="169"/>
                    </a:lnTo>
                    <a:lnTo>
                      <a:pt x="36" y="169"/>
                    </a:lnTo>
                    <a:lnTo>
                      <a:pt x="36" y="16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2" name="Freeform 200"/>
              <p:cNvSpPr>
                <a:spLocks/>
              </p:cNvSpPr>
              <p:nvPr/>
            </p:nvSpPr>
            <p:spPr bwMode="auto">
              <a:xfrm>
                <a:off x="2987" y="2665"/>
                <a:ext cx="37" cy="150"/>
              </a:xfrm>
              <a:custGeom>
                <a:avLst/>
                <a:gdLst/>
                <a:ahLst/>
                <a:cxnLst>
                  <a:cxn ang="0">
                    <a:pos x="37" y="169"/>
                  </a:cxn>
                  <a:cxn ang="0">
                    <a:pos x="37" y="21"/>
                  </a:cxn>
                  <a:cxn ang="0">
                    <a:pos x="36" y="16"/>
                  </a:cxn>
                  <a:cxn ang="0">
                    <a:pos x="34" y="11"/>
                  </a:cxn>
                  <a:cxn ang="0">
                    <a:pos x="32" y="8"/>
                  </a:cxn>
                  <a:cxn ang="0">
                    <a:pos x="30" y="5"/>
                  </a:cxn>
                  <a:cxn ang="0">
                    <a:pos x="26" y="3"/>
                  </a:cxn>
                  <a:cxn ang="0">
                    <a:pos x="23" y="1"/>
                  </a:cxn>
                  <a:cxn ang="0">
                    <a:pos x="18" y="0"/>
                  </a:cxn>
                  <a:cxn ang="0">
                    <a:pos x="15" y="1"/>
                  </a:cxn>
                  <a:cxn ang="0">
                    <a:pos x="11" y="3"/>
                  </a:cxn>
                  <a:cxn ang="0">
                    <a:pos x="7" y="5"/>
                  </a:cxn>
                  <a:cxn ang="0">
                    <a:pos x="4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1"/>
                  </a:cxn>
                  <a:cxn ang="0">
                    <a:pos x="0" y="169"/>
                  </a:cxn>
                  <a:cxn ang="0">
                    <a:pos x="37" y="169"/>
                  </a:cxn>
                  <a:cxn ang="0">
                    <a:pos x="37" y="169"/>
                  </a:cxn>
                </a:cxnLst>
                <a:rect l="0" t="0" r="r" b="b"/>
                <a:pathLst>
                  <a:path w="38" h="170">
                    <a:moveTo>
                      <a:pt x="37" y="169"/>
                    </a:moveTo>
                    <a:lnTo>
                      <a:pt x="37" y="21"/>
                    </a:lnTo>
                    <a:lnTo>
                      <a:pt x="36" y="16"/>
                    </a:lnTo>
                    <a:lnTo>
                      <a:pt x="34" y="11"/>
                    </a:lnTo>
                    <a:lnTo>
                      <a:pt x="32" y="8"/>
                    </a:lnTo>
                    <a:lnTo>
                      <a:pt x="30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0" y="169"/>
                    </a:lnTo>
                    <a:lnTo>
                      <a:pt x="37" y="169"/>
                    </a:lnTo>
                    <a:lnTo>
                      <a:pt x="37" y="16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3" name="Freeform 201"/>
              <p:cNvSpPr>
                <a:spLocks/>
              </p:cNvSpPr>
              <p:nvPr/>
            </p:nvSpPr>
            <p:spPr bwMode="auto">
              <a:xfrm>
                <a:off x="3083" y="2536"/>
                <a:ext cx="43" cy="279"/>
              </a:xfrm>
              <a:custGeom>
                <a:avLst/>
                <a:gdLst/>
                <a:ahLst/>
                <a:cxnLst>
                  <a:cxn ang="0">
                    <a:pos x="42" y="315"/>
                  </a:cxn>
                  <a:cxn ang="0">
                    <a:pos x="42" y="24"/>
                  </a:cxn>
                  <a:cxn ang="0">
                    <a:pos x="41" y="19"/>
                  </a:cxn>
                  <a:cxn ang="0">
                    <a:pos x="40" y="14"/>
                  </a:cxn>
                  <a:cxn ang="0">
                    <a:pos x="38" y="9"/>
                  </a:cxn>
                  <a:cxn ang="0">
                    <a:pos x="34" y="5"/>
                  </a:cxn>
                  <a:cxn ang="0">
                    <a:pos x="30" y="3"/>
                  </a:cxn>
                  <a:cxn ang="0">
                    <a:pos x="25" y="1"/>
                  </a:cxn>
                  <a:cxn ang="0">
                    <a:pos x="20" y="0"/>
                  </a:cxn>
                  <a:cxn ang="0">
                    <a:pos x="16" y="1"/>
                  </a:cxn>
                  <a:cxn ang="0">
                    <a:pos x="11" y="3"/>
                  </a:cxn>
                  <a:cxn ang="0">
                    <a:pos x="7" y="7"/>
                  </a:cxn>
                  <a:cxn ang="0">
                    <a:pos x="4" y="9"/>
                  </a:cxn>
                  <a:cxn ang="0">
                    <a:pos x="2" y="15"/>
                  </a:cxn>
                  <a:cxn ang="0">
                    <a:pos x="1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2" y="315"/>
                  </a:cxn>
                  <a:cxn ang="0">
                    <a:pos x="42" y="315"/>
                  </a:cxn>
                </a:cxnLst>
                <a:rect l="0" t="0" r="r" b="b"/>
                <a:pathLst>
                  <a:path w="43" h="316">
                    <a:moveTo>
                      <a:pt x="42" y="315"/>
                    </a:moveTo>
                    <a:lnTo>
                      <a:pt x="42" y="24"/>
                    </a:lnTo>
                    <a:lnTo>
                      <a:pt x="41" y="19"/>
                    </a:lnTo>
                    <a:lnTo>
                      <a:pt x="40" y="14"/>
                    </a:lnTo>
                    <a:lnTo>
                      <a:pt x="38" y="9"/>
                    </a:lnTo>
                    <a:lnTo>
                      <a:pt x="34" y="5"/>
                    </a:lnTo>
                    <a:lnTo>
                      <a:pt x="30" y="3"/>
                    </a:lnTo>
                    <a:lnTo>
                      <a:pt x="25" y="1"/>
                    </a:lnTo>
                    <a:lnTo>
                      <a:pt x="20" y="0"/>
                    </a:lnTo>
                    <a:lnTo>
                      <a:pt x="16" y="1"/>
                    </a:lnTo>
                    <a:lnTo>
                      <a:pt x="11" y="3"/>
                    </a:lnTo>
                    <a:lnTo>
                      <a:pt x="7" y="7"/>
                    </a:lnTo>
                    <a:lnTo>
                      <a:pt x="4" y="9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2" y="315"/>
                    </a:lnTo>
                    <a:lnTo>
                      <a:pt x="42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4" name="Freeform 202"/>
              <p:cNvSpPr>
                <a:spLocks/>
              </p:cNvSpPr>
              <p:nvPr/>
            </p:nvSpPr>
            <p:spPr bwMode="auto">
              <a:xfrm>
                <a:off x="3138" y="2536"/>
                <a:ext cx="46" cy="279"/>
              </a:xfrm>
              <a:custGeom>
                <a:avLst/>
                <a:gdLst/>
                <a:ahLst/>
                <a:cxnLst>
                  <a:cxn ang="0">
                    <a:pos x="45" y="315"/>
                  </a:cxn>
                  <a:cxn ang="0">
                    <a:pos x="45" y="24"/>
                  </a:cxn>
                  <a:cxn ang="0">
                    <a:pos x="43" y="19"/>
                  </a:cxn>
                  <a:cxn ang="0">
                    <a:pos x="42" y="14"/>
                  </a:cxn>
                  <a:cxn ang="0">
                    <a:pos x="39" y="9"/>
                  </a:cxn>
                  <a:cxn ang="0">
                    <a:pos x="36" y="5"/>
                  </a:cxn>
                  <a:cxn ang="0">
                    <a:pos x="32" y="3"/>
                  </a:cxn>
                  <a:cxn ang="0">
                    <a:pos x="27" y="1"/>
                  </a:cxn>
                  <a:cxn ang="0">
                    <a:pos x="21" y="0"/>
                  </a:cxn>
                  <a:cxn ang="0">
                    <a:pos x="18" y="1"/>
                  </a:cxn>
                  <a:cxn ang="0">
                    <a:pos x="13" y="3"/>
                  </a:cxn>
                  <a:cxn ang="0">
                    <a:pos x="9" y="7"/>
                  </a:cxn>
                  <a:cxn ang="0">
                    <a:pos x="5" y="9"/>
                  </a:cxn>
                  <a:cxn ang="0">
                    <a:pos x="2" y="15"/>
                  </a:cxn>
                  <a:cxn ang="0">
                    <a:pos x="1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5" y="315"/>
                  </a:cxn>
                  <a:cxn ang="0">
                    <a:pos x="45" y="315"/>
                  </a:cxn>
                </a:cxnLst>
                <a:rect l="0" t="0" r="r" b="b"/>
                <a:pathLst>
                  <a:path w="46" h="316">
                    <a:moveTo>
                      <a:pt x="45" y="315"/>
                    </a:moveTo>
                    <a:lnTo>
                      <a:pt x="45" y="24"/>
                    </a:lnTo>
                    <a:lnTo>
                      <a:pt x="43" y="19"/>
                    </a:lnTo>
                    <a:lnTo>
                      <a:pt x="42" y="14"/>
                    </a:lnTo>
                    <a:lnTo>
                      <a:pt x="39" y="9"/>
                    </a:lnTo>
                    <a:lnTo>
                      <a:pt x="36" y="5"/>
                    </a:lnTo>
                    <a:lnTo>
                      <a:pt x="32" y="3"/>
                    </a:lnTo>
                    <a:lnTo>
                      <a:pt x="27" y="1"/>
                    </a:lnTo>
                    <a:lnTo>
                      <a:pt x="21" y="0"/>
                    </a:lnTo>
                    <a:lnTo>
                      <a:pt x="18" y="1"/>
                    </a:lnTo>
                    <a:lnTo>
                      <a:pt x="13" y="3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5" y="315"/>
                    </a:lnTo>
                    <a:lnTo>
                      <a:pt x="45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5" name="Freeform 203"/>
              <p:cNvSpPr>
                <a:spLocks/>
              </p:cNvSpPr>
              <p:nvPr/>
            </p:nvSpPr>
            <p:spPr bwMode="auto">
              <a:xfrm>
                <a:off x="3197" y="2536"/>
                <a:ext cx="43" cy="279"/>
              </a:xfrm>
              <a:custGeom>
                <a:avLst/>
                <a:gdLst/>
                <a:ahLst/>
                <a:cxnLst>
                  <a:cxn ang="0">
                    <a:pos x="43" y="315"/>
                  </a:cxn>
                  <a:cxn ang="0">
                    <a:pos x="43" y="24"/>
                  </a:cxn>
                  <a:cxn ang="0">
                    <a:pos x="42" y="19"/>
                  </a:cxn>
                  <a:cxn ang="0">
                    <a:pos x="41" y="14"/>
                  </a:cxn>
                  <a:cxn ang="0">
                    <a:pos x="39" y="9"/>
                  </a:cxn>
                  <a:cxn ang="0">
                    <a:pos x="35" y="5"/>
                  </a:cxn>
                  <a:cxn ang="0">
                    <a:pos x="30" y="3"/>
                  </a:cxn>
                  <a:cxn ang="0">
                    <a:pos x="26" y="1"/>
                  </a:cxn>
                  <a:cxn ang="0">
                    <a:pos x="21" y="0"/>
                  </a:cxn>
                  <a:cxn ang="0">
                    <a:pos x="16" y="1"/>
                  </a:cxn>
                  <a:cxn ang="0">
                    <a:pos x="11" y="3"/>
                  </a:cxn>
                  <a:cxn ang="0">
                    <a:pos x="8" y="7"/>
                  </a:cxn>
                  <a:cxn ang="0">
                    <a:pos x="4" y="9"/>
                  </a:cxn>
                  <a:cxn ang="0">
                    <a:pos x="1" y="15"/>
                  </a:cxn>
                  <a:cxn ang="0">
                    <a:pos x="0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3" y="315"/>
                  </a:cxn>
                  <a:cxn ang="0">
                    <a:pos x="43" y="315"/>
                  </a:cxn>
                </a:cxnLst>
                <a:rect l="0" t="0" r="r" b="b"/>
                <a:pathLst>
                  <a:path w="44" h="316">
                    <a:moveTo>
                      <a:pt x="43" y="315"/>
                    </a:moveTo>
                    <a:lnTo>
                      <a:pt x="43" y="24"/>
                    </a:lnTo>
                    <a:lnTo>
                      <a:pt x="42" y="19"/>
                    </a:lnTo>
                    <a:lnTo>
                      <a:pt x="41" y="14"/>
                    </a:lnTo>
                    <a:lnTo>
                      <a:pt x="39" y="9"/>
                    </a:lnTo>
                    <a:lnTo>
                      <a:pt x="35" y="5"/>
                    </a:lnTo>
                    <a:lnTo>
                      <a:pt x="30" y="3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6" y="1"/>
                    </a:lnTo>
                    <a:lnTo>
                      <a:pt x="11" y="3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3" y="315"/>
                    </a:lnTo>
                    <a:lnTo>
                      <a:pt x="43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6" name="Freeform 204"/>
              <p:cNvSpPr>
                <a:spLocks/>
              </p:cNvSpPr>
              <p:nvPr/>
            </p:nvSpPr>
            <p:spPr bwMode="auto">
              <a:xfrm>
                <a:off x="3254" y="2536"/>
                <a:ext cx="42" cy="279"/>
              </a:xfrm>
              <a:custGeom>
                <a:avLst/>
                <a:gdLst/>
                <a:ahLst/>
                <a:cxnLst>
                  <a:cxn ang="0">
                    <a:pos x="42" y="315"/>
                  </a:cxn>
                  <a:cxn ang="0">
                    <a:pos x="42" y="24"/>
                  </a:cxn>
                  <a:cxn ang="0">
                    <a:pos x="42" y="19"/>
                  </a:cxn>
                  <a:cxn ang="0">
                    <a:pos x="40" y="14"/>
                  </a:cxn>
                  <a:cxn ang="0">
                    <a:pos x="38" y="9"/>
                  </a:cxn>
                  <a:cxn ang="0">
                    <a:pos x="35" y="5"/>
                  </a:cxn>
                  <a:cxn ang="0">
                    <a:pos x="30" y="3"/>
                  </a:cxn>
                  <a:cxn ang="0">
                    <a:pos x="25" y="1"/>
                  </a:cxn>
                  <a:cxn ang="0">
                    <a:pos x="21" y="0"/>
                  </a:cxn>
                  <a:cxn ang="0">
                    <a:pos x="16" y="1"/>
                  </a:cxn>
                  <a:cxn ang="0">
                    <a:pos x="11" y="3"/>
                  </a:cxn>
                  <a:cxn ang="0">
                    <a:pos x="8" y="7"/>
                  </a:cxn>
                  <a:cxn ang="0">
                    <a:pos x="4" y="9"/>
                  </a:cxn>
                  <a:cxn ang="0">
                    <a:pos x="1" y="15"/>
                  </a:cxn>
                  <a:cxn ang="0">
                    <a:pos x="0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2" y="315"/>
                  </a:cxn>
                  <a:cxn ang="0">
                    <a:pos x="42" y="315"/>
                  </a:cxn>
                </a:cxnLst>
                <a:rect l="0" t="0" r="r" b="b"/>
                <a:pathLst>
                  <a:path w="43" h="316">
                    <a:moveTo>
                      <a:pt x="42" y="315"/>
                    </a:moveTo>
                    <a:lnTo>
                      <a:pt x="42" y="24"/>
                    </a:lnTo>
                    <a:lnTo>
                      <a:pt x="42" y="19"/>
                    </a:lnTo>
                    <a:lnTo>
                      <a:pt x="40" y="14"/>
                    </a:lnTo>
                    <a:lnTo>
                      <a:pt x="38" y="9"/>
                    </a:lnTo>
                    <a:lnTo>
                      <a:pt x="35" y="5"/>
                    </a:lnTo>
                    <a:lnTo>
                      <a:pt x="30" y="3"/>
                    </a:lnTo>
                    <a:lnTo>
                      <a:pt x="25" y="1"/>
                    </a:lnTo>
                    <a:lnTo>
                      <a:pt x="21" y="0"/>
                    </a:lnTo>
                    <a:lnTo>
                      <a:pt x="16" y="1"/>
                    </a:lnTo>
                    <a:lnTo>
                      <a:pt x="11" y="3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2" y="315"/>
                    </a:lnTo>
                    <a:lnTo>
                      <a:pt x="42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7" name="Freeform 205"/>
              <p:cNvSpPr>
                <a:spLocks/>
              </p:cNvSpPr>
              <p:nvPr/>
            </p:nvSpPr>
            <p:spPr bwMode="auto">
              <a:xfrm>
                <a:off x="2805" y="2624"/>
                <a:ext cx="112" cy="21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0"/>
                  </a:cxn>
                  <a:cxn ang="0">
                    <a:pos x="113" y="0"/>
                  </a:cxn>
                  <a:cxn ang="0">
                    <a:pos x="113" y="23"/>
                  </a:cxn>
                  <a:cxn ang="0">
                    <a:pos x="0" y="23"/>
                  </a:cxn>
                  <a:cxn ang="0">
                    <a:pos x="0" y="23"/>
                  </a:cxn>
                </a:cxnLst>
                <a:rect l="0" t="0" r="r" b="b"/>
                <a:pathLst>
                  <a:path w="114" h="24">
                    <a:moveTo>
                      <a:pt x="0" y="2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23"/>
                    </a:lnTo>
                    <a:lnTo>
                      <a:pt x="0" y="23"/>
                    </a:lnTo>
                    <a:lnTo>
                      <a:pt x="0" y="2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8" name="Freeform 206"/>
              <p:cNvSpPr>
                <a:spLocks/>
              </p:cNvSpPr>
              <p:nvPr/>
            </p:nvSpPr>
            <p:spPr bwMode="auto">
              <a:xfrm>
                <a:off x="2805" y="2691"/>
                <a:ext cx="22" cy="20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0"/>
                  </a:cxn>
                  <a:cxn ang="0">
                    <a:pos x="22" y="0"/>
                  </a:cxn>
                  <a:cxn ang="0">
                    <a:pos x="22" y="22"/>
                  </a:cxn>
                  <a:cxn ang="0">
                    <a:pos x="0" y="22"/>
                  </a:cxn>
                  <a:cxn ang="0">
                    <a:pos x="0" y="22"/>
                  </a:cxn>
                </a:cxnLst>
                <a:rect l="0" t="0" r="r" b="b"/>
                <a:pathLst>
                  <a:path w="23" h="23">
                    <a:moveTo>
                      <a:pt x="0" y="22"/>
                    </a:moveTo>
                    <a:lnTo>
                      <a:pt x="0" y="0"/>
                    </a:lnTo>
                    <a:lnTo>
                      <a:pt x="22" y="0"/>
                    </a:lnTo>
                    <a:lnTo>
                      <a:pt x="22" y="22"/>
                    </a:lnTo>
                    <a:lnTo>
                      <a:pt x="0" y="22"/>
                    </a:lnTo>
                    <a:lnTo>
                      <a:pt x="0" y="22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9" name="Freeform 207"/>
              <p:cNvSpPr>
                <a:spLocks/>
              </p:cNvSpPr>
              <p:nvPr/>
            </p:nvSpPr>
            <p:spPr bwMode="auto">
              <a:xfrm>
                <a:off x="2979" y="2699"/>
                <a:ext cx="53" cy="22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0"/>
                  </a:cxn>
                  <a:cxn ang="0">
                    <a:pos x="53" y="0"/>
                  </a:cxn>
                  <a:cxn ang="0">
                    <a:pos x="53" y="2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4" h="25">
                    <a:moveTo>
                      <a:pt x="0" y="24"/>
                    </a:moveTo>
                    <a:lnTo>
                      <a:pt x="0" y="0"/>
                    </a:lnTo>
                    <a:lnTo>
                      <a:pt x="53" y="0"/>
                    </a:lnTo>
                    <a:lnTo>
                      <a:pt x="53" y="24"/>
                    </a:lnTo>
                    <a:lnTo>
                      <a:pt x="0" y="24"/>
                    </a:lnTo>
                    <a:lnTo>
                      <a:pt x="0" y="2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0" name="Freeform 208"/>
              <p:cNvSpPr>
                <a:spLocks/>
              </p:cNvSpPr>
              <p:nvPr/>
            </p:nvSpPr>
            <p:spPr bwMode="auto">
              <a:xfrm>
                <a:off x="3056" y="2501"/>
                <a:ext cx="235" cy="314"/>
              </a:xfrm>
              <a:custGeom>
                <a:avLst/>
                <a:gdLst/>
                <a:ahLst/>
                <a:cxnLst>
                  <a:cxn ang="0">
                    <a:pos x="5" y="354"/>
                  </a:cxn>
                  <a:cxn ang="0">
                    <a:pos x="6" y="27"/>
                  </a:cxn>
                  <a:cxn ang="0">
                    <a:pos x="6" y="23"/>
                  </a:cxn>
                  <a:cxn ang="0">
                    <a:pos x="7" y="17"/>
                  </a:cxn>
                  <a:cxn ang="0">
                    <a:pos x="9" y="14"/>
                  </a:cxn>
                  <a:cxn ang="0">
                    <a:pos x="12" y="10"/>
                  </a:cxn>
                  <a:cxn ang="0">
                    <a:pos x="15" y="7"/>
                  </a:cxn>
                  <a:cxn ang="0">
                    <a:pos x="19" y="6"/>
                  </a:cxn>
                  <a:cxn ang="0">
                    <a:pos x="23" y="5"/>
                  </a:cxn>
                  <a:cxn ang="0">
                    <a:pos x="223" y="6"/>
                  </a:cxn>
                  <a:cxn ang="0">
                    <a:pos x="226" y="7"/>
                  </a:cxn>
                  <a:cxn ang="0">
                    <a:pos x="229" y="10"/>
                  </a:cxn>
                  <a:cxn ang="0">
                    <a:pos x="231" y="12"/>
                  </a:cxn>
                  <a:cxn ang="0">
                    <a:pos x="232" y="16"/>
                  </a:cxn>
                  <a:cxn ang="0">
                    <a:pos x="232" y="19"/>
                  </a:cxn>
                  <a:cxn ang="0">
                    <a:pos x="231" y="23"/>
                  </a:cxn>
                  <a:cxn ang="0">
                    <a:pos x="229" y="26"/>
                  </a:cxn>
                  <a:cxn ang="0">
                    <a:pos x="228" y="28"/>
                  </a:cxn>
                  <a:cxn ang="0">
                    <a:pos x="225" y="29"/>
                  </a:cxn>
                  <a:cxn ang="0">
                    <a:pos x="222" y="29"/>
                  </a:cxn>
                  <a:cxn ang="0">
                    <a:pos x="222" y="35"/>
                  </a:cxn>
                  <a:cxn ang="0">
                    <a:pos x="225" y="35"/>
                  </a:cxn>
                  <a:cxn ang="0">
                    <a:pos x="229" y="33"/>
                  </a:cxn>
                  <a:cxn ang="0">
                    <a:pos x="232" y="30"/>
                  </a:cxn>
                  <a:cxn ang="0">
                    <a:pos x="235" y="28"/>
                  </a:cxn>
                  <a:cxn ang="0">
                    <a:pos x="237" y="24"/>
                  </a:cxn>
                  <a:cxn ang="0">
                    <a:pos x="238" y="20"/>
                  </a:cxn>
                  <a:cxn ang="0">
                    <a:pos x="238" y="16"/>
                  </a:cxn>
                  <a:cxn ang="0">
                    <a:pos x="237" y="12"/>
                  </a:cxn>
                  <a:cxn ang="0">
                    <a:pos x="235" y="7"/>
                  </a:cxn>
                  <a:cxn ang="0">
                    <a:pos x="232" y="5"/>
                  </a:cxn>
                  <a:cxn ang="0">
                    <a:pos x="229" y="2"/>
                  </a:cxn>
                  <a:cxn ang="0">
                    <a:pos x="226" y="1"/>
                  </a:cxn>
                  <a:cxn ang="0">
                    <a:pos x="222" y="0"/>
                  </a:cxn>
                  <a:cxn ang="0">
                    <a:pos x="23" y="0"/>
                  </a:cxn>
                  <a:cxn ang="0">
                    <a:pos x="18" y="1"/>
                  </a:cxn>
                  <a:cxn ang="0">
                    <a:pos x="13" y="2"/>
                  </a:cxn>
                  <a:cxn ang="0">
                    <a:pos x="10" y="5"/>
                  </a:cxn>
                  <a:cxn ang="0">
                    <a:pos x="6" y="8"/>
                  </a:cxn>
                  <a:cxn ang="0">
                    <a:pos x="3" y="12"/>
                  </a:cxn>
                  <a:cxn ang="0">
                    <a:pos x="1" y="17"/>
                  </a:cxn>
                  <a:cxn ang="0">
                    <a:pos x="0" y="22"/>
                  </a:cxn>
                  <a:cxn ang="0">
                    <a:pos x="0" y="27"/>
                  </a:cxn>
                  <a:cxn ang="0">
                    <a:pos x="0" y="354"/>
                  </a:cxn>
                  <a:cxn ang="0">
                    <a:pos x="5" y="354"/>
                  </a:cxn>
                  <a:cxn ang="0">
                    <a:pos x="5" y="354"/>
                  </a:cxn>
                </a:cxnLst>
                <a:rect l="0" t="0" r="r" b="b"/>
                <a:pathLst>
                  <a:path w="239" h="355">
                    <a:moveTo>
                      <a:pt x="5" y="354"/>
                    </a:moveTo>
                    <a:lnTo>
                      <a:pt x="6" y="27"/>
                    </a:lnTo>
                    <a:lnTo>
                      <a:pt x="6" y="23"/>
                    </a:lnTo>
                    <a:lnTo>
                      <a:pt x="7" y="17"/>
                    </a:lnTo>
                    <a:lnTo>
                      <a:pt x="9" y="14"/>
                    </a:lnTo>
                    <a:lnTo>
                      <a:pt x="12" y="10"/>
                    </a:lnTo>
                    <a:lnTo>
                      <a:pt x="15" y="7"/>
                    </a:lnTo>
                    <a:lnTo>
                      <a:pt x="19" y="6"/>
                    </a:lnTo>
                    <a:lnTo>
                      <a:pt x="23" y="5"/>
                    </a:lnTo>
                    <a:lnTo>
                      <a:pt x="223" y="6"/>
                    </a:lnTo>
                    <a:lnTo>
                      <a:pt x="226" y="7"/>
                    </a:lnTo>
                    <a:lnTo>
                      <a:pt x="229" y="10"/>
                    </a:lnTo>
                    <a:lnTo>
                      <a:pt x="231" y="12"/>
                    </a:lnTo>
                    <a:lnTo>
                      <a:pt x="232" y="16"/>
                    </a:lnTo>
                    <a:lnTo>
                      <a:pt x="232" y="19"/>
                    </a:lnTo>
                    <a:lnTo>
                      <a:pt x="231" y="23"/>
                    </a:lnTo>
                    <a:lnTo>
                      <a:pt x="229" y="26"/>
                    </a:lnTo>
                    <a:lnTo>
                      <a:pt x="228" y="28"/>
                    </a:lnTo>
                    <a:lnTo>
                      <a:pt x="225" y="29"/>
                    </a:lnTo>
                    <a:lnTo>
                      <a:pt x="222" y="29"/>
                    </a:lnTo>
                    <a:lnTo>
                      <a:pt x="222" y="35"/>
                    </a:lnTo>
                    <a:lnTo>
                      <a:pt x="225" y="35"/>
                    </a:lnTo>
                    <a:lnTo>
                      <a:pt x="229" y="33"/>
                    </a:lnTo>
                    <a:lnTo>
                      <a:pt x="232" y="30"/>
                    </a:lnTo>
                    <a:lnTo>
                      <a:pt x="235" y="28"/>
                    </a:lnTo>
                    <a:lnTo>
                      <a:pt x="237" y="24"/>
                    </a:lnTo>
                    <a:lnTo>
                      <a:pt x="238" y="20"/>
                    </a:lnTo>
                    <a:lnTo>
                      <a:pt x="238" y="16"/>
                    </a:lnTo>
                    <a:lnTo>
                      <a:pt x="237" y="12"/>
                    </a:lnTo>
                    <a:lnTo>
                      <a:pt x="235" y="7"/>
                    </a:lnTo>
                    <a:lnTo>
                      <a:pt x="232" y="5"/>
                    </a:lnTo>
                    <a:lnTo>
                      <a:pt x="229" y="2"/>
                    </a:lnTo>
                    <a:lnTo>
                      <a:pt x="226" y="1"/>
                    </a:lnTo>
                    <a:lnTo>
                      <a:pt x="222" y="0"/>
                    </a:lnTo>
                    <a:lnTo>
                      <a:pt x="23" y="0"/>
                    </a:lnTo>
                    <a:lnTo>
                      <a:pt x="18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6" y="8"/>
                    </a:lnTo>
                    <a:lnTo>
                      <a:pt x="3" y="12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54"/>
                    </a:lnTo>
                    <a:lnTo>
                      <a:pt x="5" y="354"/>
                    </a:lnTo>
                    <a:lnTo>
                      <a:pt x="5" y="35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1" name="Freeform 209"/>
              <p:cNvSpPr>
                <a:spLocks/>
              </p:cNvSpPr>
              <p:nvPr/>
            </p:nvSpPr>
            <p:spPr bwMode="auto">
              <a:xfrm>
                <a:off x="3215" y="2501"/>
                <a:ext cx="18" cy="32"/>
              </a:xfrm>
              <a:custGeom>
                <a:avLst/>
                <a:gdLst/>
                <a:ahLst/>
                <a:cxnLst>
                  <a:cxn ang="0">
                    <a:pos x="4" y="5"/>
                  </a:cxn>
                  <a:cxn ang="0">
                    <a:pos x="7" y="7"/>
                  </a:cxn>
                  <a:cxn ang="0">
                    <a:pos x="9" y="10"/>
                  </a:cxn>
                  <a:cxn ang="0">
                    <a:pos x="11" y="12"/>
                  </a:cxn>
                  <a:cxn ang="0">
                    <a:pos x="11" y="16"/>
                  </a:cxn>
                  <a:cxn ang="0">
                    <a:pos x="11" y="19"/>
                  </a:cxn>
                  <a:cxn ang="0">
                    <a:pos x="11" y="23"/>
                  </a:cxn>
                  <a:cxn ang="0">
                    <a:pos x="10" y="26"/>
                  </a:cxn>
                  <a:cxn ang="0">
                    <a:pos x="8" y="28"/>
                  </a:cxn>
                  <a:cxn ang="0">
                    <a:pos x="5" y="29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5" y="35"/>
                  </a:cxn>
                  <a:cxn ang="0">
                    <a:pos x="9" y="33"/>
                  </a:cxn>
                  <a:cxn ang="0">
                    <a:pos x="11" y="30"/>
                  </a:cxn>
                  <a:cxn ang="0">
                    <a:pos x="14" y="28"/>
                  </a:cxn>
                  <a:cxn ang="0">
                    <a:pos x="16" y="24"/>
                  </a:cxn>
                  <a:cxn ang="0">
                    <a:pos x="17" y="20"/>
                  </a:cxn>
                  <a:cxn ang="0">
                    <a:pos x="17" y="16"/>
                  </a:cxn>
                  <a:cxn ang="0">
                    <a:pos x="17" y="12"/>
                  </a:cxn>
                  <a:cxn ang="0">
                    <a:pos x="15" y="7"/>
                  </a:cxn>
                  <a:cxn ang="0">
                    <a:pos x="12" y="5"/>
                  </a:cxn>
                  <a:cxn ang="0">
                    <a:pos x="9" y="2"/>
                  </a:cxn>
                  <a:cxn ang="0">
                    <a:pos x="5" y="1"/>
                  </a:cxn>
                  <a:cxn ang="0">
                    <a:pos x="2" y="0"/>
                  </a:cxn>
                  <a:cxn ang="0">
                    <a:pos x="4" y="5"/>
                  </a:cxn>
                  <a:cxn ang="0">
                    <a:pos x="4" y="5"/>
                  </a:cxn>
                </a:cxnLst>
                <a:rect l="0" t="0" r="r" b="b"/>
                <a:pathLst>
                  <a:path w="18" h="36">
                    <a:moveTo>
                      <a:pt x="4" y="5"/>
                    </a:moveTo>
                    <a:lnTo>
                      <a:pt x="7" y="7"/>
                    </a:lnTo>
                    <a:lnTo>
                      <a:pt x="9" y="10"/>
                    </a:lnTo>
                    <a:lnTo>
                      <a:pt x="11" y="12"/>
                    </a:lnTo>
                    <a:lnTo>
                      <a:pt x="11" y="16"/>
                    </a:lnTo>
                    <a:lnTo>
                      <a:pt x="11" y="19"/>
                    </a:lnTo>
                    <a:lnTo>
                      <a:pt x="11" y="23"/>
                    </a:lnTo>
                    <a:lnTo>
                      <a:pt x="10" y="26"/>
                    </a:lnTo>
                    <a:lnTo>
                      <a:pt x="8" y="28"/>
                    </a:lnTo>
                    <a:lnTo>
                      <a:pt x="5" y="29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9" y="33"/>
                    </a:lnTo>
                    <a:lnTo>
                      <a:pt x="11" y="30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7" y="20"/>
                    </a:lnTo>
                    <a:lnTo>
                      <a:pt x="17" y="16"/>
                    </a:lnTo>
                    <a:lnTo>
                      <a:pt x="17" y="12"/>
                    </a:lnTo>
                    <a:lnTo>
                      <a:pt x="15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4" y="5"/>
                    </a:lnTo>
                    <a:lnTo>
                      <a:pt x="4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2" name="Freeform 210"/>
              <p:cNvSpPr>
                <a:spLocks/>
              </p:cNvSpPr>
              <p:nvPr/>
            </p:nvSpPr>
            <p:spPr bwMode="auto">
              <a:xfrm>
                <a:off x="3159" y="2501"/>
                <a:ext cx="17" cy="32"/>
              </a:xfrm>
              <a:custGeom>
                <a:avLst/>
                <a:gdLst/>
                <a:ahLst/>
                <a:cxnLst>
                  <a:cxn ang="0">
                    <a:pos x="2" y="5"/>
                  </a:cxn>
                  <a:cxn ang="0">
                    <a:pos x="6" y="7"/>
                  </a:cxn>
                  <a:cxn ang="0">
                    <a:pos x="9" y="10"/>
                  </a:cxn>
                  <a:cxn ang="0">
                    <a:pos x="11" y="12"/>
                  </a:cxn>
                  <a:cxn ang="0">
                    <a:pos x="11" y="16"/>
                  </a:cxn>
                  <a:cxn ang="0">
                    <a:pos x="11" y="19"/>
                  </a:cxn>
                  <a:cxn ang="0">
                    <a:pos x="11" y="23"/>
                  </a:cxn>
                  <a:cxn ang="0">
                    <a:pos x="9" y="26"/>
                  </a:cxn>
                  <a:cxn ang="0">
                    <a:pos x="7" y="28"/>
                  </a:cxn>
                  <a:cxn ang="0">
                    <a:pos x="4" y="29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5" y="35"/>
                  </a:cxn>
                  <a:cxn ang="0">
                    <a:pos x="9" y="33"/>
                  </a:cxn>
                  <a:cxn ang="0">
                    <a:pos x="11" y="30"/>
                  </a:cxn>
                  <a:cxn ang="0">
                    <a:pos x="14" y="28"/>
                  </a:cxn>
                  <a:cxn ang="0">
                    <a:pos x="16" y="24"/>
                  </a:cxn>
                  <a:cxn ang="0">
                    <a:pos x="16" y="20"/>
                  </a:cxn>
                  <a:cxn ang="0">
                    <a:pos x="16" y="16"/>
                  </a:cxn>
                  <a:cxn ang="0">
                    <a:pos x="16" y="12"/>
                  </a:cxn>
                  <a:cxn ang="0">
                    <a:pos x="14" y="7"/>
                  </a:cxn>
                  <a:cxn ang="0">
                    <a:pos x="12" y="5"/>
                  </a:cxn>
                  <a:cxn ang="0">
                    <a:pos x="9" y="2"/>
                  </a:cxn>
                  <a:cxn ang="0">
                    <a:pos x="5" y="1"/>
                  </a:cxn>
                  <a:cxn ang="0">
                    <a:pos x="0" y="0"/>
                  </a:cxn>
                  <a:cxn ang="0">
                    <a:pos x="2" y="5"/>
                  </a:cxn>
                  <a:cxn ang="0">
                    <a:pos x="2" y="5"/>
                  </a:cxn>
                </a:cxnLst>
                <a:rect l="0" t="0" r="r" b="b"/>
                <a:pathLst>
                  <a:path w="17" h="36">
                    <a:moveTo>
                      <a:pt x="2" y="5"/>
                    </a:moveTo>
                    <a:lnTo>
                      <a:pt x="6" y="7"/>
                    </a:lnTo>
                    <a:lnTo>
                      <a:pt x="9" y="10"/>
                    </a:lnTo>
                    <a:lnTo>
                      <a:pt x="11" y="12"/>
                    </a:lnTo>
                    <a:lnTo>
                      <a:pt x="11" y="16"/>
                    </a:lnTo>
                    <a:lnTo>
                      <a:pt x="11" y="19"/>
                    </a:lnTo>
                    <a:lnTo>
                      <a:pt x="11" y="23"/>
                    </a:lnTo>
                    <a:lnTo>
                      <a:pt x="9" y="26"/>
                    </a:lnTo>
                    <a:lnTo>
                      <a:pt x="7" y="28"/>
                    </a:lnTo>
                    <a:lnTo>
                      <a:pt x="4" y="29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9" y="33"/>
                    </a:lnTo>
                    <a:lnTo>
                      <a:pt x="11" y="30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6" y="16"/>
                    </a:lnTo>
                    <a:lnTo>
                      <a:pt x="16" y="12"/>
                    </a:lnTo>
                    <a:lnTo>
                      <a:pt x="14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2" y="5"/>
                    </a:lnTo>
                    <a:lnTo>
                      <a:pt x="2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3" name="Freeform 211"/>
              <p:cNvSpPr>
                <a:spLocks/>
              </p:cNvSpPr>
              <p:nvPr/>
            </p:nvSpPr>
            <p:spPr bwMode="auto">
              <a:xfrm>
                <a:off x="3103" y="2501"/>
                <a:ext cx="17" cy="32"/>
              </a:xfrm>
              <a:custGeom>
                <a:avLst/>
                <a:gdLst/>
                <a:ahLst/>
                <a:cxnLst>
                  <a:cxn ang="0">
                    <a:pos x="1" y="5"/>
                  </a:cxn>
                  <a:cxn ang="0">
                    <a:pos x="5" y="7"/>
                  </a:cxn>
                  <a:cxn ang="0">
                    <a:pos x="8" y="10"/>
                  </a:cxn>
                  <a:cxn ang="0">
                    <a:pos x="10" y="12"/>
                  </a:cxn>
                  <a:cxn ang="0">
                    <a:pos x="10" y="16"/>
                  </a:cxn>
                  <a:cxn ang="0">
                    <a:pos x="10" y="19"/>
                  </a:cxn>
                  <a:cxn ang="0">
                    <a:pos x="10" y="23"/>
                  </a:cxn>
                  <a:cxn ang="0">
                    <a:pos x="8" y="26"/>
                  </a:cxn>
                  <a:cxn ang="0">
                    <a:pos x="6" y="28"/>
                  </a:cxn>
                  <a:cxn ang="0">
                    <a:pos x="3" y="29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3" y="35"/>
                  </a:cxn>
                  <a:cxn ang="0">
                    <a:pos x="8" y="33"/>
                  </a:cxn>
                  <a:cxn ang="0">
                    <a:pos x="10" y="30"/>
                  </a:cxn>
                  <a:cxn ang="0">
                    <a:pos x="13" y="28"/>
                  </a:cxn>
                  <a:cxn ang="0">
                    <a:pos x="15" y="24"/>
                  </a:cxn>
                  <a:cxn ang="0">
                    <a:pos x="16" y="20"/>
                  </a:cxn>
                  <a:cxn ang="0">
                    <a:pos x="16" y="16"/>
                  </a:cxn>
                  <a:cxn ang="0">
                    <a:pos x="16" y="12"/>
                  </a:cxn>
                  <a:cxn ang="0">
                    <a:pos x="13" y="7"/>
                  </a:cxn>
                  <a:cxn ang="0">
                    <a:pos x="10" y="5"/>
                  </a:cxn>
                  <a:cxn ang="0">
                    <a:pos x="8" y="2"/>
                  </a:cxn>
                  <a:cxn ang="0">
                    <a:pos x="4" y="1"/>
                  </a:cxn>
                  <a:cxn ang="0">
                    <a:pos x="0" y="0"/>
                  </a:cxn>
                  <a:cxn ang="0">
                    <a:pos x="1" y="5"/>
                  </a:cxn>
                  <a:cxn ang="0">
                    <a:pos x="1" y="5"/>
                  </a:cxn>
                </a:cxnLst>
                <a:rect l="0" t="0" r="r" b="b"/>
                <a:pathLst>
                  <a:path w="17" h="36">
                    <a:moveTo>
                      <a:pt x="1" y="5"/>
                    </a:moveTo>
                    <a:lnTo>
                      <a:pt x="5" y="7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0" y="19"/>
                    </a:lnTo>
                    <a:lnTo>
                      <a:pt x="10" y="23"/>
                    </a:lnTo>
                    <a:lnTo>
                      <a:pt x="8" y="26"/>
                    </a:lnTo>
                    <a:lnTo>
                      <a:pt x="6" y="28"/>
                    </a:lnTo>
                    <a:lnTo>
                      <a:pt x="3" y="29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3" y="35"/>
                    </a:lnTo>
                    <a:lnTo>
                      <a:pt x="8" y="33"/>
                    </a:lnTo>
                    <a:lnTo>
                      <a:pt x="10" y="30"/>
                    </a:lnTo>
                    <a:lnTo>
                      <a:pt x="13" y="28"/>
                    </a:lnTo>
                    <a:lnTo>
                      <a:pt x="15" y="24"/>
                    </a:lnTo>
                    <a:lnTo>
                      <a:pt x="16" y="20"/>
                    </a:lnTo>
                    <a:lnTo>
                      <a:pt x="16" y="16"/>
                    </a:lnTo>
                    <a:lnTo>
                      <a:pt x="16" y="12"/>
                    </a:lnTo>
                    <a:lnTo>
                      <a:pt x="13" y="7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1" y="5"/>
                    </a:lnTo>
                    <a:lnTo>
                      <a:pt x="1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4" name="Freeform 212"/>
              <p:cNvSpPr>
                <a:spLocks/>
              </p:cNvSpPr>
              <p:nvPr/>
            </p:nvSpPr>
            <p:spPr bwMode="auto">
              <a:xfrm>
                <a:off x="2737" y="2754"/>
                <a:ext cx="136" cy="61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0" y="0"/>
                  </a:cxn>
                  <a:cxn ang="0">
                    <a:pos x="137" y="0"/>
                  </a:cxn>
                  <a:cxn ang="0">
                    <a:pos x="137" y="68"/>
                  </a:cxn>
                  <a:cxn ang="0">
                    <a:pos x="0" y="68"/>
                  </a:cxn>
                  <a:cxn ang="0">
                    <a:pos x="0" y="68"/>
                  </a:cxn>
                </a:cxnLst>
                <a:rect l="0" t="0" r="r" b="b"/>
                <a:pathLst>
                  <a:path w="138" h="69">
                    <a:moveTo>
                      <a:pt x="0" y="68"/>
                    </a:moveTo>
                    <a:lnTo>
                      <a:pt x="0" y="0"/>
                    </a:lnTo>
                    <a:lnTo>
                      <a:pt x="137" y="0"/>
                    </a:lnTo>
                    <a:lnTo>
                      <a:pt x="137" y="68"/>
                    </a:lnTo>
                    <a:lnTo>
                      <a:pt x="0" y="68"/>
                    </a:lnTo>
                    <a:lnTo>
                      <a:pt x="0" y="6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5" name="Line 213"/>
              <p:cNvSpPr>
                <a:spLocks noChangeShapeType="1"/>
              </p:cNvSpPr>
              <p:nvPr/>
            </p:nvSpPr>
            <p:spPr bwMode="auto">
              <a:xfrm>
                <a:off x="2737" y="2762"/>
                <a:ext cx="135" cy="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6" name="AutoShape 214"/>
              <p:cNvSpPr>
                <a:spLocks noChangeArrowheads="1"/>
              </p:cNvSpPr>
              <p:nvPr/>
            </p:nvSpPr>
            <p:spPr bwMode="auto">
              <a:xfrm flipV="1">
                <a:off x="2905" y="2741"/>
                <a:ext cx="164" cy="7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7" name="Line 215"/>
              <p:cNvSpPr>
                <a:spLocks noChangeShapeType="1"/>
              </p:cNvSpPr>
              <p:nvPr/>
            </p:nvSpPr>
            <p:spPr bwMode="auto">
              <a:xfrm>
                <a:off x="2907" y="2748"/>
                <a:ext cx="163" cy="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8" name="AutoShape 216"/>
              <p:cNvSpPr>
                <a:spLocks noChangeArrowheads="1"/>
              </p:cNvSpPr>
              <p:nvPr/>
            </p:nvSpPr>
            <p:spPr bwMode="auto">
              <a:xfrm flipV="1">
                <a:off x="3082" y="2684"/>
                <a:ext cx="285" cy="13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9" name="Line 217"/>
              <p:cNvSpPr>
                <a:spLocks noChangeShapeType="1"/>
              </p:cNvSpPr>
              <p:nvPr/>
            </p:nvSpPr>
            <p:spPr bwMode="auto">
              <a:xfrm>
                <a:off x="3083" y="2700"/>
                <a:ext cx="284" cy="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0" name="Freeform 218"/>
              <p:cNvSpPr>
                <a:spLocks/>
              </p:cNvSpPr>
              <p:nvPr/>
            </p:nvSpPr>
            <p:spPr bwMode="auto">
              <a:xfrm>
                <a:off x="3367" y="2695"/>
                <a:ext cx="9" cy="120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34"/>
                  </a:cxn>
                  <a:cxn ang="0">
                    <a:pos x="0" y="134"/>
                  </a:cxn>
                  <a:cxn ang="0">
                    <a:pos x="0" y="134"/>
                  </a:cxn>
                </a:cxnLst>
                <a:rect l="0" t="0" r="r" b="b"/>
                <a:pathLst>
                  <a:path w="9" h="135">
                    <a:moveTo>
                      <a:pt x="0" y="134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134"/>
                    </a:lnTo>
                    <a:lnTo>
                      <a:pt x="0" y="134"/>
                    </a:lnTo>
                    <a:lnTo>
                      <a:pt x="0" y="1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1" name="Freeform 219"/>
              <p:cNvSpPr>
                <a:spLocks/>
              </p:cNvSpPr>
              <p:nvPr/>
            </p:nvSpPr>
            <p:spPr bwMode="auto">
              <a:xfrm>
                <a:off x="3507" y="2695"/>
                <a:ext cx="10" cy="120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34"/>
                  </a:cxn>
                  <a:cxn ang="0">
                    <a:pos x="0" y="134"/>
                  </a:cxn>
                  <a:cxn ang="0">
                    <a:pos x="0" y="134"/>
                  </a:cxn>
                </a:cxnLst>
                <a:rect l="0" t="0" r="r" b="b"/>
                <a:pathLst>
                  <a:path w="10" h="135">
                    <a:moveTo>
                      <a:pt x="0" y="134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134"/>
                    </a:lnTo>
                    <a:lnTo>
                      <a:pt x="0" y="134"/>
                    </a:lnTo>
                    <a:lnTo>
                      <a:pt x="0" y="1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2" name="Freeform 220"/>
              <p:cNvSpPr>
                <a:spLocks/>
              </p:cNvSpPr>
              <p:nvPr/>
            </p:nvSpPr>
            <p:spPr bwMode="auto">
              <a:xfrm>
                <a:off x="3322" y="2533"/>
                <a:ext cx="240" cy="232"/>
              </a:xfrm>
              <a:custGeom>
                <a:avLst/>
                <a:gdLst/>
                <a:ahLst/>
                <a:cxnLst>
                  <a:cxn ang="0">
                    <a:pos x="242" y="119"/>
                  </a:cxn>
                  <a:cxn ang="0">
                    <a:pos x="238" y="96"/>
                  </a:cxn>
                  <a:cxn ang="0">
                    <a:pos x="231" y="76"/>
                  </a:cxn>
                  <a:cxn ang="0">
                    <a:pos x="220" y="55"/>
                  </a:cxn>
                  <a:cxn ang="0">
                    <a:pos x="207" y="38"/>
                  </a:cxn>
                  <a:cxn ang="0">
                    <a:pos x="190" y="23"/>
                  </a:cxn>
                  <a:cxn ang="0">
                    <a:pos x="172" y="11"/>
                  </a:cxn>
                  <a:cxn ang="0">
                    <a:pos x="152" y="4"/>
                  </a:cxn>
                  <a:cxn ang="0">
                    <a:pos x="131" y="0"/>
                  </a:cxn>
                  <a:cxn ang="0">
                    <a:pos x="110" y="0"/>
                  </a:cxn>
                  <a:cxn ang="0">
                    <a:pos x="88" y="4"/>
                  </a:cxn>
                  <a:cxn ang="0">
                    <a:pos x="69" y="12"/>
                  </a:cxn>
                  <a:cxn ang="0">
                    <a:pos x="50" y="25"/>
                  </a:cxn>
                  <a:cxn ang="0">
                    <a:pos x="34" y="39"/>
                  </a:cxn>
                  <a:cxn ang="0">
                    <a:pos x="22" y="58"/>
                  </a:cxn>
                  <a:cxn ang="0">
                    <a:pos x="11" y="78"/>
                  </a:cxn>
                  <a:cxn ang="0">
                    <a:pos x="4" y="99"/>
                  </a:cxn>
                  <a:cxn ang="0">
                    <a:pos x="0" y="122"/>
                  </a:cxn>
                  <a:cxn ang="0">
                    <a:pos x="1" y="145"/>
                  </a:cxn>
                  <a:cxn ang="0">
                    <a:pos x="5" y="168"/>
                  </a:cxn>
                  <a:cxn ang="0">
                    <a:pos x="13" y="189"/>
                  </a:cxn>
                  <a:cxn ang="0">
                    <a:pos x="24" y="209"/>
                  </a:cxn>
                  <a:cxn ang="0">
                    <a:pos x="39" y="226"/>
                  </a:cxn>
                  <a:cxn ang="0">
                    <a:pos x="55" y="240"/>
                  </a:cxn>
                  <a:cxn ang="0">
                    <a:pos x="74" y="251"/>
                  </a:cxn>
                  <a:cxn ang="0">
                    <a:pos x="94" y="258"/>
                  </a:cxn>
                  <a:cxn ang="0">
                    <a:pos x="116" y="262"/>
                  </a:cxn>
                  <a:cxn ang="0">
                    <a:pos x="137" y="260"/>
                  </a:cxn>
                  <a:cxn ang="0">
                    <a:pos x="158" y="256"/>
                  </a:cxn>
                  <a:cxn ang="0">
                    <a:pos x="177" y="247"/>
                  </a:cxn>
                  <a:cxn ang="0">
                    <a:pos x="195" y="235"/>
                  </a:cxn>
                  <a:cxn ang="0">
                    <a:pos x="211" y="219"/>
                  </a:cxn>
                  <a:cxn ang="0">
                    <a:pos x="224" y="200"/>
                  </a:cxn>
                  <a:cxn ang="0">
                    <a:pos x="233" y="180"/>
                  </a:cxn>
                  <a:cxn ang="0">
                    <a:pos x="240" y="159"/>
                  </a:cxn>
                  <a:cxn ang="0">
                    <a:pos x="243" y="135"/>
                  </a:cxn>
                  <a:cxn ang="0">
                    <a:pos x="243" y="131"/>
                  </a:cxn>
                </a:cxnLst>
                <a:rect l="0" t="0" r="r" b="b"/>
                <a:pathLst>
                  <a:path w="244" h="263">
                    <a:moveTo>
                      <a:pt x="243" y="131"/>
                    </a:moveTo>
                    <a:lnTo>
                      <a:pt x="242" y="119"/>
                    </a:lnTo>
                    <a:lnTo>
                      <a:pt x="241" y="108"/>
                    </a:lnTo>
                    <a:lnTo>
                      <a:pt x="238" y="96"/>
                    </a:lnTo>
                    <a:lnTo>
                      <a:pt x="235" y="86"/>
                    </a:lnTo>
                    <a:lnTo>
                      <a:pt x="231" y="76"/>
                    </a:lnTo>
                    <a:lnTo>
                      <a:pt x="226" y="65"/>
                    </a:lnTo>
                    <a:lnTo>
                      <a:pt x="220" y="55"/>
                    </a:lnTo>
                    <a:lnTo>
                      <a:pt x="214" y="45"/>
                    </a:lnTo>
                    <a:lnTo>
                      <a:pt x="207" y="38"/>
                    </a:lnTo>
                    <a:lnTo>
                      <a:pt x="199" y="30"/>
                    </a:lnTo>
                    <a:lnTo>
                      <a:pt x="190" y="23"/>
                    </a:lnTo>
                    <a:lnTo>
                      <a:pt x="181" y="17"/>
                    </a:lnTo>
                    <a:lnTo>
                      <a:pt x="172" y="11"/>
                    </a:lnTo>
                    <a:lnTo>
                      <a:pt x="161" y="8"/>
                    </a:lnTo>
                    <a:lnTo>
                      <a:pt x="152" y="4"/>
                    </a:lnTo>
                    <a:lnTo>
                      <a:pt x="141" y="1"/>
                    </a:lnTo>
                    <a:lnTo>
                      <a:pt x="131" y="0"/>
                    </a:lnTo>
                    <a:lnTo>
                      <a:pt x="120" y="0"/>
                    </a:lnTo>
                    <a:lnTo>
                      <a:pt x="110" y="0"/>
                    </a:lnTo>
                    <a:lnTo>
                      <a:pt x="99" y="1"/>
                    </a:lnTo>
                    <a:lnTo>
                      <a:pt x="88" y="4"/>
                    </a:lnTo>
                    <a:lnTo>
                      <a:pt x="78" y="8"/>
                    </a:lnTo>
                    <a:lnTo>
                      <a:pt x="69" y="12"/>
                    </a:lnTo>
                    <a:lnTo>
                      <a:pt x="59" y="19"/>
                    </a:lnTo>
                    <a:lnTo>
                      <a:pt x="50" y="25"/>
                    </a:lnTo>
                    <a:lnTo>
                      <a:pt x="42" y="32"/>
                    </a:lnTo>
                    <a:lnTo>
                      <a:pt x="34" y="39"/>
                    </a:lnTo>
                    <a:lnTo>
                      <a:pt x="27" y="48"/>
                    </a:lnTo>
                    <a:lnTo>
                      <a:pt x="22" y="58"/>
                    </a:lnTo>
                    <a:lnTo>
                      <a:pt x="15" y="67"/>
                    </a:lnTo>
                    <a:lnTo>
                      <a:pt x="11" y="78"/>
                    </a:lnTo>
                    <a:lnTo>
                      <a:pt x="7" y="89"/>
                    </a:lnTo>
                    <a:lnTo>
                      <a:pt x="4" y="99"/>
                    </a:lnTo>
                    <a:lnTo>
                      <a:pt x="2" y="111"/>
                    </a:lnTo>
                    <a:lnTo>
                      <a:pt x="0" y="122"/>
                    </a:lnTo>
                    <a:lnTo>
                      <a:pt x="0" y="133"/>
                    </a:lnTo>
                    <a:lnTo>
                      <a:pt x="1" y="145"/>
                    </a:lnTo>
                    <a:lnTo>
                      <a:pt x="3" y="156"/>
                    </a:lnTo>
                    <a:lnTo>
                      <a:pt x="5" y="168"/>
                    </a:lnTo>
                    <a:lnTo>
                      <a:pt x="9" y="178"/>
                    </a:lnTo>
                    <a:lnTo>
                      <a:pt x="13" y="189"/>
                    </a:lnTo>
                    <a:lnTo>
                      <a:pt x="19" y="199"/>
                    </a:lnTo>
                    <a:lnTo>
                      <a:pt x="24" y="209"/>
                    </a:lnTo>
                    <a:lnTo>
                      <a:pt x="32" y="218"/>
                    </a:lnTo>
                    <a:lnTo>
                      <a:pt x="39" y="226"/>
                    </a:lnTo>
                    <a:lnTo>
                      <a:pt x="46" y="233"/>
                    </a:lnTo>
                    <a:lnTo>
                      <a:pt x="55" y="240"/>
                    </a:lnTo>
                    <a:lnTo>
                      <a:pt x="64" y="246"/>
                    </a:lnTo>
                    <a:lnTo>
                      <a:pt x="74" y="251"/>
                    </a:lnTo>
                    <a:lnTo>
                      <a:pt x="84" y="255"/>
                    </a:lnTo>
                    <a:lnTo>
                      <a:pt x="94" y="258"/>
                    </a:lnTo>
                    <a:lnTo>
                      <a:pt x="104" y="260"/>
                    </a:lnTo>
                    <a:lnTo>
                      <a:pt x="116" y="262"/>
                    </a:lnTo>
                    <a:lnTo>
                      <a:pt x="126" y="262"/>
                    </a:lnTo>
                    <a:lnTo>
                      <a:pt x="137" y="260"/>
                    </a:lnTo>
                    <a:lnTo>
                      <a:pt x="147" y="258"/>
                    </a:lnTo>
                    <a:lnTo>
                      <a:pt x="158" y="256"/>
                    </a:lnTo>
                    <a:lnTo>
                      <a:pt x="168" y="251"/>
                    </a:lnTo>
                    <a:lnTo>
                      <a:pt x="177" y="247"/>
                    </a:lnTo>
                    <a:lnTo>
                      <a:pt x="186" y="241"/>
                    </a:lnTo>
                    <a:lnTo>
                      <a:pt x="195" y="235"/>
                    </a:lnTo>
                    <a:lnTo>
                      <a:pt x="204" y="227"/>
                    </a:lnTo>
                    <a:lnTo>
                      <a:pt x="211" y="219"/>
                    </a:lnTo>
                    <a:lnTo>
                      <a:pt x="218" y="210"/>
                    </a:lnTo>
                    <a:lnTo>
                      <a:pt x="224" y="200"/>
                    </a:lnTo>
                    <a:lnTo>
                      <a:pt x="228" y="191"/>
                    </a:lnTo>
                    <a:lnTo>
                      <a:pt x="233" y="180"/>
                    </a:lnTo>
                    <a:lnTo>
                      <a:pt x="237" y="170"/>
                    </a:lnTo>
                    <a:lnTo>
                      <a:pt x="240" y="159"/>
                    </a:lnTo>
                    <a:lnTo>
                      <a:pt x="242" y="147"/>
                    </a:lnTo>
                    <a:lnTo>
                      <a:pt x="243" y="135"/>
                    </a:lnTo>
                    <a:lnTo>
                      <a:pt x="243" y="131"/>
                    </a:lnTo>
                    <a:lnTo>
                      <a:pt x="243" y="13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3" name="Freeform 221"/>
              <p:cNvSpPr>
                <a:spLocks/>
              </p:cNvSpPr>
              <p:nvPr/>
            </p:nvSpPr>
            <p:spPr bwMode="auto">
              <a:xfrm>
                <a:off x="3438" y="2695"/>
                <a:ext cx="9" cy="120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34"/>
                  </a:cxn>
                  <a:cxn ang="0">
                    <a:pos x="0" y="134"/>
                  </a:cxn>
                  <a:cxn ang="0">
                    <a:pos x="0" y="134"/>
                  </a:cxn>
                </a:cxnLst>
                <a:rect l="0" t="0" r="r" b="b"/>
                <a:pathLst>
                  <a:path w="9" h="135">
                    <a:moveTo>
                      <a:pt x="0" y="134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134"/>
                    </a:lnTo>
                    <a:lnTo>
                      <a:pt x="0" y="134"/>
                    </a:lnTo>
                    <a:lnTo>
                      <a:pt x="0" y="1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93" name="Oval 279"/>
            <p:cNvSpPr>
              <a:spLocks noChangeArrowheads="1"/>
            </p:cNvSpPr>
            <p:nvPr/>
          </p:nvSpPr>
          <p:spPr bwMode="auto">
            <a:xfrm>
              <a:off x="2117599" y="2494144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94" name="Group 409"/>
            <p:cNvGrpSpPr>
              <a:grpSpLocks/>
            </p:cNvGrpSpPr>
            <p:nvPr/>
          </p:nvGrpSpPr>
          <p:grpSpPr bwMode="auto">
            <a:xfrm>
              <a:off x="2271113" y="3007510"/>
              <a:ext cx="796750" cy="288015"/>
              <a:chOff x="1475" y="2688"/>
              <a:chExt cx="628" cy="239"/>
            </a:xfrm>
          </p:grpSpPr>
          <p:sp>
            <p:nvSpPr>
              <p:cNvPr id="689" name="AutoShape 280"/>
              <p:cNvSpPr>
                <a:spLocks noChangeArrowheads="1"/>
              </p:cNvSpPr>
              <p:nvPr/>
            </p:nvSpPr>
            <p:spPr bwMode="auto">
              <a:xfrm flipV="1">
                <a:off x="1491" y="2697"/>
                <a:ext cx="612" cy="23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8946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0" name="AutoShape 281"/>
              <p:cNvSpPr>
                <a:spLocks noChangeArrowheads="1"/>
              </p:cNvSpPr>
              <p:nvPr/>
            </p:nvSpPr>
            <p:spPr bwMode="auto">
              <a:xfrm flipV="1">
                <a:off x="1475" y="2688"/>
                <a:ext cx="611" cy="23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8946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1" name="Freeform 282"/>
              <p:cNvSpPr>
                <a:spLocks/>
              </p:cNvSpPr>
              <p:nvPr/>
            </p:nvSpPr>
            <p:spPr bwMode="auto">
              <a:xfrm>
                <a:off x="1991" y="2713"/>
                <a:ext cx="64" cy="65"/>
              </a:xfrm>
              <a:custGeom>
                <a:avLst/>
                <a:gdLst/>
                <a:ahLst/>
                <a:cxnLst>
                  <a:cxn ang="0">
                    <a:pos x="63" y="68"/>
                  </a:cxn>
                  <a:cxn ang="0">
                    <a:pos x="63" y="63"/>
                  </a:cxn>
                  <a:cxn ang="0">
                    <a:pos x="63" y="60"/>
                  </a:cxn>
                  <a:cxn ang="0">
                    <a:pos x="63" y="54"/>
                  </a:cxn>
                  <a:cxn ang="0">
                    <a:pos x="64" y="52"/>
                  </a:cxn>
                  <a:cxn ang="0">
                    <a:pos x="64" y="50"/>
                  </a:cxn>
                  <a:cxn ang="0">
                    <a:pos x="63" y="47"/>
                  </a:cxn>
                  <a:cxn ang="0">
                    <a:pos x="63" y="42"/>
                  </a:cxn>
                  <a:cxn ang="0">
                    <a:pos x="63" y="39"/>
                  </a:cxn>
                  <a:cxn ang="0">
                    <a:pos x="64" y="37"/>
                  </a:cxn>
                  <a:cxn ang="0">
                    <a:pos x="63" y="35"/>
                  </a:cxn>
                  <a:cxn ang="0">
                    <a:pos x="63" y="32"/>
                  </a:cxn>
                  <a:cxn ang="0">
                    <a:pos x="63" y="26"/>
                  </a:cxn>
                  <a:cxn ang="0">
                    <a:pos x="63" y="20"/>
                  </a:cxn>
                  <a:cxn ang="0">
                    <a:pos x="63" y="18"/>
                  </a:cxn>
                  <a:cxn ang="0">
                    <a:pos x="63" y="12"/>
                  </a:cxn>
                  <a:cxn ang="0">
                    <a:pos x="63" y="6"/>
                  </a:cxn>
                  <a:cxn ang="0">
                    <a:pos x="63" y="4"/>
                  </a:cxn>
                  <a:cxn ang="0">
                    <a:pos x="59" y="1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2" y="1"/>
                  </a:cxn>
                  <a:cxn ang="0">
                    <a:pos x="41" y="0"/>
                  </a:cxn>
                  <a:cxn ang="0">
                    <a:pos x="33" y="1"/>
                  </a:cxn>
                  <a:cxn ang="0">
                    <a:pos x="28" y="1"/>
                  </a:cxn>
                  <a:cxn ang="0">
                    <a:pos x="26" y="1"/>
                  </a:cxn>
                  <a:cxn ang="0">
                    <a:pos x="18" y="1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5" y="1"/>
                  </a:cxn>
                  <a:cxn ang="0">
                    <a:pos x="0" y="4"/>
                  </a:cxn>
                  <a:cxn ang="0">
                    <a:pos x="0" y="7"/>
                  </a:cxn>
                  <a:cxn ang="0">
                    <a:pos x="0" y="12"/>
                  </a:cxn>
                  <a:cxn ang="0">
                    <a:pos x="0" y="17"/>
                  </a:cxn>
                  <a:cxn ang="0">
                    <a:pos x="0" y="21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35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0" y="49"/>
                  </a:cxn>
                  <a:cxn ang="0">
                    <a:pos x="0" y="54"/>
                  </a:cxn>
                  <a:cxn ang="0">
                    <a:pos x="0" y="56"/>
                  </a:cxn>
                  <a:cxn ang="0">
                    <a:pos x="1" y="62"/>
                  </a:cxn>
                  <a:cxn ang="0">
                    <a:pos x="0" y="68"/>
                  </a:cxn>
                  <a:cxn ang="0">
                    <a:pos x="0" y="70"/>
                  </a:cxn>
                  <a:cxn ang="0">
                    <a:pos x="4" y="73"/>
                  </a:cxn>
                  <a:cxn ang="0">
                    <a:pos x="11" y="73"/>
                  </a:cxn>
                  <a:cxn ang="0">
                    <a:pos x="12" y="73"/>
                  </a:cxn>
                  <a:cxn ang="0">
                    <a:pos x="19" y="73"/>
                  </a:cxn>
                  <a:cxn ang="0">
                    <a:pos x="22" y="73"/>
                  </a:cxn>
                  <a:cxn ang="0">
                    <a:pos x="29" y="73"/>
                  </a:cxn>
                  <a:cxn ang="0">
                    <a:pos x="34" y="73"/>
                  </a:cxn>
                  <a:cxn ang="0">
                    <a:pos x="37" y="73"/>
                  </a:cxn>
                  <a:cxn ang="0">
                    <a:pos x="44" y="72"/>
                  </a:cxn>
                  <a:cxn ang="0">
                    <a:pos x="50" y="73"/>
                  </a:cxn>
                  <a:cxn ang="0">
                    <a:pos x="52" y="73"/>
                  </a:cxn>
                  <a:cxn ang="0">
                    <a:pos x="57" y="73"/>
                  </a:cxn>
                  <a:cxn ang="0">
                    <a:pos x="64" y="73"/>
                  </a:cxn>
                </a:cxnLst>
                <a:rect l="0" t="0" r="r" b="b"/>
                <a:pathLst>
                  <a:path w="65" h="74">
                    <a:moveTo>
                      <a:pt x="64" y="73"/>
                    </a:moveTo>
                    <a:lnTo>
                      <a:pt x="64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68"/>
                    </a:lnTo>
                    <a:lnTo>
                      <a:pt x="63" y="68"/>
                    </a:lnTo>
                    <a:lnTo>
                      <a:pt x="63" y="68"/>
                    </a:lnTo>
                    <a:lnTo>
                      <a:pt x="63" y="68"/>
                    </a:lnTo>
                    <a:lnTo>
                      <a:pt x="63" y="67"/>
                    </a:lnTo>
                    <a:lnTo>
                      <a:pt x="63" y="67"/>
                    </a:lnTo>
                    <a:lnTo>
                      <a:pt x="63" y="67"/>
                    </a:lnTo>
                    <a:lnTo>
                      <a:pt x="63" y="67"/>
                    </a:lnTo>
                    <a:lnTo>
                      <a:pt x="64" y="66"/>
                    </a:lnTo>
                    <a:lnTo>
                      <a:pt x="64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1"/>
                    </a:lnTo>
                    <a:lnTo>
                      <a:pt x="63" y="61"/>
                    </a:lnTo>
                    <a:lnTo>
                      <a:pt x="63" y="61"/>
                    </a:lnTo>
                    <a:lnTo>
                      <a:pt x="63" y="61"/>
                    </a:lnTo>
                    <a:lnTo>
                      <a:pt x="63" y="60"/>
                    </a:lnTo>
                    <a:lnTo>
                      <a:pt x="63" y="60"/>
                    </a:lnTo>
                    <a:lnTo>
                      <a:pt x="63" y="60"/>
                    </a:lnTo>
                    <a:lnTo>
                      <a:pt x="63" y="60"/>
                    </a:lnTo>
                    <a:lnTo>
                      <a:pt x="64" y="59"/>
                    </a:lnTo>
                    <a:lnTo>
                      <a:pt x="64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4"/>
                    </a:lnTo>
                    <a:lnTo>
                      <a:pt x="63" y="54"/>
                    </a:lnTo>
                    <a:lnTo>
                      <a:pt x="63" y="54"/>
                    </a:lnTo>
                    <a:lnTo>
                      <a:pt x="63" y="54"/>
                    </a:lnTo>
                    <a:lnTo>
                      <a:pt x="63" y="53"/>
                    </a:lnTo>
                    <a:lnTo>
                      <a:pt x="63" y="53"/>
                    </a:lnTo>
                    <a:lnTo>
                      <a:pt x="63" y="53"/>
                    </a:lnTo>
                    <a:lnTo>
                      <a:pt x="63" y="53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1"/>
                    </a:lnTo>
                    <a:lnTo>
                      <a:pt x="64" y="51"/>
                    </a:lnTo>
                    <a:lnTo>
                      <a:pt x="64" y="51"/>
                    </a:lnTo>
                    <a:lnTo>
                      <a:pt x="64" y="51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7"/>
                    </a:lnTo>
                    <a:lnTo>
                      <a:pt x="63" y="47"/>
                    </a:lnTo>
                    <a:lnTo>
                      <a:pt x="63" y="47"/>
                    </a:lnTo>
                    <a:lnTo>
                      <a:pt x="63" y="47"/>
                    </a:lnTo>
                    <a:lnTo>
                      <a:pt x="63" y="46"/>
                    </a:lnTo>
                    <a:lnTo>
                      <a:pt x="63" y="46"/>
                    </a:lnTo>
                    <a:lnTo>
                      <a:pt x="63" y="46"/>
                    </a:lnTo>
                    <a:lnTo>
                      <a:pt x="63" y="46"/>
                    </a:lnTo>
                    <a:lnTo>
                      <a:pt x="64" y="45"/>
                    </a:lnTo>
                    <a:lnTo>
                      <a:pt x="64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3"/>
                    </a:lnTo>
                    <a:lnTo>
                      <a:pt x="63" y="33"/>
                    </a:lnTo>
                    <a:lnTo>
                      <a:pt x="63" y="33"/>
                    </a:lnTo>
                    <a:lnTo>
                      <a:pt x="63" y="33"/>
                    </a:lnTo>
                    <a:lnTo>
                      <a:pt x="63" y="32"/>
                    </a:lnTo>
                    <a:lnTo>
                      <a:pt x="63" y="32"/>
                    </a:lnTo>
                    <a:lnTo>
                      <a:pt x="63" y="32"/>
                    </a:lnTo>
                    <a:lnTo>
                      <a:pt x="63" y="32"/>
                    </a:lnTo>
                    <a:lnTo>
                      <a:pt x="64" y="31"/>
                    </a:lnTo>
                    <a:lnTo>
                      <a:pt x="64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64" y="24"/>
                    </a:lnTo>
                    <a:lnTo>
                      <a:pt x="64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19"/>
                    </a:lnTo>
                    <a:lnTo>
                      <a:pt x="63" y="19"/>
                    </a:lnTo>
                    <a:lnTo>
                      <a:pt x="63" y="19"/>
                    </a:lnTo>
                    <a:lnTo>
                      <a:pt x="63" y="19"/>
                    </a:lnTo>
                    <a:lnTo>
                      <a:pt x="63" y="18"/>
                    </a:lnTo>
                    <a:lnTo>
                      <a:pt x="63" y="18"/>
                    </a:lnTo>
                    <a:lnTo>
                      <a:pt x="63" y="18"/>
                    </a:lnTo>
                    <a:lnTo>
                      <a:pt x="63" y="18"/>
                    </a:lnTo>
                    <a:lnTo>
                      <a:pt x="64" y="17"/>
                    </a:lnTo>
                    <a:lnTo>
                      <a:pt x="64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2"/>
                    </a:lnTo>
                    <a:lnTo>
                      <a:pt x="63" y="12"/>
                    </a:lnTo>
                    <a:lnTo>
                      <a:pt x="63" y="12"/>
                    </a:lnTo>
                    <a:lnTo>
                      <a:pt x="63" y="12"/>
                    </a:lnTo>
                    <a:lnTo>
                      <a:pt x="63" y="11"/>
                    </a:lnTo>
                    <a:lnTo>
                      <a:pt x="63" y="11"/>
                    </a:lnTo>
                    <a:lnTo>
                      <a:pt x="63" y="11"/>
                    </a:lnTo>
                    <a:lnTo>
                      <a:pt x="63" y="11"/>
                    </a:lnTo>
                    <a:lnTo>
                      <a:pt x="64" y="9"/>
                    </a:lnTo>
                    <a:lnTo>
                      <a:pt x="64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4"/>
                    </a:lnTo>
                    <a:lnTo>
                      <a:pt x="63" y="4"/>
                    </a:lnTo>
                    <a:lnTo>
                      <a:pt x="63" y="4"/>
                    </a:lnTo>
                    <a:lnTo>
                      <a:pt x="63" y="4"/>
                    </a:lnTo>
                    <a:lnTo>
                      <a:pt x="64" y="2"/>
                    </a:lnTo>
                    <a:lnTo>
                      <a:pt x="64" y="0"/>
                    </a:lnTo>
                    <a:lnTo>
                      <a:pt x="62" y="0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6" y="1"/>
                    </a:lnTo>
                    <a:lnTo>
                      <a:pt x="56" y="1"/>
                    </a:lnTo>
                    <a:lnTo>
                      <a:pt x="56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1"/>
                    </a:lnTo>
                    <a:lnTo>
                      <a:pt x="51" y="1"/>
                    </a:lnTo>
                    <a:lnTo>
                      <a:pt x="51" y="1"/>
                    </a:lnTo>
                    <a:lnTo>
                      <a:pt x="51" y="1"/>
                    </a:lnTo>
                    <a:lnTo>
                      <a:pt x="50" y="1"/>
                    </a:lnTo>
                    <a:lnTo>
                      <a:pt x="50" y="1"/>
                    </a:lnTo>
                    <a:lnTo>
                      <a:pt x="50" y="1"/>
                    </a:lnTo>
                    <a:lnTo>
                      <a:pt x="50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0"/>
                    </a:lnTo>
                    <a:lnTo>
                      <a:pt x="30" y="0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1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34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" y="40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5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1" y="55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1" y="62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" y="69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3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6" y="72"/>
                    </a:lnTo>
                    <a:lnTo>
                      <a:pt x="6" y="73"/>
                    </a:lnTo>
                    <a:lnTo>
                      <a:pt x="6" y="73"/>
                    </a:lnTo>
                    <a:lnTo>
                      <a:pt x="6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9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2" y="72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3" y="73"/>
                    </a:lnTo>
                    <a:lnTo>
                      <a:pt x="13" y="73"/>
                    </a:lnTo>
                    <a:lnTo>
                      <a:pt x="13" y="73"/>
                    </a:lnTo>
                    <a:lnTo>
                      <a:pt x="13" y="73"/>
                    </a:lnTo>
                    <a:lnTo>
                      <a:pt x="15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21" y="72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3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9" y="72"/>
                    </a:lnTo>
                    <a:lnTo>
                      <a:pt x="29" y="73"/>
                    </a:lnTo>
                    <a:lnTo>
                      <a:pt x="29" y="73"/>
                    </a:lnTo>
                    <a:lnTo>
                      <a:pt x="29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1" y="73"/>
                    </a:lnTo>
                    <a:lnTo>
                      <a:pt x="34" y="73"/>
                    </a:lnTo>
                    <a:lnTo>
                      <a:pt x="34" y="73"/>
                    </a:lnTo>
                    <a:lnTo>
                      <a:pt x="34" y="73"/>
                    </a:lnTo>
                    <a:lnTo>
                      <a:pt x="34" y="73"/>
                    </a:lnTo>
                    <a:lnTo>
                      <a:pt x="34" y="72"/>
                    </a:lnTo>
                    <a:lnTo>
                      <a:pt x="34" y="72"/>
                    </a:lnTo>
                    <a:lnTo>
                      <a:pt x="34" y="72"/>
                    </a:lnTo>
                    <a:lnTo>
                      <a:pt x="34" y="72"/>
                    </a:lnTo>
                    <a:lnTo>
                      <a:pt x="36" y="72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7" y="73"/>
                    </a:lnTo>
                    <a:lnTo>
                      <a:pt x="37" y="73"/>
                    </a:lnTo>
                    <a:lnTo>
                      <a:pt x="37" y="73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4" y="72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1" y="72"/>
                    </a:lnTo>
                    <a:lnTo>
                      <a:pt x="51" y="73"/>
                    </a:lnTo>
                    <a:lnTo>
                      <a:pt x="51" y="73"/>
                    </a:lnTo>
                    <a:lnTo>
                      <a:pt x="51" y="73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3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9" y="72"/>
                    </a:lnTo>
                    <a:lnTo>
                      <a:pt x="59" y="73"/>
                    </a:lnTo>
                    <a:lnTo>
                      <a:pt x="59" y="73"/>
                    </a:lnTo>
                    <a:lnTo>
                      <a:pt x="59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2" y="73"/>
                    </a:lnTo>
                    <a:lnTo>
                      <a:pt x="64" y="73"/>
                    </a:lnTo>
                    <a:lnTo>
                      <a:pt x="64" y="7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2" name="AutoShape 283"/>
              <p:cNvSpPr>
                <a:spLocks noChangeArrowheads="1"/>
              </p:cNvSpPr>
              <p:nvPr/>
            </p:nvSpPr>
            <p:spPr bwMode="auto">
              <a:xfrm flipV="1">
                <a:off x="1997" y="2718"/>
                <a:ext cx="52" cy="5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3" name="AutoShape 284"/>
              <p:cNvSpPr>
                <a:spLocks noChangeArrowheads="1"/>
              </p:cNvSpPr>
              <p:nvPr/>
            </p:nvSpPr>
            <p:spPr bwMode="auto">
              <a:xfrm flipV="1">
                <a:off x="1997" y="2718"/>
                <a:ext cx="52" cy="4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4" name="Freeform 285"/>
              <p:cNvSpPr>
                <a:spLocks/>
              </p:cNvSpPr>
              <p:nvPr/>
            </p:nvSpPr>
            <p:spPr bwMode="auto">
              <a:xfrm>
                <a:off x="2027" y="2727"/>
                <a:ext cx="17" cy="34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16" y="37"/>
                  </a:cxn>
                  <a:cxn ang="0">
                    <a:pos x="13" y="14"/>
                  </a:cxn>
                  <a:cxn ang="0">
                    <a:pos x="13" y="5"/>
                  </a:cxn>
                  <a:cxn ang="0">
                    <a:pos x="12" y="0"/>
                  </a:cxn>
                  <a:cxn ang="0">
                    <a:pos x="5" y="0"/>
                  </a:cxn>
                  <a:cxn ang="0">
                    <a:pos x="4" y="11"/>
                  </a:cxn>
                  <a:cxn ang="0">
                    <a:pos x="3" y="20"/>
                  </a:cxn>
                  <a:cxn ang="0">
                    <a:pos x="0" y="37"/>
                  </a:cxn>
                  <a:cxn ang="0">
                    <a:pos x="0" y="37"/>
                  </a:cxn>
                </a:cxnLst>
                <a:rect l="0" t="0" r="r" b="b"/>
                <a:pathLst>
                  <a:path w="17" h="38">
                    <a:moveTo>
                      <a:pt x="0" y="37"/>
                    </a:moveTo>
                    <a:lnTo>
                      <a:pt x="16" y="37"/>
                    </a:lnTo>
                    <a:lnTo>
                      <a:pt x="13" y="14"/>
                    </a:lnTo>
                    <a:lnTo>
                      <a:pt x="13" y="5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4" y="11"/>
                    </a:lnTo>
                    <a:lnTo>
                      <a:pt x="3" y="20"/>
                    </a:lnTo>
                    <a:lnTo>
                      <a:pt x="0" y="37"/>
                    </a:lnTo>
                    <a:lnTo>
                      <a:pt x="0" y="37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5" name="Freeform 286"/>
              <p:cNvSpPr>
                <a:spLocks/>
              </p:cNvSpPr>
              <p:nvPr/>
            </p:nvSpPr>
            <p:spPr bwMode="auto">
              <a:xfrm>
                <a:off x="2031" y="2725"/>
                <a:ext cx="10" cy="3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"/>
                  </a:cxn>
                  <a:cxn ang="0">
                    <a:pos x="8" y="3"/>
                  </a:cxn>
                  <a:cxn ang="0">
                    <a:pos x="1" y="3"/>
                  </a:cxn>
                  <a:cxn ang="0">
                    <a:pos x="1" y="3"/>
                  </a:cxn>
                </a:cxnLst>
                <a:rect l="0" t="0" r="r" b="b"/>
                <a:pathLst>
                  <a:path w="10" h="4">
                    <a:moveTo>
                      <a:pt x="1" y="3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8" y="3"/>
                    </a:lnTo>
                    <a:lnTo>
                      <a:pt x="1" y="3"/>
                    </a:lnTo>
                    <a:lnTo>
                      <a:pt x="1" y="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6" name="Freeform 287"/>
              <p:cNvSpPr>
                <a:spLocks/>
              </p:cNvSpPr>
              <p:nvPr/>
            </p:nvSpPr>
            <p:spPr bwMode="auto">
              <a:xfrm>
                <a:off x="2030" y="2732"/>
                <a:ext cx="11" cy="14"/>
              </a:xfrm>
              <a:custGeom>
                <a:avLst/>
                <a:gdLst/>
                <a:ahLst/>
                <a:cxnLst>
                  <a:cxn ang="0">
                    <a:pos x="1" y="5"/>
                  </a:cxn>
                  <a:cxn ang="0">
                    <a:pos x="10" y="0"/>
                  </a:cxn>
                  <a:cxn ang="0">
                    <a:pos x="10" y="9"/>
                  </a:cxn>
                  <a:cxn ang="0">
                    <a:pos x="0" y="15"/>
                  </a:cxn>
                  <a:cxn ang="0">
                    <a:pos x="1" y="5"/>
                  </a:cxn>
                  <a:cxn ang="0">
                    <a:pos x="1" y="5"/>
                  </a:cxn>
                </a:cxnLst>
                <a:rect l="0" t="0" r="r" b="b"/>
                <a:pathLst>
                  <a:path w="11" h="16">
                    <a:moveTo>
                      <a:pt x="1" y="5"/>
                    </a:moveTo>
                    <a:lnTo>
                      <a:pt x="10" y="0"/>
                    </a:lnTo>
                    <a:lnTo>
                      <a:pt x="10" y="9"/>
                    </a:lnTo>
                    <a:lnTo>
                      <a:pt x="0" y="15"/>
                    </a:lnTo>
                    <a:lnTo>
                      <a:pt x="1" y="5"/>
                    </a:lnTo>
                    <a:lnTo>
                      <a:pt x="1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7" name="Freeform 288"/>
              <p:cNvSpPr>
                <a:spLocks/>
              </p:cNvSpPr>
              <p:nvPr/>
            </p:nvSpPr>
            <p:spPr bwMode="auto">
              <a:xfrm>
                <a:off x="2032" y="2727"/>
                <a:ext cx="8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8" h="5">
                    <a:moveTo>
                      <a:pt x="0" y="4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8" name="Freeform 289"/>
              <p:cNvSpPr>
                <a:spLocks/>
              </p:cNvSpPr>
              <p:nvPr/>
            </p:nvSpPr>
            <p:spPr bwMode="auto">
              <a:xfrm>
                <a:off x="2027" y="2747"/>
                <a:ext cx="16" cy="14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4" y="0"/>
                  </a:cxn>
                  <a:cxn ang="0">
                    <a:pos x="15" y="9"/>
                  </a:cxn>
                  <a:cxn ang="0">
                    <a:pos x="7" y="15"/>
                  </a:cxn>
                  <a:cxn ang="0">
                    <a:pos x="0" y="15"/>
                  </a:cxn>
                  <a:cxn ang="0">
                    <a:pos x="1" y="8"/>
                  </a:cxn>
                  <a:cxn ang="0">
                    <a:pos x="1" y="8"/>
                  </a:cxn>
                </a:cxnLst>
                <a:rect l="0" t="0" r="r" b="b"/>
                <a:pathLst>
                  <a:path w="16" h="16">
                    <a:moveTo>
                      <a:pt x="1" y="8"/>
                    </a:moveTo>
                    <a:lnTo>
                      <a:pt x="14" y="0"/>
                    </a:lnTo>
                    <a:lnTo>
                      <a:pt x="15" y="9"/>
                    </a:lnTo>
                    <a:lnTo>
                      <a:pt x="7" y="15"/>
                    </a:lnTo>
                    <a:lnTo>
                      <a:pt x="0" y="15"/>
                    </a:lnTo>
                    <a:lnTo>
                      <a:pt x="1" y="8"/>
                    </a:lnTo>
                    <a:lnTo>
                      <a:pt x="1" y="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9" name="AutoShape 290"/>
              <p:cNvSpPr>
                <a:spLocks noChangeArrowheads="1"/>
              </p:cNvSpPr>
              <p:nvPr/>
            </p:nvSpPr>
            <p:spPr bwMode="auto">
              <a:xfrm flipV="1">
                <a:off x="2031" y="2723"/>
                <a:ext cx="9" cy="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0" name="Freeform 291"/>
              <p:cNvSpPr>
                <a:spLocks/>
              </p:cNvSpPr>
              <p:nvPr/>
            </p:nvSpPr>
            <p:spPr bwMode="auto">
              <a:xfrm>
                <a:off x="2031" y="2720"/>
                <a:ext cx="10" cy="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4" y="0"/>
                  </a:cxn>
                  <a:cxn ang="0">
                    <a:pos x="9" y="3"/>
                  </a:cxn>
                  <a:cxn ang="0">
                    <a:pos x="0" y="3"/>
                  </a:cxn>
                  <a:cxn ang="0">
                    <a:pos x="0" y="3"/>
                  </a:cxn>
                </a:cxnLst>
                <a:rect l="0" t="0" r="r" b="b"/>
                <a:pathLst>
                  <a:path w="10" h="4">
                    <a:moveTo>
                      <a:pt x="0" y="3"/>
                    </a:moveTo>
                    <a:lnTo>
                      <a:pt x="4" y="0"/>
                    </a:lnTo>
                    <a:lnTo>
                      <a:pt x="9" y="3"/>
                    </a:lnTo>
                    <a:lnTo>
                      <a:pt x="0" y="3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1" name="Freeform 292"/>
              <p:cNvSpPr>
                <a:spLocks/>
              </p:cNvSpPr>
              <p:nvPr/>
            </p:nvSpPr>
            <p:spPr bwMode="auto">
              <a:xfrm>
                <a:off x="1860" y="2742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5" y="3"/>
                  </a:cxn>
                  <a:cxn ang="0">
                    <a:pos x="8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1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7"/>
                  </a:cxn>
                  <a:cxn ang="0">
                    <a:pos x="62" y="7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3" y="4"/>
                  </a:cxn>
                  <a:cxn ang="0">
                    <a:pos x="76" y="4"/>
                  </a:cxn>
                  <a:cxn ang="0">
                    <a:pos x="78" y="3"/>
                  </a:cxn>
                  <a:cxn ang="0">
                    <a:pos x="82" y="3"/>
                  </a:cxn>
                  <a:cxn ang="0">
                    <a:pos x="85" y="3"/>
                  </a:cxn>
                  <a:cxn ang="0">
                    <a:pos x="88" y="3"/>
                  </a:cxn>
                  <a:cxn ang="0">
                    <a:pos x="91" y="2"/>
                  </a:cxn>
                  <a:cxn ang="0">
                    <a:pos x="95" y="2"/>
                  </a:cxn>
                  <a:cxn ang="0">
                    <a:pos x="98" y="2"/>
                  </a:cxn>
                  <a:cxn ang="0">
                    <a:pos x="101" y="2"/>
                  </a:cxn>
                  <a:cxn ang="0">
                    <a:pos x="103" y="2"/>
                  </a:cxn>
                  <a:cxn ang="0">
                    <a:pos x="105" y="2"/>
                  </a:cxn>
                  <a:cxn ang="0">
                    <a:pos x="106" y="2"/>
                  </a:cxn>
                  <a:cxn ang="0">
                    <a:pos x="110" y="2"/>
                  </a:cxn>
                  <a:cxn ang="0">
                    <a:pos x="111" y="3"/>
                  </a:cxn>
                  <a:cxn ang="0">
                    <a:pos x="115" y="3"/>
                  </a:cxn>
                  <a:cxn ang="0">
                    <a:pos x="116" y="3"/>
                  </a:cxn>
                  <a:cxn ang="0">
                    <a:pos x="119" y="3"/>
                  </a:cxn>
                  <a:cxn ang="0">
                    <a:pos x="121" y="4"/>
                  </a:cxn>
                  <a:cxn ang="0">
                    <a:pos x="123" y="4"/>
                  </a:cxn>
                  <a:cxn ang="0">
                    <a:pos x="124" y="5"/>
                  </a:cxn>
                  <a:cxn ang="0">
                    <a:pos x="128" y="5"/>
                  </a:cxn>
                  <a:cxn ang="0">
                    <a:pos x="129" y="7"/>
                  </a:cxn>
                  <a:cxn ang="0">
                    <a:pos x="133" y="7"/>
                  </a:cxn>
                  <a:cxn ang="0">
                    <a:pos x="135" y="7"/>
                  </a:cxn>
                  <a:cxn ang="0">
                    <a:pos x="138" y="7"/>
                  </a:cxn>
                  <a:cxn ang="0">
                    <a:pos x="139" y="8"/>
                  </a:cxn>
                  <a:cxn ang="0">
                    <a:pos x="141" y="8"/>
                  </a:cxn>
                  <a:cxn ang="0">
                    <a:pos x="144" y="10"/>
                  </a:cxn>
                  <a:cxn ang="0">
                    <a:pos x="147" y="10"/>
                  </a:cxn>
                  <a:cxn ang="0">
                    <a:pos x="149" y="12"/>
                  </a:cxn>
                  <a:cxn ang="0">
                    <a:pos x="151" y="12"/>
                  </a:cxn>
                  <a:cxn ang="0">
                    <a:pos x="153" y="12"/>
                  </a:cxn>
                  <a:cxn ang="0">
                    <a:pos x="155" y="12"/>
                  </a:cxn>
                </a:cxnLst>
                <a:rect l="0" t="0" r="r" b="b"/>
                <a:pathLst>
                  <a:path w="157" h="13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7"/>
                    </a:lnTo>
                    <a:lnTo>
                      <a:pt x="58" y="7"/>
                    </a:lnTo>
                    <a:lnTo>
                      <a:pt x="60" y="7"/>
                    </a:lnTo>
                    <a:lnTo>
                      <a:pt x="62" y="7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2" y="4"/>
                    </a:lnTo>
                    <a:lnTo>
                      <a:pt x="73" y="4"/>
                    </a:lnTo>
                    <a:lnTo>
                      <a:pt x="75" y="4"/>
                    </a:lnTo>
                    <a:lnTo>
                      <a:pt x="76" y="4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2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8" y="3"/>
                    </a:lnTo>
                    <a:lnTo>
                      <a:pt x="90" y="2"/>
                    </a:lnTo>
                    <a:lnTo>
                      <a:pt x="91" y="2"/>
                    </a:lnTo>
                    <a:lnTo>
                      <a:pt x="93" y="2"/>
                    </a:lnTo>
                    <a:lnTo>
                      <a:pt x="95" y="2"/>
                    </a:lnTo>
                    <a:lnTo>
                      <a:pt x="96" y="2"/>
                    </a:lnTo>
                    <a:lnTo>
                      <a:pt x="98" y="2"/>
                    </a:lnTo>
                    <a:lnTo>
                      <a:pt x="99" y="2"/>
                    </a:lnTo>
                    <a:lnTo>
                      <a:pt x="101" y="2"/>
                    </a:lnTo>
                    <a:lnTo>
                      <a:pt x="103" y="1"/>
                    </a:lnTo>
                    <a:lnTo>
                      <a:pt x="103" y="2"/>
                    </a:lnTo>
                    <a:lnTo>
                      <a:pt x="104" y="2"/>
                    </a:lnTo>
                    <a:lnTo>
                      <a:pt x="105" y="2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8" y="2"/>
                    </a:lnTo>
                    <a:lnTo>
                      <a:pt x="110" y="2"/>
                    </a:lnTo>
                    <a:lnTo>
                      <a:pt x="111" y="2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1" y="4"/>
                    </a:lnTo>
                    <a:lnTo>
                      <a:pt x="122" y="4"/>
                    </a:lnTo>
                    <a:lnTo>
                      <a:pt x="123" y="4"/>
                    </a:lnTo>
                    <a:lnTo>
                      <a:pt x="124" y="4"/>
                    </a:lnTo>
                    <a:lnTo>
                      <a:pt x="124" y="5"/>
                    </a:lnTo>
                    <a:lnTo>
                      <a:pt x="126" y="5"/>
                    </a:lnTo>
                    <a:lnTo>
                      <a:pt x="128" y="5"/>
                    </a:lnTo>
                    <a:lnTo>
                      <a:pt x="129" y="5"/>
                    </a:lnTo>
                    <a:lnTo>
                      <a:pt x="129" y="7"/>
                    </a:lnTo>
                    <a:lnTo>
                      <a:pt x="131" y="7"/>
                    </a:lnTo>
                    <a:lnTo>
                      <a:pt x="133" y="7"/>
                    </a:lnTo>
                    <a:lnTo>
                      <a:pt x="134" y="7"/>
                    </a:lnTo>
                    <a:lnTo>
                      <a:pt x="135" y="7"/>
                    </a:lnTo>
                    <a:lnTo>
                      <a:pt x="137" y="7"/>
                    </a:lnTo>
                    <a:lnTo>
                      <a:pt x="138" y="7"/>
                    </a:lnTo>
                    <a:lnTo>
                      <a:pt x="139" y="7"/>
                    </a:lnTo>
                    <a:lnTo>
                      <a:pt x="139" y="8"/>
                    </a:lnTo>
                    <a:lnTo>
                      <a:pt x="141" y="8"/>
                    </a:lnTo>
                    <a:lnTo>
                      <a:pt x="141" y="8"/>
                    </a:lnTo>
                    <a:lnTo>
                      <a:pt x="143" y="8"/>
                    </a:lnTo>
                    <a:lnTo>
                      <a:pt x="144" y="10"/>
                    </a:lnTo>
                    <a:lnTo>
                      <a:pt x="145" y="10"/>
                    </a:lnTo>
                    <a:lnTo>
                      <a:pt x="147" y="10"/>
                    </a:lnTo>
                    <a:lnTo>
                      <a:pt x="149" y="10"/>
                    </a:lnTo>
                    <a:lnTo>
                      <a:pt x="149" y="12"/>
                    </a:lnTo>
                    <a:lnTo>
                      <a:pt x="150" y="12"/>
                    </a:lnTo>
                    <a:lnTo>
                      <a:pt x="151" y="12"/>
                    </a:lnTo>
                    <a:lnTo>
                      <a:pt x="153" y="12"/>
                    </a:lnTo>
                    <a:lnTo>
                      <a:pt x="153" y="12"/>
                    </a:lnTo>
                    <a:lnTo>
                      <a:pt x="155" y="12"/>
                    </a:lnTo>
                    <a:lnTo>
                      <a:pt x="155" y="12"/>
                    </a:lnTo>
                    <a:lnTo>
                      <a:pt x="156" y="12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2" name="Freeform 293"/>
              <p:cNvSpPr>
                <a:spLocks/>
              </p:cNvSpPr>
              <p:nvPr/>
            </p:nvSpPr>
            <p:spPr bwMode="auto">
              <a:xfrm>
                <a:off x="1860" y="2715"/>
                <a:ext cx="154" cy="11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5" y="3"/>
                  </a:cxn>
                  <a:cxn ang="0">
                    <a:pos x="8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1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3" y="5"/>
                  </a:cxn>
                  <a:cxn ang="0">
                    <a:pos x="76" y="5"/>
                  </a:cxn>
                  <a:cxn ang="0">
                    <a:pos x="78" y="3"/>
                  </a:cxn>
                  <a:cxn ang="0">
                    <a:pos x="82" y="3"/>
                  </a:cxn>
                  <a:cxn ang="0">
                    <a:pos x="85" y="3"/>
                  </a:cxn>
                  <a:cxn ang="0">
                    <a:pos x="88" y="3"/>
                  </a:cxn>
                  <a:cxn ang="0">
                    <a:pos x="91" y="3"/>
                  </a:cxn>
                  <a:cxn ang="0">
                    <a:pos x="95" y="3"/>
                  </a:cxn>
                  <a:cxn ang="0">
                    <a:pos x="98" y="3"/>
                  </a:cxn>
                  <a:cxn ang="0">
                    <a:pos x="101" y="3"/>
                  </a:cxn>
                  <a:cxn ang="0">
                    <a:pos x="103" y="3"/>
                  </a:cxn>
                  <a:cxn ang="0">
                    <a:pos x="105" y="3"/>
                  </a:cxn>
                  <a:cxn ang="0">
                    <a:pos x="106" y="3"/>
                  </a:cxn>
                  <a:cxn ang="0">
                    <a:pos x="110" y="3"/>
                  </a:cxn>
                  <a:cxn ang="0">
                    <a:pos x="111" y="3"/>
                  </a:cxn>
                  <a:cxn ang="0">
                    <a:pos x="115" y="3"/>
                  </a:cxn>
                  <a:cxn ang="0">
                    <a:pos x="116" y="3"/>
                  </a:cxn>
                  <a:cxn ang="0">
                    <a:pos x="119" y="3"/>
                  </a:cxn>
                  <a:cxn ang="0">
                    <a:pos x="121" y="5"/>
                  </a:cxn>
                  <a:cxn ang="0">
                    <a:pos x="123" y="5"/>
                  </a:cxn>
                  <a:cxn ang="0">
                    <a:pos x="124" y="5"/>
                  </a:cxn>
                  <a:cxn ang="0">
                    <a:pos x="128" y="5"/>
                  </a:cxn>
                  <a:cxn ang="0">
                    <a:pos x="129" y="7"/>
                  </a:cxn>
                  <a:cxn ang="0">
                    <a:pos x="133" y="7"/>
                  </a:cxn>
                  <a:cxn ang="0">
                    <a:pos x="135" y="7"/>
                  </a:cxn>
                  <a:cxn ang="0">
                    <a:pos x="138" y="7"/>
                  </a:cxn>
                  <a:cxn ang="0">
                    <a:pos x="140" y="9"/>
                  </a:cxn>
                  <a:cxn ang="0">
                    <a:pos x="142" y="9"/>
                  </a:cxn>
                  <a:cxn ang="0">
                    <a:pos x="144" y="10"/>
                  </a:cxn>
                  <a:cxn ang="0">
                    <a:pos x="147" y="10"/>
                  </a:cxn>
                  <a:cxn ang="0">
                    <a:pos x="149" y="12"/>
                  </a:cxn>
                  <a:cxn ang="0">
                    <a:pos x="151" y="12"/>
                  </a:cxn>
                  <a:cxn ang="0">
                    <a:pos x="153" y="12"/>
                  </a:cxn>
                  <a:cxn ang="0">
                    <a:pos x="155" y="12"/>
                  </a:cxn>
                </a:cxnLst>
                <a:rect l="0" t="0" r="r" b="b"/>
                <a:pathLst>
                  <a:path w="157" h="13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2" y="5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6" y="5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2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1" y="3"/>
                    </a:lnTo>
                    <a:lnTo>
                      <a:pt x="93" y="3"/>
                    </a:lnTo>
                    <a:lnTo>
                      <a:pt x="95" y="3"/>
                    </a:lnTo>
                    <a:lnTo>
                      <a:pt x="96" y="3"/>
                    </a:lnTo>
                    <a:lnTo>
                      <a:pt x="98" y="3"/>
                    </a:lnTo>
                    <a:lnTo>
                      <a:pt x="99" y="3"/>
                    </a:lnTo>
                    <a:lnTo>
                      <a:pt x="101" y="3"/>
                    </a:lnTo>
                    <a:lnTo>
                      <a:pt x="103" y="2"/>
                    </a:lnTo>
                    <a:lnTo>
                      <a:pt x="103" y="3"/>
                    </a:lnTo>
                    <a:lnTo>
                      <a:pt x="104" y="3"/>
                    </a:lnTo>
                    <a:lnTo>
                      <a:pt x="105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10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1" y="5"/>
                    </a:lnTo>
                    <a:lnTo>
                      <a:pt x="122" y="5"/>
                    </a:lnTo>
                    <a:lnTo>
                      <a:pt x="123" y="5"/>
                    </a:lnTo>
                    <a:lnTo>
                      <a:pt x="124" y="5"/>
                    </a:lnTo>
                    <a:lnTo>
                      <a:pt x="124" y="5"/>
                    </a:lnTo>
                    <a:lnTo>
                      <a:pt x="126" y="5"/>
                    </a:lnTo>
                    <a:lnTo>
                      <a:pt x="128" y="5"/>
                    </a:lnTo>
                    <a:lnTo>
                      <a:pt x="129" y="5"/>
                    </a:lnTo>
                    <a:lnTo>
                      <a:pt x="129" y="7"/>
                    </a:lnTo>
                    <a:lnTo>
                      <a:pt x="131" y="7"/>
                    </a:lnTo>
                    <a:lnTo>
                      <a:pt x="133" y="7"/>
                    </a:lnTo>
                    <a:lnTo>
                      <a:pt x="134" y="7"/>
                    </a:lnTo>
                    <a:lnTo>
                      <a:pt x="135" y="7"/>
                    </a:lnTo>
                    <a:lnTo>
                      <a:pt x="137" y="7"/>
                    </a:lnTo>
                    <a:lnTo>
                      <a:pt x="138" y="7"/>
                    </a:lnTo>
                    <a:lnTo>
                      <a:pt x="140" y="7"/>
                    </a:lnTo>
                    <a:lnTo>
                      <a:pt x="140" y="9"/>
                    </a:lnTo>
                    <a:lnTo>
                      <a:pt x="141" y="9"/>
                    </a:lnTo>
                    <a:lnTo>
                      <a:pt x="142" y="9"/>
                    </a:lnTo>
                    <a:lnTo>
                      <a:pt x="143" y="9"/>
                    </a:lnTo>
                    <a:lnTo>
                      <a:pt x="144" y="10"/>
                    </a:lnTo>
                    <a:lnTo>
                      <a:pt x="145" y="10"/>
                    </a:lnTo>
                    <a:lnTo>
                      <a:pt x="147" y="10"/>
                    </a:lnTo>
                    <a:lnTo>
                      <a:pt x="149" y="10"/>
                    </a:lnTo>
                    <a:lnTo>
                      <a:pt x="149" y="12"/>
                    </a:lnTo>
                    <a:lnTo>
                      <a:pt x="150" y="12"/>
                    </a:lnTo>
                    <a:lnTo>
                      <a:pt x="151" y="12"/>
                    </a:lnTo>
                    <a:lnTo>
                      <a:pt x="153" y="12"/>
                    </a:lnTo>
                    <a:lnTo>
                      <a:pt x="153" y="12"/>
                    </a:lnTo>
                    <a:lnTo>
                      <a:pt x="155" y="12"/>
                    </a:lnTo>
                    <a:lnTo>
                      <a:pt x="155" y="12"/>
                    </a:lnTo>
                    <a:lnTo>
                      <a:pt x="156" y="12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3" name="Freeform 294"/>
              <p:cNvSpPr>
                <a:spLocks/>
              </p:cNvSpPr>
              <p:nvPr/>
            </p:nvSpPr>
            <p:spPr bwMode="auto">
              <a:xfrm>
                <a:off x="1860" y="2724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5" y="3"/>
                  </a:cxn>
                  <a:cxn ang="0">
                    <a:pos x="8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1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3" y="5"/>
                  </a:cxn>
                  <a:cxn ang="0">
                    <a:pos x="76" y="5"/>
                  </a:cxn>
                  <a:cxn ang="0">
                    <a:pos x="78" y="3"/>
                  </a:cxn>
                  <a:cxn ang="0">
                    <a:pos x="82" y="3"/>
                  </a:cxn>
                  <a:cxn ang="0">
                    <a:pos x="85" y="3"/>
                  </a:cxn>
                  <a:cxn ang="0">
                    <a:pos x="88" y="3"/>
                  </a:cxn>
                  <a:cxn ang="0">
                    <a:pos x="91" y="3"/>
                  </a:cxn>
                  <a:cxn ang="0">
                    <a:pos x="95" y="3"/>
                  </a:cxn>
                  <a:cxn ang="0">
                    <a:pos x="98" y="3"/>
                  </a:cxn>
                  <a:cxn ang="0">
                    <a:pos x="101" y="3"/>
                  </a:cxn>
                  <a:cxn ang="0">
                    <a:pos x="103" y="3"/>
                  </a:cxn>
                  <a:cxn ang="0">
                    <a:pos x="105" y="3"/>
                  </a:cxn>
                  <a:cxn ang="0">
                    <a:pos x="106" y="3"/>
                  </a:cxn>
                  <a:cxn ang="0">
                    <a:pos x="110" y="3"/>
                  </a:cxn>
                  <a:cxn ang="0">
                    <a:pos x="111" y="3"/>
                  </a:cxn>
                  <a:cxn ang="0">
                    <a:pos x="115" y="3"/>
                  </a:cxn>
                  <a:cxn ang="0">
                    <a:pos x="116" y="3"/>
                  </a:cxn>
                  <a:cxn ang="0">
                    <a:pos x="119" y="3"/>
                  </a:cxn>
                  <a:cxn ang="0">
                    <a:pos x="121" y="5"/>
                  </a:cxn>
                  <a:cxn ang="0">
                    <a:pos x="123" y="5"/>
                  </a:cxn>
                  <a:cxn ang="0">
                    <a:pos x="124" y="6"/>
                  </a:cxn>
                  <a:cxn ang="0">
                    <a:pos x="128" y="6"/>
                  </a:cxn>
                  <a:cxn ang="0">
                    <a:pos x="129" y="7"/>
                  </a:cxn>
                  <a:cxn ang="0">
                    <a:pos x="133" y="7"/>
                  </a:cxn>
                  <a:cxn ang="0">
                    <a:pos x="134" y="7"/>
                  </a:cxn>
                  <a:cxn ang="0">
                    <a:pos x="138" y="7"/>
                  </a:cxn>
                  <a:cxn ang="0">
                    <a:pos x="139" y="9"/>
                  </a:cxn>
                  <a:cxn ang="0">
                    <a:pos x="141" y="9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3"/>
                  </a:cxn>
                  <a:cxn ang="0">
                    <a:pos x="151" y="13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2" y="5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6" y="5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2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1" y="3"/>
                    </a:lnTo>
                    <a:lnTo>
                      <a:pt x="93" y="3"/>
                    </a:lnTo>
                    <a:lnTo>
                      <a:pt x="95" y="3"/>
                    </a:lnTo>
                    <a:lnTo>
                      <a:pt x="96" y="3"/>
                    </a:lnTo>
                    <a:lnTo>
                      <a:pt x="98" y="3"/>
                    </a:lnTo>
                    <a:lnTo>
                      <a:pt x="99" y="3"/>
                    </a:lnTo>
                    <a:lnTo>
                      <a:pt x="101" y="3"/>
                    </a:lnTo>
                    <a:lnTo>
                      <a:pt x="103" y="2"/>
                    </a:lnTo>
                    <a:lnTo>
                      <a:pt x="103" y="3"/>
                    </a:lnTo>
                    <a:lnTo>
                      <a:pt x="104" y="3"/>
                    </a:lnTo>
                    <a:lnTo>
                      <a:pt x="105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10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1" y="5"/>
                    </a:lnTo>
                    <a:lnTo>
                      <a:pt x="122" y="5"/>
                    </a:lnTo>
                    <a:lnTo>
                      <a:pt x="123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6" y="6"/>
                    </a:lnTo>
                    <a:lnTo>
                      <a:pt x="128" y="6"/>
                    </a:lnTo>
                    <a:lnTo>
                      <a:pt x="129" y="6"/>
                    </a:lnTo>
                    <a:lnTo>
                      <a:pt x="129" y="7"/>
                    </a:lnTo>
                    <a:lnTo>
                      <a:pt x="131" y="7"/>
                    </a:lnTo>
                    <a:lnTo>
                      <a:pt x="133" y="7"/>
                    </a:lnTo>
                    <a:lnTo>
                      <a:pt x="134" y="7"/>
                    </a:lnTo>
                    <a:lnTo>
                      <a:pt x="134" y="7"/>
                    </a:lnTo>
                    <a:lnTo>
                      <a:pt x="136" y="7"/>
                    </a:lnTo>
                    <a:lnTo>
                      <a:pt x="138" y="7"/>
                    </a:lnTo>
                    <a:lnTo>
                      <a:pt x="139" y="7"/>
                    </a:lnTo>
                    <a:lnTo>
                      <a:pt x="139" y="9"/>
                    </a:lnTo>
                    <a:lnTo>
                      <a:pt x="141" y="9"/>
                    </a:lnTo>
                    <a:lnTo>
                      <a:pt x="141" y="9"/>
                    </a:lnTo>
                    <a:lnTo>
                      <a:pt x="143" y="9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3"/>
                    </a:lnTo>
                    <a:lnTo>
                      <a:pt x="150" y="13"/>
                    </a:lnTo>
                    <a:lnTo>
                      <a:pt x="151" y="13"/>
                    </a:lnTo>
                    <a:lnTo>
                      <a:pt x="153" y="13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4" name="Freeform 295"/>
              <p:cNvSpPr>
                <a:spLocks/>
              </p:cNvSpPr>
              <p:nvPr/>
            </p:nvSpPr>
            <p:spPr bwMode="auto">
              <a:xfrm>
                <a:off x="1860" y="2733"/>
                <a:ext cx="154" cy="1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2"/>
                  </a:cxn>
                  <a:cxn ang="0">
                    <a:pos x="4" y="4"/>
                  </a:cxn>
                  <a:cxn ang="0">
                    <a:pos x="7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9"/>
                  </a:cxn>
                  <a:cxn ang="0">
                    <a:pos x="55" y="9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7"/>
                  </a:cxn>
                  <a:cxn ang="0">
                    <a:pos x="69" y="7"/>
                  </a:cxn>
                  <a:cxn ang="0">
                    <a:pos x="72" y="5"/>
                  </a:cxn>
                  <a:cxn ang="0">
                    <a:pos x="76" y="5"/>
                  </a:cxn>
                  <a:cxn ang="0">
                    <a:pos x="78" y="4"/>
                  </a:cxn>
                  <a:cxn ang="0">
                    <a:pos x="81" y="4"/>
                  </a:cxn>
                  <a:cxn ang="0">
                    <a:pos x="84" y="4"/>
                  </a:cxn>
                  <a:cxn ang="0">
                    <a:pos x="88" y="4"/>
                  </a:cxn>
                  <a:cxn ang="0">
                    <a:pos x="91" y="3"/>
                  </a:cxn>
                  <a:cxn ang="0">
                    <a:pos x="94" y="3"/>
                  </a:cxn>
                  <a:cxn ang="0">
                    <a:pos x="97" y="3"/>
                  </a:cxn>
                  <a:cxn ang="0">
                    <a:pos x="100" y="3"/>
                  </a:cxn>
                  <a:cxn ang="0">
                    <a:pos x="102" y="3"/>
                  </a:cxn>
                  <a:cxn ang="0">
                    <a:pos x="104" y="3"/>
                  </a:cxn>
                  <a:cxn ang="0">
                    <a:pos x="106" y="3"/>
                  </a:cxn>
                  <a:cxn ang="0">
                    <a:pos x="109" y="3"/>
                  </a:cxn>
                  <a:cxn ang="0">
                    <a:pos x="111" y="4"/>
                  </a:cxn>
                  <a:cxn ang="0">
                    <a:pos x="114" y="4"/>
                  </a:cxn>
                  <a:cxn ang="0">
                    <a:pos x="116" y="4"/>
                  </a:cxn>
                  <a:cxn ang="0">
                    <a:pos x="118" y="4"/>
                  </a:cxn>
                  <a:cxn ang="0">
                    <a:pos x="120" y="5"/>
                  </a:cxn>
                  <a:cxn ang="0">
                    <a:pos x="122" y="5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8"/>
                  </a:cxn>
                  <a:cxn ang="0">
                    <a:pos x="132" y="8"/>
                  </a:cxn>
                  <a:cxn ang="0">
                    <a:pos x="134" y="8"/>
                  </a:cxn>
                  <a:cxn ang="0">
                    <a:pos x="138" y="8"/>
                  </a:cxn>
                  <a:cxn ang="0">
                    <a:pos x="139" y="9"/>
                  </a:cxn>
                  <a:cxn ang="0">
                    <a:pos x="141" y="9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3"/>
                  </a:cxn>
                  <a:cxn ang="0">
                    <a:pos x="151" y="13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0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5" y="9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7"/>
                    </a:lnTo>
                    <a:lnTo>
                      <a:pt x="66" y="7"/>
                    </a:lnTo>
                    <a:lnTo>
                      <a:pt x="68" y="7"/>
                    </a:lnTo>
                    <a:lnTo>
                      <a:pt x="69" y="7"/>
                    </a:lnTo>
                    <a:lnTo>
                      <a:pt x="71" y="5"/>
                    </a:lnTo>
                    <a:lnTo>
                      <a:pt x="72" y="5"/>
                    </a:lnTo>
                    <a:lnTo>
                      <a:pt x="74" y="5"/>
                    </a:lnTo>
                    <a:lnTo>
                      <a:pt x="76" y="5"/>
                    </a:lnTo>
                    <a:lnTo>
                      <a:pt x="77" y="4"/>
                    </a:lnTo>
                    <a:lnTo>
                      <a:pt x="78" y="4"/>
                    </a:lnTo>
                    <a:lnTo>
                      <a:pt x="79" y="4"/>
                    </a:lnTo>
                    <a:lnTo>
                      <a:pt x="81" y="4"/>
                    </a:lnTo>
                    <a:lnTo>
                      <a:pt x="83" y="4"/>
                    </a:lnTo>
                    <a:lnTo>
                      <a:pt x="84" y="4"/>
                    </a:lnTo>
                    <a:lnTo>
                      <a:pt x="86" y="4"/>
                    </a:lnTo>
                    <a:lnTo>
                      <a:pt x="88" y="4"/>
                    </a:lnTo>
                    <a:lnTo>
                      <a:pt x="90" y="3"/>
                    </a:lnTo>
                    <a:lnTo>
                      <a:pt x="91" y="3"/>
                    </a:lnTo>
                    <a:lnTo>
                      <a:pt x="92" y="3"/>
                    </a:lnTo>
                    <a:lnTo>
                      <a:pt x="94" y="3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9" y="3"/>
                    </a:lnTo>
                    <a:lnTo>
                      <a:pt x="100" y="3"/>
                    </a:lnTo>
                    <a:lnTo>
                      <a:pt x="102" y="2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4"/>
                    </a:lnTo>
                    <a:lnTo>
                      <a:pt x="112" y="4"/>
                    </a:lnTo>
                    <a:lnTo>
                      <a:pt x="114" y="4"/>
                    </a:lnTo>
                    <a:lnTo>
                      <a:pt x="116" y="4"/>
                    </a:lnTo>
                    <a:lnTo>
                      <a:pt x="116" y="4"/>
                    </a:lnTo>
                    <a:lnTo>
                      <a:pt x="117" y="4"/>
                    </a:lnTo>
                    <a:lnTo>
                      <a:pt x="118" y="4"/>
                    </a:lnTo>
                    <a:lnTo>
                      <a:pt x="120" y="4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5" y="6"/>
                    </a:lnTo>
                    <a:lnTo>
                      <a:pt x="127" y="6"/>
                    </a:lnTo>
                    <a:lnTo>
                      <a:pt x="129" y="6"/>
                    </a:lnTo>
                    <a:lnTo>
                      <a:pt x="129" y="8"/>
                    </a:lnTo>
                    <a:lnTo>
                      <a:pt x="131" y="8"/>
                    </a:lnTo>
                    <a:lnTo>
                      <a:pt x="132" y="8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39" y="8"/>
                    </a:lnTo>
                    <a:lnTo>
                      <a:pt x="139" y="9"/>
                    </a:lnTo>
                    <a:lnTo>
                      <a:pt x="141" y="9"/>
                    </a:lnTo>
                    <a:lnTo>
                      <a:pt x="141" y="9"/>
                    </a:lnTo>
                    <a:lnTo>
                      <a:pt x="143" y="9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3"/>
                    </a:lnTo>
                    <a:lnTo>
                      <a:pt x="150" y="13"/>
                    </a:lnTo>
                    <a:lnTo>
                      <a:pt x="151" y="13"/>
                    </a:lnTo>
                    <a:lnTo>
                      <a:pt x="153" y="13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5" name="Freeform 296"/>
              <p:cNvSpPr>
                <a:spLocks/>
              </p:cNvSpPr>
              <p:nvPr/>
            </p:nvSpPr>
            <p:spPr bwMode="auto">
              <a:xfrm>
                <a:off x="1860" y="2751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4" y="3"/>
                  </a:cxn>
                  <a:cxn ang="0">
                    <a:pos x="7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8" y="10"/>
                  </a:cxn>
                  <a:cxn ang="0">
                    <a:pos x="31" y="10"/>
                  </a:cxn>
                  <a:cxn ang="0">
                    <a:pos x="35" y="10"/>
                  </a:cxn>
                  <a:cxn ang="0">
                    <a:pos x="38" y="10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7" y="10"/>
                  </a:cxn>
                  <a:cxn ang="0">
                    <a:pos x="50" y="10"/>
                  </a:cxn>
                  <a:cxn ang="0">
                    <a:pos x="52" y="9"/>
                  </a:cxn>
                  <a:cxn ang="0">
                    <a:pos x="55" y="9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2" y="5"/>
                  </a:cxn>
                  <a:cxn ang="0">
                    <a:pos x="75" y="5"/>
                  </a:cxn>
                  <a:cxn ang="0">
                    <a:pos x="77" y="3"/>
                  </a:cxn>
                  <a:cxn ang="0">
                    <a:pos x="81" y="3"/>
                  </a:cxn>
                  <a:cxn ang="0">
                    <a:pos x="84" y="3"/>
                  </a:cxn>
                  <a:cxn ang="0">
                    <a:pos x="87" y="3"/>
                  </a:cxn>
                  <a:cxn ang="0">
                    <a:pos x="91" y="3"/>
                  </a:cxn>
                  <a:cxn ang="0">
                    <a:pos x="94" y="3"/>
                  </a:cxn>
                  <a:cxn ang="0">
                    <a:pos x="97" y="3"/>
                  </a:cxn>
                  <a:cxn ang="0">
                    <a:pos x="100" y="3"/>
                  </a:cxn>
                  <a:cxn ang="0">
                    <a:pos x="102" y="3"/>
                  </a:cxn>
                  <a:cxn ang="0">
                    <a:pos x="104" y="3"/>
                  </a:cxn>
                  <a:cxn ang="0">
                    <a:pos x="106" y="3"/>
                  </a:cxn>
                  <a:cxn ang="0">
                    <a:pos x="109" y="3"/>
                  </a:cxn>
                  <a:cxn ang="0">
                    <a:pos x="111" y="3"/>
                  </a:cxn>
                  <a:cxn ang="0">
                    <a:pos x="114" y="3"/>
                  </a:cxn>
                  <a:cxn ang="0">
                    <a:pos x="116" y="3"/>
                  </a:cxn>
                  <a:cxn ang="0">
                    <a:pos x="118" y="3"/>
                  </a:cxn>
                  <a:cxn ang="0">
                    <a:pos x="120" y="5"/>
                  </a:cxn>
                  <a:cxn ang="0">
                    <a:pos x="122" y="5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8"/>
                  </a:cxn>
                  <a:cxn ang="0">
                    <a:pos x="132" y="8"/>
                  </a:cxn>
                  <a:cxn ang="0">
                    <a:pos x="134" y="8"/>
                  </a:cxn>
                  <a:cxn ang="0">
                    <a:pos x="138" y="8"/>
                  </a:cxn>
                  <a:cxn ang="0">
                    <a:pos x="139" y="9"/>
                  </a:cxn>
                  <a:cxn ang="0">
                    <a:pos x="141" y="9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2"/>
                  </a:cxn>
                  <a:cxn ang="0">
                    <a:pos x="151" y="12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0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1" y="10"/>
                    </a:lnTo>
                    <a:lnTo>
                      <a:pt x="33" y="10"/>
                    </a:lnTo>
                    <a:lnTo>
                      <a:pt x="35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40" y="10"/>
                    </a:lnTo>
                    <a:lnTo>
                      <a:pt x="41" y="10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7" y="10"/>
                    </a:lnTo>
                    <a:lnTo>
                      <a:pt x="49" y="10"/>
                    </a:lnTo>
                    <a:lnTo>
                      <a:pt x="50" y="10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3" y="9"/>
                    </a:lnTo>
                    <a:lnTo>
                      <a:pt x="55" y="9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1" y="5"/>
                    </a:lnTo>
                    <a:lnTo>
                      <a:pt x="72" y="5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7" y="3"/>
                    </a:lnTo>
                    <a:lnTo>
                      <a:pt x="77" y="3"/>
                    </a:lnTo>
                    <a:lnTo>
                      <a:pt x="79" y="3"/>
                    </a:lnTo>
                    <a:lnTo>
                      <a:pt x="81" y="3"/>
                    </a:lnTo>
                    <a:lnTo>
                      <a:pt x="82" y="3"/>
                    </a:lnTo>
                    <a:lnTo>
                      <a:pt x="84" y="3"/>
                    </a:lnTo>
                    <a:lnTo>
                      <a:pt x="86" y="3"/>
                    </a:lnTo>
                    <a:lnTo>
                      <a:pt x="87" y="3"/>
                    </a:lnTo>
                    <a:lnTo>
                      <a:pt x="89" y="3"/>
                    </a:lnTo>
                    <a:lnTo>
                      <a:pt x="91" y="3"/>
                    </a:lnTo>
                    <a:lnTo>
                      <a:pt x="92" y="3"/>
                    </a:lnTo>
                    <a:lnTo>
                      <a:pt x="94" y="3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9" y="3"/>
                    </a:lnTo>
                    <a:lnTo>
                      <a:pt x="100" y="3"/>
                    </a:lnTo>
                    <a:lnTo>
                      <a:pt x="102" y="2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2" y="3"/>
                    </a:lnTo>
                    <a:lnTo>
                      <a:pt x="114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7" y="3"/>
                    </a:lnTo>
                    <a:lnTo>
                      <a:pt x="118" y="3"/>
                    </a:lnTo>
                    <a:lnTo>
                      <a:pt x="120" y="3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5" y="6"/>
                    </a:lnTo>
                    <a:lnTo>
                      <a:pt x="127" y="6"/>
                    </a:lnTo>
                    <a:lnTo>
                      <a:pt x="129" y="6"/>
                    </a:lnTo>
                    <a:lnTo>
                      <a:pt x="129" y="8"/>
                    </a:lnTo>
                    <a:lnTo>
                      <a:pt x="131" y="8"/>
                    </a:lnTo>
                    <a:lnTo>
                      <a:pt x="132" y="8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39" y="8"/>
                    </a:lnTo>
                    <a:lnTo>
                      <a:pt x="139" y="9"/>
                    </a:lnTo>
                    <a:lnTo>
                      <a:pt x="141" y="9"/>
                    </a:lnTo>
                    <a:lnTo>
                      <a:pt x="141" y="9"/>
                    </a:lnTo>
                    <a:lnTo>
                      <a:pt x="143" y="9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2"/>
                    </a:lnTo>
                    <a:lnTo>
                      <a:pt x="150" y="12"/>
                    </a:lnTo>
                    <a:lnTo>
                      <a:pt x="151" y="12"/>
                    </a:lnTo>
                    <a:lnTo>
                      <a:pt x="153" y="12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6" name="Freeform 297"/>
              <p:cNvSpPr>
                <a:spLocks/>
              </p:cNvSpPr>
              <p:nvPr/>
            </p:nvSpPr>
            <p:spPr bwMode="auto">
              <a:xfrm>
                <a:off x="1860" y="2760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4" y="4"/>
                  </a:cxn>
                  <a:cxn ang="0">
                    <a:pos x="7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8" y="10"/>
                  </a:cxn>
                  <a:cxn ang="0">
                    <a:pos x="31" y="10"/>
                  </a:cxn>
                  <a:cxn ang="0">
                    <a:pos x="35" y="10"/>
                  </a:cxn>
                  <a:cxn ang="0">
                    <a:pos x="38" y="10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7" y="10"/>
                  </a:cxn>
                  <a:cxn ang="0">
                    <a:pos x="51" y="10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2" y="5"/>
                  </a:cxn>
                  <a:cxn ang="0">
                    <a:pos x="76" y="5"/>
                  </a:cxn>
                  <a:cxn ang="0">
                    <a:pos x="78" y="4"/>
                  </a:cxn>
                  <a:cxn ang="0">
                    <a:pos x="81" y="4"/>
                  </a:cxn>
                  <a:cxn ang="0">
                    <a:pos x="84" y="4"/>
                  </a:cxn>
                  <a:cxn ang="0">
                    <a:pos x="88" y="4"/>
                  </a:cxn>
                  <a:cxn ang="0">
                    <a:pos x="91" y="2"/>
                  </a:cxn>
                  <a:cxn ang="0">
                    <a:pos x="94" y="2"/>
                  </a:cxn>
                  <a:cxn ang="0">
                    <a:pos x="97" y="2"/>
                  </a:cxn>
                  <a:cxn ang="0">
                    <a:pos x="100" y="2"/>
                  </a:cxn>
                  <a:cxn ang="0">
                    <a:pos x="102" y="3"/>
                  </a:cxn>
                  <a:cxn ang="0">
                    <a:pos x="104" y="3"/>
                  </a:cxn>
                  <a:cxn ang="0">
                    <a:pos x="106" y="3"/>
                  </a:cxn>
                  <a:cxn ang="0">
                    <a:pos x="109" y="3"/>
                  </a:cxn>
                  <a:cxn ang="0">
                    <a:pos x="111" y="4"/>
                  </a:cxn>
                  <a:cxn ang="0">
                    <a:pos x="114" y="4"/>
                  </a:cxn>
                  <a:cxn ang="0">
                    <a:pos x="116" y="4"/>
                  </a:cxn>
                  <a:cxn ang="0">
                    <a:pos x="118" y="4"/>
                  </a:cxn>
                  <a:cxn ang="0">
                    <a:pos x="120" y="5"/>
                  </a:cxn>
                  <a:cxn ang="0">
                    <a:pos x="122" y="5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8"/>
                  </a:cxn>
                  <a:cxn ang="0">
                    <a:pos x="132" y="8"/>
                  </a:cxn>
                  <a:cxn ang="0">
                    <a:pos x="134" y="8"/>
                  </a:cxn>
                  <a:cxn ang="0">
                    <a:pos x="138" y="8"/>
                  </a:cxn>
                  <a:cxn ang="0">
                    <a:pos x="139" y="10"/>
                  </a:cxn>
                  <a:cxn ang="0">
                    <a:pos x="141" y="10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3"/>
                  </a:cxn>
                  <a:cxn ang="0">
                    <a:pos x="151" y="13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0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1" y="10"/>
                    </a:lnTo>
                    <a:lnTo>
                      <a:pt x="33" y="10"/>
                    </a:lnTo>
                    <a:lnTo>
                      <a:pt x="35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40" y="10"/>
                    </a:lnTo>
                    <a:lnTo>
                      <a:pt x="41" y="10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7" y="10"/>
                    </a:lnTo>
                    <a:lnTo>
                      <a:pt x="49" y="10"/>
                    </a:lnTo>
                    <a:lnTo>
                      <a:pt x="51" y="10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1" y="5"/>
                    </a:lnTo>
                    <a:lnTo>
                      <a:pt x="72" y="5"/>
                    </a:lnTo>
                    <a:lnTo>
                      <a:pt x="74" y="5"/>
                    </a:lnTo>
                    <a:lnTo>
                      <a:pt x="76" y="5"/>
                    </a:lnTo>
                    <a:lnTo>
                      <a:pt x="77" y="4"/>
                    </a:lnTo>
                    <a:lnTo>
                      <a:pt x="78" y="4"/>
                    </a:lnTo>
                    <a:lnTo>
                      <a:pt x="79" y="4"/>
                    </a:lnTo>
                    <a:lnTo>
                      <a:pt x="81" y="4"/>
                    </a:lnTo>
                    <a:lnTo>
                      <a:pt x="83" y="4"/>
                    </a:lnTo>
                    <a:lnTo>
                      <a:pt x="84" y="4"/>
                    </a:lnTo>
                    <a:lnTo>
                      <a:pt x="86" y="4"/>
                    </a:lnTo>
                    <a:lnTo>
                      <a:pt x="88" y="4"/>
                    </a:lnTo>
                    <a:lnTo>
                      <a:pt x="90" y="2"/>
                    </a:lnTo>
                    <a:lnTo>
                      <a:pt x="91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7" y="2"/>
                    </a:lnTo>
                    <a:lnTo>
                      <a:pt x="99" y="2"/>
                    </a:lnTo>
                    <a:lnTo>
                      <a:pt x="100" y="2"/>
                    </a:lnTo>
                    <a:lnTo>
                      <a:pt x="102" y="2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4"/>
                    </a:lnTo>
                    <a:lnTo>
                      <a:pt x="112" y="4"/>
                    </a:lnTo>
                    <a:lnTo>
                      <a:pt x="114" y="4"/>
                    </a:lnTo>
                    <a:lnTo>
                      <a:pt x="116" y="4"/>
                    </a:lnTo>
                    <a:lnTo>
                      <a:pt x="116" y="4"/>
                    </a:lnTo>
                    <a:lnTo>
                      <a:pt x="117" y="4"/>
                    </a:lnTo>
                    <a:lnTo>
                      <a:pt x="118" y="4"/>
                    </a:lnTo>
                    <a:lnTo>
                      <a:pt x="120" y="4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5" y="6"/>
                    </a:lnTo>
                    <a:lnTo>
                      <a:pt x="127" y="6"/>
                    </a:lnTo>
                    <a:lnTo>
                      <a:pt x="129" y="6"/>
                    </a:lnTo>
                    <a:lnTo>
                      <a:pt x="129" y="8"/>
                    </a:lnTo>
                    <a:lnTo>
                      <a:pt x="131" y="8"/>
                    </a:lnTo>
                    <a:lnTo>
                      <a:pt x="132" y="8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39" y="8"/>
                    </a:lnTo>
                    <a:lnTo>
                      <a:pt x="139" y="10"/>
                    </a:lnTo>
                    <a:lnTo>
                      <a:pt x="141" y="10"/>
                    </a:lnTo>
                    <a:lnTo>
                      <a:pt x="141" y="10"/>
                    </a:lnTo>
                    <a:lnTo>
                      <a:pt x="143" y="10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3"/>
                    </a:lnTo>
                    <a:lnTo>
                      <a:pt x="150" y="13"/>
                    </a:lnTo>
                    <a:lnTo>
                      <a:pt x="151" y="13"/>
                    </a:lnTo>
                    <a:lnTo>
                      <a:pt x="153" y="13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7" name="Oval 298"/>
              <p:cNvSpPr>
                <a:spLocks noChangeArrowheads="1"/>
              </p:cNvSpPr>
              <p:nvPr/>
            </p:nvSpPr>
            <p:spPr bwMode="auto">
              <a:xfrm>
                <a:off x="1945" y="2713"/>
                <a:ext cx="70" cy="57"/>
              </a:xfrm>
              <a:prstGeom prst="ellipse">
                <a:avLst/>
              </a:prstGeom>
              <a:solidFill>
                <a:schemeClr val="bg1"/>
              </a:solidFill>
              <a:ln w="18946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8" name="Freeform 299"/>
              <p:cNvSpPr>
                <a:spLocks/>
              </p:cNvSpPr>
              <p:nvPr/>
            </p:nvSpPr>
            <p:spPr bwMode="auto">
              <a:xfrm>
                <a:off x="1573" y="2816"/>
                <a:ext cx="257" cy="39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36" y="1"/>
                  </a:cxn>
                  <a:cxn ang="0">
                    <a:pos x="242" y="2"/>
                  </a:cxn>
                  <a:cxn ang="0">
                    <a:pos x="247" y="5"/>
                  </a:cxn>
                  <a:cxn ang="0">
                    <a:pos x="252" y="8"/>
                  </a:cxn>
                  <a:cxn ang="0">
                    <a:pos x="255" y="11"/>
                  </a:cxn>
                  <a:cxn ang="0">
                    <a:pos x="257" y="15"/>
                  </a:cxn>
                  <a:cxn ang="0">
                    <a:pos x="259" y="19"/>
                  </a:cxn>
                  <a:cxn ang="0">
                    <a:pos x="260" y="22"/>
                  </a:cxn>
                  <a:cxn ang="0">
                    <a:pos x="259" y="27"/>
                  </a:cxn>
                  <a:cxn ang="0">
                    <a:pos x="258" y="30"/>
                  </a:cxn>
                  <a:cxn ang="0">
                    <a:pos x="255" y="34"/>
                  </a:cxn>
                  <a:cxn ang="0">
                    <a:pos x="253" y="36"/>
                  </a:cxn>
                  <a:cxn ang="0">
                    <a:pos x="248" y="40"/>
                  </a:cxn>
                  <a:cxn ang="0">
                    <a:pos x="243" y="41"/>
                  </a:cxn>
                  <a:cxn ang="0">
                    <a:pos x="237" y="42"/>
                  </a:cxn>
                  <a:cxn ang="0">
                    <a:pos x="231" y="42"/>
                  </a:cxn>
                  <a:cxn ang="0">
                    <a:pos x="231" y="42"/>
                  </a:cxn>
                  <a:cxn ang="0">
                    <a:pos x="30" y="42"/>
                  </a:cxn>
                  <a:cxn ang="0">
                    <a:pos x="30" y="43"/>
                  </a:cxn>
                  <a:cxn ang="0">
                    <a:pos x="22" y="43"/>
                  </a:cxn>
                  <a:cxn ang="0">
                    <a:pos x="16" y="41"/>
                  </a:cxn>
                  <a:cxn ang="0">
                    <a:pos x="11" y="40"/>
                  </a:cxn>
                  <a:cxn ang="0">
                    <a:pos x="7" y="36"/>
                  </a:cxn>
                  <a:cxn ang="0">
                    <a:pos x="4" y="34"/>
                  </a:cxn>
                  <a:cxn ang="0">
                    <a:pos x="2" y="30"/>
                  </a:cxn>
                  <a:cxn ang="0">
                    <a:pos x="0" y="27"/>
                  </a:cxn>
                  <a:cxn ang="0">
                    <a:pos x="0" y="22"/>
                  </a:cxn>
                  <a:cxn ang="0">
                    <a:pos x="0" y="19"/>
                  </a:cxn>
                  <a:cxn ang="0">
                    <a:pos x="2" y="15"/>
                  </a:cxn>
                  <a:cxn ang="0">
                    <a:pos x="4" y="11"/>
                  </a:cxn>
                  <a:cxn ang="0">
                    <a:pos x="7" y="8"/>
                  </a:cxn>
                  <a:cxn ang="0">
                    <a:pos x="11" y="5"/>
                  </a:cxn>
                  <a:cxn ang="0">
                    <a:pos x="17" y="2"/>
                  </a:cxn>
                  <a:cxn ang="0">
                    <a:pos x="23" y="1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31" y="0"/>
                  </a:cxn>
                  <a:cxn ang="0">
                    <a:pos x="230" y="0"/>
                  </a:cxn>
                  <a:cxn ang="0">
                    <a:pos x="230" y="0"/>
                  </a:cxn>
                </a:cxnLst>
                <a:rect l="0" t="0" r="r" b="b"/>
                <a:pathLst>
                  <a:path w="261" h="44">
                    <a:moveTo>
                      <a:pt x="230" y="0"/>
                    </a:moveTo>
                    <a:lnTo>
                      <a:pt x="236" y="1"/>
                    </a:lnTo>
                    <a:lnTo>
                      <a:pt x="242" y="2"/>
                    </a:lnTo>
                    <a:lnTo>
                      <a:pt x="247" y="5"/>
                    </a:lnTo>
                    <a:lnTo>
                      <a:pt x="252" y="8"/>
                    </a:lnTo>
                    <a:lnTo>
                      <a:pt x="255" y="11"/>
                    </a:lnTo>
                    <a:lnTo>
                      <a:pt x="257" y="15"/>
                    </a:lnTo>
                    <a:lnTo>
                      <a:pt x="259" y="19"/>
                    </a:lnTo>
                    <a:lnTo>
                      <a:pt x="260" y="22"/>
                    </a:lnTo>
                    <a:lnTo>
                      <a:pt x="259" y="27"/>
                    </a:lnTo>
                    <a:lnTo>
                      <a:pt x="258" y="30"/>
                    </a:lnTo>
                    <a:lnTo>
                      <a:pt x="255" y="34"/>
                    </a:lnTo>
                    <a:lnTo>
                      <a:pt x="253" y="36"/>
                    </a:lnTo>
                    <a:lnTo>
                      <a:pt x="248" y="40"/>
                    </a:lnTo>
                    <a:lnTo>
                      <a:pt x="243" y="41"/>
                    </a:lnTo>
                    <a:lnTo>
                      <a:pt x="237" y="42"/>
                    </a:lnTo>
                    <a:lnTo>
                      <a:pt x="231" y="42"/>
                    </a:lnTo>
                    <a:lnTo>
                      <a:pt x="231" y="42"/>
                    </a:lnTo>
                    <a:lnTo>
                      <a:pt x="30" y="42"/>
                    </a:lnTo>
                    <a:lnTo>
                      <a:pt x="30" y="43"/>
                    </a:lnTo>
                    <a:lnTo>
                      <a:pt x="22" y="43"/>
                    </a:lnTo>
                    <a:lnTo>
                      <a:pt x="16" y="41"/>
                    </a:lnTo>
                    <a:lnTo>
                      <a:pt x="11" y="40"/>
                    </a:lnTo>
                    <a:lnTo>
                      <a:pt x="7" y="36"/>
                    </a:lnTo>
                    <a:lnTo>
                      <a:pt x="4" y="34"/>
                    </a:lnTo>
                    <a:lnTo>
                      <a:pt x="2" y="30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5"/>
                    </a:lnTo>
                    <a:lnTo>
                      <a:pt x="17" y="2"/>
                    </a:lnTo>
                    <a:lnTo>
                      <a:pt x="23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31" y="0"/>
                    </a:lnTo>
                    <a:lnTo>
                      <a:pt x="230" y="0"/>
                    </a:lnTo>
                    <a:lnTo>
                      <a:pt x="23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95" name="Group 408"/>
            <p:cNvGrpSpPr>
              <a:grpSpLocks/>
            </p:cNvGrpSpPr>
            <p:nvPr/>
          </p:nvGrpSpPr>
          <p:grpSpPr bwMode="auto">
            <a:xfrm>
              <a:off x="2896587" y="2943641"/>
              <a:ext cx="658461" cy="443471"/>
              <a:chOff x="1458" y="2214"/>
              <a:chExt cx="519" cy="368"/>
            </a:xfrm>
          </p:grpSpPr>
          <p:sp>
            <p:nvSpPr>
              <p:cNvPr id="678" name="Freeform 300"/>
              <p:cNvSpPr>
                <a:spLocks/>
              </p:cNvSpPr>
              <p:nvPr/>
            </p:nvSpPr>
            <p:spPr bwMode="auto">
              <a:xfrm>
                <a:off x="1619" y="2219"/>
                <a:ext cx="345" cy="340"/>
              </a:xfrm>
              <a:custGeom>
                <a:avLst/>
                <a:gdLst/>
                <a:ahLst/>
                <a:cxnLst>
                  <a:cxn ang="0">
                    <a:pos x="350" y="64"/>
                  </a:cxn>
                  <a:cxn ang="0">
                    <a:pos x="290" y="22"/>
                  </a:cxn>
                  <a:cxn ang="0">
                    <a:pos x="236" y="0"/>
                  </a:cxn>
                  <a:cxn ang="0">
                    <a:pos x="132" y="14"/>
                  </a:cxn>
                  <a:cxn ang="0">
                    <a:pos x="43" y="61"/>
                  </a:cxn>
                  <a:cxn ang="0">
                    <a:pos x="0" y="128"/>
                  </a:cxn>
                  <a:cxn ang="0">
                    <a:pos x="12" y="152"/>
                  </a:cxn>
                  <a:cxn ang="0">
                    <a:pos x="41" y="199"/>
                  </a:cxn>
                  <a:cxn ang="0">
                    <a:pos x="83" y="189"/>
                  </a:cxn>
                  <a:cxn ang="0">
                    <a:pos x="35" y="282"/>
                  </a:cxn>
                  <a:cxn ang="0">
                    <a:pos x="80" y="373"/>
                  </a:cxn>
                  <a:cxn ang="0">
                    <a:pos x="194" y="384"/>
                  </a:cxn>
                  <a:cxn ang="0">
                    <a:pos x="308" y="378"/>
                  </a:cxn>
                  <a:cxn ang="0">
                    <a:pos x="350" y="293"/>
                  </a:cxn>
                  <a:cxn ang="0">
                    <a:pos x="292" y="166"/>
                  </a:cxn>
                  <a:cxn ang="0">
                    <a:pos x="340" y="144"/>
                  </a:cxn>
                  <a:cxn ang="0">
                    <a:pos x="349" y="90"/>
                  </a:cxn>
                  <a:cxn ang="0">
                    <a:pos x="350" y="64"/>
                  </a:cxn>
                  <a:cxn ang="0">
                    <a:pos x="350" y="64"/>
                  </a:cxn>
                </a:cxnLst>
                <a:rect l="0" t="0" r="r" b="b"/>
                <a:pathLst>
                  <a:path w="351" h="385">
                    <a:moveTo>
                      <a:pt x="350" y="64"/>
                    </a:moveTo>
                    <a:lnTo>
                      <a:pt x="290" y="22"/>
                    </a:lnTo>
                    <a:lnTo>
                      <a:pt x="236" y="0"/>
                    </a:lnTo>
                    <a:lnTo>
                      <a:pt x="132" y="14"/>
                    </a:lnTo>
                    <a:lnTo>
                      <a:pt x="43" y="61"/>
                    </a:lnTo>
                    <a:lnTo>
                      <a:pt x="0" y="128"/>
                    </a:lnTo>
                    <a:lnTo>
                      <a:pt x="12" y="152"/>
                    </a:lnTo>
                    <a:lnTo>
                      <a:pt x="41" y="199"/>
                    </a:lnTo>
                    <a:lnTo>
                      <a:pt x="83" y="189"/>
                    </a:lnTo>
                    <a:lnTo>
                      <a:pt x="35" y="282"/>
                    </a:lnTo>
                    <a:lnTo>
                      <a:pt x="80" y="373"/>
                    </a:lnTo>
                    <a:lnTo>
                      <a:pt x="194" y="384"/>
                    </a:lnTo>
                    <a:lnTo>
                      <a:pt x="308" y="378"/>
                    </a:lnTo>
                    <a:lnTo>
                      <a:pt x="350" y="293"/>
                    </a:lnTo>
                    <a:lnTo>
                      <a:pt x="292" y="166"/>
                    </a:lnTo>
                    <a:lnTo>
                      <a:pt x="340" y="144"/>
                    </a:lnTo>
                    <a:lnTo>
                      <a:pt x="349" y="90"/>
                    </a:lnTo>
                    <a:lnTo>
                      <a:pt x="350" y="64"/>
                    </a:lnTo>
                    <a:lnTo>
                      <a:pt x="350" y="6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9" name="Freeform 301"/>
              <p:cNvSpPr>
                <a:spLocks/>
              </p:cNvSpPr>
              <p:nvPr/>
            </p:nvSpPr>
            <p:spPr bwMode="auto">
              <a:xfrm>
                <a:off x="1612" y="2214"/>
                <a:ext cx="305" cy="181"/>
              </a:xfrm>
              <a:custGeom>
                <a:avLst/>
                <a:gdLst/>
                <a:ahLst/>
                <a:cxnLst>
                  <a:cxn ang="0">
                    <a:pos x="309" y="24"/>
                  </a:cxn>
                  <a:cxn ang="0">
                    <a:pos x="276" y="12"/>
                  </a:cxn>
                  <a:cxn ang="0">
                    <a:pos x="242" y="0"/>
                  </a:cxn>
                  <a:cxn ang="0">
                    <a:pos x="207" y="0"/>
                  </a:cxn>
                  <a:cxn ang="0">
                    <a:pos x="145" y="6"/>
                  </a:cxn>
                  <a:cxn ang="0">
                    <a:pos x="120" y="18"/>
                  </a:cxn>
                  <a:cxn ang="0">
                    <a:pos x="86" y="32"/>
                  </a:cxn>
                  <a:cxn ang="0">
                    <a:pos x="55" y="42"/>
                  </a:cxn>
                  <a:cxn ang="0">
                    <a:pos x="37" y="56"/>
                  </a:cxn>
                  <a:cxn ang="0">
                    <a:pos x="29" y="68"/>
                  </a:cxn>
                  <a:cxn ang="0">
                    <a:pos x="12" y="98"/>
                  </a:cxn>
                  <a:cxn ang="0">
                    <a:pos x="3" y="117"/>
                  </a:cxn>
                  <a:cxn ang="0">
                    <a:pos x="0" y="135"/>
                  </a:cxn>
                  <a:cxn ang="0">
                    <a:pos x="24" y="174"/>
                  </a:cxn>
                  <a:cxn ang="0">
                    <a:pos x="37" y="192"/>
                  </a:cxn>
                  <a:cxn ang="0">
                    <a:pos x="51" y="204"/>
                  </a:cxn>
                  <a:cxn ang="0">
                    <a:pos x="82" y="198"/>
                  </a:cxn>
                  <a:cxn ang="0">
                    <a:pos x="98" y="168"/>
                  </a:cxn>
                  <a:cxn ang="0">
                    <a:pos x="55" y="180"/>
                  </a:cxn>
                  <a:cxn ang="0">
                    <a:pos x="37" y="174"/>
                  </a:cxn>
                  <a:cxn ang="0">
                    <a:pos x="29" y="162"/>
                  </a:cxn>
                  <a:cxn ang="0">
                    <a:pos x="51" y="162"/>
                  </a:cxn>
                  <a:cxn ang="0">
                    <a:pos x="86" y="155"/>
                  </a:cxn>
                  <a:cxn ang="0">
                    <a:pos x="93" y="149"/>
                  </a:cxn>
                  <a:cxn ang="0">
                    <a:pos x="107" y="135"/>
                  </a:cxn>
                  <a:cxn ang="0">
                    <a:pos x="82" y="149"/>
                  </a:cxn>
                  <a:cxn ang="0">
                    <a:pos x="58" y="149"/>
                  </a:cxn>
                  <a:cxn ang="0">
                    <a:pos x="37" y="155"/>
                  </a:cxn>
                  <a:cxn ang="0">
                    <a:pos x="24" y="149"/>
                  </a:cxn>
                  <a:cxn ang="0">
                    <a:pos x="16" y="135"/>
                  </a:cxn>
                  <a:cxn ang="0">
                    <a:pos x="19" y="117"/>
                  </a:cxn>
                  <a:cxn ang="0">
                    <a:pos x="29" y="105"/>
                  </a:cxn>
                  <a:cxn ang="0">
                    <a:pos x="37" y="93"/>
                  </a:cxn>
                  <a:cxn ang="0">
                    <a:pos x="51" y="81"/>
                  </a:cxn>
                  <a:cxn ang="0">
                    <a:pos x="71" y="56"/>
                  </a:cxn>
                  <a:cxn ang="0">
                    <a:pos x="98" y="42"/>
                  </a:cxn>
                  <a:cxn ang="0">
                    <a:pos x="132" y="32"/>
                  </a:cxn>
                  <a:cxn ang="0">
                    <a:pos x="171" y="18"/>
                  </a:cxn>
                  <a:cxn ang="0">
                    <a:pos x="202" y="18"/>
                  </a:cxn>
                  <a:cxn ang="0">
                    <a:pos x="236" y="12"/>
                  </a:cxn>
                  <a:cxn ang="0">
                    <a:pos x="268" y="12"/>
                  </a:cxn>
                  <a:cxn ang="0">
                    <a:pos x="297" y="24"/>
                  </a:cxn>
                  <a:cxn ang="0">
                    <a:pos x="309" y="32"/>
                  </a:cxn>
                  <a:cxn ang="0">
                    <a:pos x="309" y="24"/>
                  </a:cxn>
                  <a:cxn ang="0">
                    <a:pos x="309" y="24"/>
                  </a:cxn>
                </a:cxnLst>
                <a:rect l="0" t="0" r="r" b="b"/>
                <a:pathLst>
                  <a:path w="310" h="205">
                    <a:moveTo>
                      <a:pt x="309" y="24"/>
                    </a:moveTo>
                    <a:lnTo>
                      <a:pt x="276" y="12"/>
                    </a:lnTo>
                    <a:lnTo>
                      <a:pt x="242" y="0"/>
                    </a:lnTo>
                    <a:lnTo>
                      <a:pt x="207" y="0"/>
                    </a:lnTo>
                    <a:lnTo>
                      <a:pt x="145" y="6"/>
                    </a:lnTo>
                    <a:lnTo>
                      <a:pt x="120" y="18"/>
                    </a:lnTo>
                    <a:lnTo>
                      <a:pt x="86" y="32"/>
                    </a:lnTo>
                    <a:lnTo>
                      <a:pt x="55" y="42"/>
                    </a:lnTo>
                    <a:lnTo>
                      <a:pt x="37" y="56"/>
                    </a:lnTo>
                    <a:lnTo>
                      <a:pt x="29" y="68"/>
                    </a:lnTo>
                    <a:lnTo>
                      <a:pt x="12" y="98"/>
                    </a:lnTo>
                    <a:lnTo>
                      <a:pt x="3" y="117"/>
                    </a:lnTo>
                    <a:lnTo>
                      <a:pt x="0" y="135"/>
                    </a:lnTo>
                    <a:lnTo>
                      <a:pt x="24" y="174"/>
                    </a:lnTo>
                    <a:lnTo>
                      <a:pt x="37" y="192"/>
                    </a:lnTo>
                    <a:lnTo>
                      <a:pt x="51" y="204"/>
                    </a:lnTo>
                    <a:lnTo>
                      <a:pt x="82" y="198"/>
                    </a:lnTo>
                    <a:lnTo>
                      <a:pt x="98" y="168"/>
                    </a:lnTo>
                    <a:lnTo>
                      <a:pt x="55" y="180"/>
                    </a:lnTo>
                    <a:lnTo>
                      <a:pt x="37" y="174"/>
                    </a:lnTo>
                    <a:lnTo>
                      <a:pt x="29" y="162"/>
                    </a:lnTo>
                    <a:lnTo>
                      <a:pt x="51" y="162"/>
                    </a:lnTo>
                    <a:lnTo>
                      <a:pt x="86" y="155"/>
                    </a:lnTo>
                    <a:lnTo>
                      <a:pt x="93" y="149"/>
                    </a:lnTo>
                    <a:lnTo>
                      <a:pt x="107" y="135"/>
                    </a:lnTo>
                    <a:lnTo>
                      <a:pt x="82" y="149"/>
                    </a:lnTo>
                    <a:lnTo>
                      <a:pt x="58" y="149"/>
                    </a:lnTo>
                    <a:lnTo>
                      <a:pt x="37" y="155"/>
                    </a:lnTo>
                    <a:lnTo>
                      <a:pt x="24" y="149"/>
                    </a:lnTo>
                    <a:lnTo>
                      <a:pt x="16" y="135"/>
                    </a:lnTo>
                    <a:lnTo>
                      <a:pt x="19" y="117"/>
                    </a:lnTo>
                    <a:lnTo>
                      <a:pt x="29" y="105"/>
                    </a:lnTo>
                    <a:lnTo>
                      <a:pt x="37" y="93"/>
                    </a:lnTo>
                    <a:lnTo>
                      <a:pt x="51" y="81"/>
                    </a:lnTo>
                    <a:lnTo>
                      <a:pt x="71" y="56"/>
                    </a:lnTo>
                    <a:lnTo>
                      <a:pt x="98" y="42"/>
                    </a:lnTo>
                    <a:lnTo>
                      <a:pt x="132" y="32"/>
                    </a:lnTo>
                    <a:lnTo>
                      <a:pt x="171" y="18"/>
                    </a:lnTo>
                    <a:lnTo>
                      <a:pt x="202" y="18"/>
                    </a:lnTo>
                    <a:lnTo>
                      <a:pt x="236" y="12"/>
                    </a:lnTo>
                    <a:lnTo>
                      <a:pt x="268" y="12"/>
                    </a:lnTo>
                    <a:lnTo>
                      <a:pt x="297" y="24"/>
                    </a:lnTo>
                    <a:lnTo>
                      <a:pt x="309" y="32"/>
                    </a:lnTo>
                    <a:lnTo>
                      <a:pt x="309" y="24"/>
                    </a:lnTo>
                    <a:lnTo>
                      <a:pt x="309" y="2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0" name="Freeform 302"/>
              <p:cNvSpPr>
                <a:spLocks/>
              </p:cNvSpPr>
              <p:nvPr/>
            </p:nvSpPr>
            <p:spPr bwMode="auto">
              <a:xfrm>
                <a:off x="1662" y="2247"/>
                <a:ext cx="249" cy="50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35" y="37"/>
                  </a:cxn>
                  <a:cxn ang="0">
                    <a:pos x="56" y="24"/>
                  </a:cxn>
                  <a:cxn ang="0">
                    <a:pos x="90" y="12"/>
                  </a:cxn>
                  <a:cxn ang="0">
                    <a:pos x="125" y="4"/>
                  </a:cxn>
                  <a:cxn ang="0">
                    <a:pos x="165" y="0"/>
                  </a:cxn>
                  <a:cxn ang="0">
                    <a:pos x="199" y="0"/>
                  </a:cxn>
                  <a:cxn ang="0">
                    <a:pos x="228" y="4"/>
                  </a:cxn>
                  <a:cxn ang="0">
                    <a:pos x="252" y="4"/>
                  </a:cxn>
                  <a:cxn ang="0">
                    <a:pos x="238" y="18"/>
                  </a:cxn>
                  <a:cxn ang="0">
                    <a:pos x="199" y="12"/>
                  </a:cxn>
                  <a:cxn ang="0">
                    <a:pos x="172" y="12"/>
                  </a:cxn>
                  <a:cxn ang="0">
                    <a:pos x="137" y="12"/>
                  </a:cxn>
                  <a:cxn ang="0">
                    <a:pos x="99" y="18"/>
                  </a:cxn>
                  <a:cxn ang="0">
                    <a:pos x="69" y="24"/>
                  </a:cxn>
                  <a:cxn ang="0">
                    <a:pos x="39" y="37"/>
                  </a:cxn>
                  <a:cxn ang="0">
                    <a:pos x="18" y="49"/>
                  </a:cxn>
                  <a:cxn ang="0">
                    <a:pos x="12" y="55"/>
                  </a:cxn>
                  <a:cxn ang="0">
                    <a:pos x="0" y="55"/>
                  </a:cxn>
                  <a:cxn ang="0">
                    <a:pos x="0" y="55"/>
                  </a:cxn>
                </a:cxnLst>
                <a:rect l="0" t="0" r="r" b="b"/>
                <a:pathLst>
                  <a:path w="253" h="56">
                    <a:moveTo>
                      <a:pt x="0" y="55"/>
                    </a:moveTo>
                    <a:lnTo>
                      <a:pt x="35" y="37"/>
                    </a:lnTo>
                    <a:lnTo>
                      <a:pt x="56" y="24"/>
                    </a:lnTo>
                    <a:lnTo>
                      <a:pt x="90" y="12"/>
                    </a:lnTo>
                    <a:lnTo>
                      <a:pt x="125" y="4"/>
                    </a:lnTo>
                    <a:lnTo>
                      <a:pt x="165" y="0"/>
                    </a:lnTo>
                    <a:lnTo>
                      <a:pt x="199" y="0"/>
                    </a:lnTo>
                    <a:lnTo>
                      <a:pt x="228" y="4"/>
                    </a:lnTo>
                    <a:lnTo>
                      <a:pt x="252" y="4"/>
                    </a:lnTo>
                    <a:lnTo>
                      <a:pt x="238" y="18"/>
                    </a:lnTo>
                    <a:lnTo>
                      <a:pt x="199" y="12"/>
                    </a:lnTo>
                    <a:lnTo>
                      <a:pt x="172" y="12"/>
                    </a:lnTo>
                    <a:lnTo>
                      <a:pt x="137" y="12"/>
                    </a:lnTo>
                    <a:lnTo>
                      <a:pt x="99" y="18"/>
                    </a:lnTo>
                    <a:lnTo>
                      <a:pt x="69" y="24"/>
                    </a:lnTo>
                    <a:lnTo>
                      <a:pt x="39" y="37"/>
                    </a:lnTo>
                    <a:lnTo>
                      <a:pt x="18" y="49"/>
                    </a:lnTo>
                    <a:lnTo>
                      <a:pt x="12" y="55"/>
                    </a:lnTo>
                    <a:lnTo>
                      <a:pt x="0" y="55"/>
                    </a:lnTo>
                    <a:lnTo>
                      <a:pt x="0" y="5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1" name="Freeform 303"/>
              <p:cNvSpPr>
                <a:spLocks/>
              </p:cNvSpPr>
              <p:nvPr/>
            </p:nvSpPr>
            <p:spPr bwMode="auto">
              <a:xfrm>
                <a:off x="1734" y="2263"/>
                <a:ext cx="111" cy="60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0" y="19"/>
                  </a:cxn>
                  <a:cxn ang="0">
                    <a:pos x="31" y="12"/>
                  </a:cxn>
                  <a:cxn ang="0">
                    <a:pos x="38" y="37"/>
                  </a:cxn>
                  <a:cxn ang="0">
                    <a:pos x="64" y="31"/>
                  </a:cxn>
                  <a:cxn ang="0">
                    <a:pos x="64" y="6"/>
                  </a:cxn>
                  <a:cxn ang="0">
                    <a:pos x="104" y="0"/>
                  </a:cxn>
                  <a:cxn ang="0">
                    <a:pos x="112" y="6"/>
                  </a:cxn>
                  <a:cxn ang="0">
                    <a:pos x="99" y="49"/>
                  </a:cxn>
                  <a:cxn ang="0">
                    <a:pos x="94" y="25"/>
                  </a:cxn>
                  <a:cxn ang="0">
                    <a:pos x="83" y="25"/>
                  </a:cxn>
                  <a:cxn ang="0">
                    <a:pos x="78" y="42"/>
                  </a:cxn>
                  <a:cxn ang="0">
                    <a:pos x="38" y="61"/>
                  </a:cxn>
                  <a:cxn ang="0">
                    <a:pos x="26" y="55"/>
                  </a:cxn>
                  <a:cxn ang="0">
                    <a:pos x="21" y="37"/>
                  </a:cxn>
                  <a:cxn ang="0">
                    <a:pos x="8" y="31"/>
                  </a:cxn>
                  <a:cxn ang="0">
                    <a:pos x="14" y="67"/>
                  </a:cxn>
                  <a:cxn ang="0">
                    <a:pos x="0" y="55"/>
                  </a:cxn>
                  <a:cxn ang="0">
                    <a:pos x="0" y="55"/>
                  </a:cxn>
                </a:cxnLst>
                <a:rect l="0" t="0" r="r" b="b"/>
                <a:pathLst>
                  <a:path w="113" h="68">
                    <a:moveTo>
                      <a:pt x="0" y="55"/>
                    </a:moveTo>
                    <a:lnTo>
                      <a:pt x="0" y="19"/>
                    </a:lnTo>
                    <a:lnTo>
                      <a:pt x="31" y="12"/>
                    </a:lnTo>
                    <a:lnTo>
                      <a:pt x="38" y="37"/>
                    </a:lnTo>
                    <a:lnTo>
                      <a:pt x="64" y="31"/>
                    </a:lnTo>
                    <a:lnTo>
                      <a:pt x="64" y="6"/>
                    </a:lnTo>
                    <a:lnTo>
                      <a:pt x="104" y="0"/>
                    </a:lnTo>
                    <a:lnTo>
                      <a:pt x="112" y="6"/>
                    </a:lnTo>
                    <a:lnTo>
                      <a:pt x="99" y="49"/>
                    </a:lnTo>
                    <a:lnTo>
                      <a:pt x="94" y="25"/>
                    </a:lnTo>
                    <a:lnTo>
                      <a:pt x="83" y="25"/>
                    </a:lnTo>
                    <a:lnTo>
                      <a:pt x="78" y="42"/>
                    </a:lnTo>
                    <a:lnTo>
                      <a:pt x="38" y="61"/>
                    </a:lnTo>
                    <a:lnTo>
                      <a:pt x="26" y="55"/>
                    </a:lnTo>
                    <a:lnTo>
                      <a:pt x="21" y="37"/>
                    </a:lnTo>
                    <a:lnTo>
                      <a:pt x="8" y="31"/>
                    </a:lnTo>
                    <a:lnTo>
                      <a:pt x="14" y="67"/>
                    </a:lnTo>
                    <a:lnTo>
                      <a:pt x="0" y="55"/>
                    </a:lnTo>
                    <a:lnTo>
                      <a:pt x="0" y="5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2" name="Freeform 304"/>
              <p:cNvSpPr>
                <a:spLocks/>
              </p:cNvSpPr>
              <p:nvPr/>
            </p:nvSpPr>
            <p:spPr bwMode="auto">
              <a:xfrm>
                <a:off x="1640" y="2317"/>
                <a:ext cx="300" cy="265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0" y="156"/>
                  </a:cxn>
                  <a:cxn ang="0">
                    <a:pos x="42" y="255"/>
                  </a:cxn>
                  <a:cxn ang="0">
                    <a:pos x="69" y="261"/>
                  </a:cxn>
                  <a:cxn ang="0">
                    <a:pos x="57" y="291"/>
                  </a:cxn>
                  <a:cxn ang="0">
                    <a:pos x="64" y="299"/>
                  </a:cxn>
                  <a:cxn ang="0">
                    <a:pos x="286" y="299"/>
                  </a:cxn>
                  <a:cxn ang="0">
                    <a:pos x="274" y="269"/>
                  </a:cxn>
                  <a:cxn ang="0">
                    <a:pos x="289" y="261"/>
                  </a:cxn>
                  <a:cxn ang="0">
                    <a:pos x="276" y="255"/>
                  </a:cxn>
                  <a:cxn ang="0">
                    <a:pos x="159" y="255"/>
                  </a:cxn>
                  <a:cxn ang="0">
                    <a:pos x="61" y="243"/>
                  </a:cxn>
                  <a:cxn ang="0">
                    <a:pos x="26" y="174"/>
                  </a:cxn>
                  <a:cxn ang="0">
                    <a:pos x="137" y="186"/>
                  </a:cxn>
                  <a:cxn ang="0">
                    <a:pos x="241" y="186"/>
                  </a:cxn>
                  <a:cxn ang="0">
                    <a:pos x="303" y="174"/>
                  </a:cxn>
                  <a:cxn ang="0">
                    <a:pos x="173" y="182"/>
                  </a:cxn>
                  <a:cxn ang="0">
                    <a:pos x="22" y="163"/>
                  </a:cxn>
                  <a:cxn ang="0">
                    <a:pos x="109" y="6"/>
                  </a:cxn>
                  <a:cxn ang="0">
                    <a:pos x="95" y="0"/>
                  </a:cxn>
                  <a:cxn ang="0">
                    <a:pos x="95" y="0"/>
                  </a:cxn>
                </a:cxnLst>
                <a:rect l="0" t="0" r="r" b="b"/>
                <a:pathLst>
                  <a:path w="304" h="300">
                    <a:moveTo>
                      <a:pt x="95" y="0"/>
                    </a:moveTo>
                    <a:lnTo>
                      <a:pt x="0" y="156"/>
                    </a:lnTo>
                    <a:lnTo>
                      <a:pt x="42" y="255"/>
                    </a:lnTo>
                    <a:lnTo>
                      <a:pt x="69" y="261"/>
                    </a:lnTo>
                    <a:lnTo>
                      <a:pt x="57" y="291"/>
                    </a:lnTo>
                    <a:lnTo>
                      <a:pt x="64" y="299"/>
                    </a:lnTo>
                    <a:lnTo>
                      <a:pt x="286" y="299"/>
                    </a:lnTo>
                    <a:lnTo>
                      <a:pt x="274" y="269"/>
                    </a:lnTo>
                    <a:lnTo>
                      <a:pt x="289" y="261"/>
                    </a:lnTo>
                    <a:lnTo>
                      <a:pt x="276" y="255"/>
                    </a:lnTo>
                    <a:lnTo>
                      <a:pt x="159" y="255"/>
                    </a:lnTo>
                    <a:lnTo>
                      <a:pt x="61" y="243"/>
                    </a:lnTo>
                    <a:lnTo>
                      <a:pt x="26" y="174"/>
                    </a:lnTo>
                    <a:lnTo>
                      <a:pt x="137" y="186"/>
                    </a:lnTo>
                    <a:lnTo>
                      <a:pt x="241" y="186"/>
                    </a:lnTo>
                    <a:lnTo>
                      <a:pt x="303" y="174"/>
                    </a:lnTo>
                    <a:lnTo>
                      <a:pt x="173" y="182"/>
                    </a:lnTo>
                    <a:lnTo>
                      <a:pt x="22" y="163"/>
                    </a:lnTo>
                    <a:lnTo>
                      <a:pt x="109" y="6"/>
                    </a:lnTo>
                    <a:lnTo>
                      <a:pt x="95" y="0"/>
                    </a:lnTo>
                    <a:lnTo>
                      <a:pt x="95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3" name="Freeform 305"/>
              <p:cNvSpPr>
                <a:spLocks/>
              </p:cNvSpPr>
              <p:nvPr/>
            </p:nvSpPr>
            <p:spPr bwMode="auto">
              <a:xfrm>
                <a:off x="1721" y="2333"/>
                <a:ext cx="163" cy="129"/>
              </a:xfrm>
              <a:custGeom>
                <a:avLst/>
                <a:gdLst/>
                <a:ahLst/>
                <a:cxnLst>
                  <a:cxn ang="0">
                    <a:pos x="44" y="8"/>
                  </a:cxn>
                  <a:cxn ang="0">
                    <a:pos x="0" y="113"/>
                  </a:cxn>
                  <a:cxn ang="0">
                    <a:pos x="13" y="138"/>
                  </a:cxn>
                  <a:cxn ang="0">
                    <a:pos x="96" y="145"/>
                  </a:cxn>
                  <a:cxn ang="0">
                    <a:pos x="157" y="138"/>
                  </a:cxn>
                  <a:cxn ang="0">
                    <a:pos x="152" y="126"/>
                  </a:cxn>
                  <a:cxn ang="0">
                    <a:pos x="165" y="119"/>
                  </a:cxn>
                  <a:cxn ang="0">
                    <a:pos x="152" y="33"/>
                  </a:cxn>
                  <a:cxn ang="0">
                    <a:pos x="142" y="20"/>
                  </a:cxn>
                  <a:cxn ang="0">
                    <a:pos x="139" y="8"/>
                  </a:cxn>
                  <a:cxn ang="0">
                    <a:pos x="135" y="0"/>
                  </a:cxn>
                  <a:cxn ang="0">
                    <a:pos x="51" y="8"/>
                  </a:cxn>
                  <a:cxn ang="0">
                    <a:pos x="131" y="14"/>
                  </a:cxn>
                  <a:cxn ang="0">
                    <a:pos x="142" y="107"/>
                  </a:cxn>
                  <a:cxn ang="0">
                    <a:pos x="131" y="113"/>
                  </a:cxn>
                  <a:cxn ang="0">
                    <a:pos x="121" y="107"/>
                  </a:cxn>
                  <a:cxn ang="0">
                    <a:pos x="21" y="113"/>
                  </a:cxn>
                  <a:cxn ang="0">
                    <a:pos x="47" y="20"/>
                  </a:cxn>
                  <a:cxn ang="0">
                    <a:pos x="44" y="8"/>
                  </a:cxn>
                  <a:cxn ang="0">
                    <a:pos x="44" y="8"/>
                  </a:cxn>
                </a:cxnLst>
                <a:rect l="0" t="0" r="r" b="b"/>
                <a:pathLst>
                  <a:path w="166" h="146">
                    <a:moveTo>
                      <a:pt x="44" y="8"/>
                    </a:moveTo>
                    <a:lnTo>
                      <a:pt x="0" y="113"/>
                    </a:lnTo>
                    <a:lnTo>
                      <a:pt x="13" y="138"/>
                    </a:lnTo>
                    <a:lnTo>
                      <a:pt x="96" y="145"/>
                    </a:lnTo>
                    <a:lnTo>
                      <a:pt x="157" y="138"/>
                    </a:lnTo>
                    <a:lnTo>
                      <a:pt x="152" y="126"/>
                    </a:lnTo>
                    <a:lnTo>
                      <a:pt x="165" y="119"/>
                    </a:lnTo>
                    <a:lnTo>
                      <a:pt x="152" y="33"/>
                    </a:lnTo>
                    <a:lnTo>
                      <a:pt x="142" y="20"/>
                    </a:lnTo>
                    <a:lnTo>
                      <a:pt x="139" y="8"/>
                    </a:lnTo>
                    <a:lnTo>
                      <a:pt x="135" y="0"/>
                    </a:lnTo>
                    <a:lnTo>
                      <a:pt x="51" y="8"/>
                    </a:lnTo>
                    <a:lnTo>
                      <a:pt x="131" y="14"/>
                    </a:lnTo>
                    <a:lnTo>
                      <a:pt x="142" y="107"/>
                    </a:lnTo>
                    <a:lnTo>
                      <a:pt x="131" y="113"/>
                    </a:lnTo>
                    <a:lnTo>
                      <a:pt x="121" y="107"/>
                    </a:lnTo>
                    <a:lnTo>
                      <a:pt x="21" y="113"/>
                    </a:lnTo>
                    <a:lnTo>
                      <a:pt x="47" y="20"/>
                    </a:lnTo>
                    <a:lnTo>
                      <a:pt x="44" y="8"/>
                    </a:lnTo>
                    <a:lnTo>
                      <a:pt x="44" y="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4" name="Freeform 306"/>
              <p:cNvSpPr>
                <a:spLocks/>
              </p:cNvSpPr>
              <p:nvPr/>
            </p:nvSpPr>
            <p:spPr bwMode="auto">
              <a:xfrm>
                <a:off x="1861" y="2300"/>
                <a:ext cx="116" cy="2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88"/>
                  </a:cxn>
                  <a:cxn ang="0">
                    <a:pos x="91" y="193"/>
                  </a:cxn>
                  <a:cxn ang="0">
                    <a:pos x="56" y="262"/>
                  </a:cxn>
                  <a:cxn ang="0">
                    <a:pos x="74" y="292"/>
                  </a:cxn>
                  <a:cxn ang="0">
                    <a:pos x="117" y="201"/>
                  </a:cxn>
                  <a:cxn ang="0">
                    <a:pos x="74" y="112"/>
                  </a:cxn>
                  <a:cxn ang="0">
                    <a:pos x="36" y="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18" h="293">
                    <a:moveTo>
                      <a:pt x="0" y="0"/>
                    </a:moveTo>
                    <a:lnTo>
                      <a:pt x="52" y="88"/>
                    </a:lnTo>
                    <a:lnTo>
                      <a:pt x="91" y="193"/>
                    </a:lnTo>
                    <a:lnTo>
                      <a:pt x="56" y="262"/>
                    </a:lnTo>
                    <a:lnTo>
                      <a:pt x="74" y="292"/>
                    </a:lnTo>
                    <a:lnTo>
                      <a:pt x="117" y="201"/>
                    </a:lnTo>
                    <a:lnTo>
                      <a:pt x="74" y="112"/>
                    </a:lnTo>
                    <a:lnTo>
                      <a:pt x="36" y="3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5" name="Freeform 307"/>
              <p:cNvSpPr>
                <a:spLocks/>
              </p:cNvSpPr>
              <p:nvPr/>
            </p:nvSpPr>
            <p:spPr bwMode="auto">
              <a:xfrm>
                <a:off x="1876" y="2251"/>
                <a:ext cx="94" cy="112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86" y="26"/>
                  </a:cxn>
                  <a:cxn ang="0">
                    <a:pos x="76" y="89"/>
                  </a:cxn>
                  <a:cxn ang="0">
                    <a:pos x="0" y="56"/>
                  </a:cxn>
                  <a:cxn ang="0">
                    <a:pos x="64" y="101"/>
                  </a:cxn>
                  <a:cxn ang="0">
                    <a:pos x="37" y="113"/>
                  </a:cxn>
                  <a:cxn ang="0">
                    <a:pos x="41" y="126"/>
                  </a:cxn>
                  <a:cxn ang="0">
                    <a:pos x="90" y="107"/>
                  </a:cxn>
                  <a:cxn ang="0">
                    <a:pos x="95" y="14"/>
                  </a:cxn>
                  <a:cxn ang="0">
                    <a:pos x="56" y="0"/>
                  </a:cxn>
                  <a:cxn ang="0">
                    <a:pos x="56" y="0"/>
                  </a:cxn>
                </a:cxnLst>
                <a:rect l="0" t="0" r="r" b="b"/>
                <a:pathLst>
                  <a:path w="96" h="127">
                    <a:moveTo>
                      <a:pt x="56" y="0"/>
                    </a:moveTo>
                    <a:lnTo>
                      <a:pt x="86" y="26"/>
                    </a:lnTo>
                    <a:lnTo>
                      <a:pt x="76" y="89"/>
                    </a:lnTo>
                    <a:lnTo>
                      <a:pt x="0" y="56"/>
                    </a:lnTo>
                    <a:lnTo>
                      <a:pt x="64" y="101"/>
                    </a:lnTo>
                    <a:lnTo>
                      <a:pt x="37" y="113"/>
                    </a:lnTo>
                    <a:lnTo>
                      <a:pt x="41" y="126"/>
                    </a:lnTo>
                    <a:lnTo>
                      <a:pt x="90" y="107"/>
                    </a:lnTo>
                    <a:lnTo>
                      <a:pt x="95" y="14"/>
                    </a:lnTo>
                    <a:lnTo>
                      <a:pt x="56" y="0"/>
                    </a:lnTo>
                    <a:lnTo>
                      <a:pt x="56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6" name="Freeform 308"/>
              <p:cNvSpPr>
                <a:spLocks/>
              </p:cNvSpPr>
              <p:nvPr/>
            </p:nvSpPr>
            <p:spPr bwMode="auto">
              <a:xfrm>
                <a:off x="1458" y="2362"/>
                <a:ext cx="209" cy="193"/>
              </a:xfrm>
              <a:custGeom>
                <a:avLst/>
                <a:gdLst/>
                <a:ahLst/>
                <a:cxnLst>
                  <a:cxn ang="0">
                    <a:pos x="163" y="0"/>
                  </a:cxn>
                  <a:cxn ang="0">
                    <a:pos x="121" y="68"/>
                  </a:cxn>
                  <a:cxn ang="0">
                    <a:pos x="68" y="135"/>
                  </a:cxn>
                  <a:cxn ang="0">
                    <a:pos x="0" y="198"/>
                  </a:cxn>
                  <a:cxn ang="0">
                    <a:pos x="20" y="198"/>
                  </a:cxn>
                  <a:cxn ang="0">
                    <a:pos x="68" y="161"/>
                  </a:cxn>
                  <a:cxn ang="0">
                    <a:pos x="121" y="167"/>
                  </a:cxn>
                  <a:cxn ang="0">
                    <a:pos x="168" y="192"/>
                  </a:cxn>
                  <a:cxn ang="0">
                    <a:pos x="189" y="218"/>
                  </a:cxn>
                  <a:cxn ang="0">
                    <a:pos x="163" y="185"/>
                  </a:cxn>
                  <a:cxn ang="0">
                    <a:pos x="115" y="161"/>
                  </a:cxn>
                  <a:cxn ang="0">
                    <a:pos x="73" y="149"/>
                  </a:cxn>
                  <a:cxn ang="0">
                    <a:pos x="110" y="112"/>
                  </a:cxn>
                  <a:cxn ang="0">
                    <a:pos x="163" y="123"/>
                  </a:cxn>
                  <a:cxn ang="0">
                    <a:pos x="211" y="161"/>
                  </a:cxn>
                  <a:cxn ang="0">
                    <a:pos x="180" y="123"/>
                  </a:cxn>
                  <a:cxn ang="0">
                    <a:pos x="110" y="105"/>
                  </a:cxn>
                  <a:cxn ang="0">
                    <a:pos x="142" y="62"/>
                  </a:cxn>
                  <a:cxn ang="0">
                    <a:pos x="193" y="80"/>
                  </a:cxn>
                  <a:cxn ang="0">
                    <a:pos x="142" y="54"/>
                  </a:cxn>
                  <a:cxn ang="0">
                    <a:pos x="159" y="12"/>
                  </a:cxn>
                  <a:cxn ang="0">
                    <a:pos x="163" y="0"/>
                  </a:cxn>
                  <a:cxn ang="0">
                    <a:pos x="163" y="0"/>
                  </a:cxn>
                </a:cxnLst>
                <a:rect l="0" t="0" r="r" b="b"/>
                <a:pathLst>
                  <a:path w="212" h="219">
                    <a:moveTo>
                      <a:pt x="163" y="0"/>
                    </a:moveTo>
                    <a:lnTo>
                      <a:pt x="121" y="68"/>
                    </a:lnTo>
                    <a:lnTo>
                      <a:pt x="68" y="135"/>
                    </a:lnTo>
                    <a:lnTo>
                      <a:pt x="0" y="198"/>
                    </a:lnTo>
                    <a:lnTo>
                      <a:pt x="20" y="198"/>
                    </a:lnTo>
                    <a:lnTo>
                      <a:pt x="68" y="161"/>
                    </a:lnTo>
                    <a:lnTo>
                      <a:pt x="121" y="167"/>
                    </a:lnTo>
                    <a:lnTo>
                      <a:pt x="168" y="192"/>
                    </a:lnTo>
                    <a:lnTo>
                      <a:pt x="189" y="218"/>
                    </a:lnTo>
                    <a:lnTo>
                      <a:pt x="163" y="185"/>
                    </a:lnTo>
                    <a:lnTo>
                      <a:pt x="115" y="161"/>
                    </a:lnTo>
                    <a:lnTo>
                      <a:pt x="73" y="149"/>
                    </a:lnTo>
                    <a:lnTo>
                      <a:pt x="110" y="112"/>
                    </a:lnTo>
                    <a:lnTo>
                      <a:pt x="163" y="123"/>
                    </a:lnTo>
                    <a:lnTo>
                      <a:pt x="211" y="161"/>
                    </a:lnTo>
                    <a:lnTo>
                      <a:pt x="180" y="123"/>
                    </a:lnTo>
                    <a:lnTo>
                      <a:pt x="110" y="105"/>
                    </a:lnTo>
                    <a:lnTo>
                      <a:pt x="142" y="62"/>
                    </a:lnTo>
                    <a:lnTo>
                      <a:pt x="193" y="80"/>
                    </a:lnTo>
                    <a:lnTo>
                      <a:pt x="142" y="54"/>
                    </a:lnTo>
                    <a:lnTo>
                      <a:pt x="159" y="12"/>
                    </a:lnTo>
                    <a:lnTo>
                      <a:pt x="163" y="0"/>
                    </a:lnTo>
                    <a:lnTo>
                      <a:pt x="163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7" name="Freeform 309"/>
              <p:cNvSpPr>
                <a:spLocks/>
              </p:cNvSpPr>
              <p:nvPr/>
            </p:nvSpPr>
            <p:spPr bwMode="auto">
              <a:xfrm>
                <a:off x="1525" y="2373"/>
                <a:ext cx="106" cy="170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95" y="56"/>
                  </a:cxn>
                  <a:cxn ang="0">
                    <a:pos x="70" y="100"/>
                  </a:cxn>
                  <a:cxn ang="0">
                    <a:pos x="35" y="149"/>
                  </a:cxn>
                  <a:cxn ang="0">
                    <a:pos x="0" y="192"/>
                  </a:cxn>
                  <a:cxn ang="0">
                    <a:pos x="13" y="192"/>
                  </a:cxn>
                  <a:cxn ang="0">
                    <a:pos x="42" y="155"/>
                  </a:cxn>
                  <a:cxn ang="0">
                    <a:pos x="74" y="105"/>
                  </a:cxn>
                  <a:cxn ang="0">
                    <a:pos x="100" y="56"/>
                  </a:cxn>
                  <a:cxn ang="0">
                    <a:pos x="107" y="0"/>
                  </a:cxn>
                  <a:cxn ang="0">
                    <a:pos x="107" y="0"/>
                  </a:cxn>
                </a:cxnLst>
                <a:rect l="0" t="0" r="r" b="b"/>
                <a:pathLst>
                  <a:path w="108" h="193">
                    <a:moveTo>
                      <a:pt x="107" y="0"/>
                    </a:moveTo>
                    <a:lnTo>
                      <a:pt x="95" y="56"/>
                    </a:lnTo>
                    <a:lnTo>
                      <a:pt x="70" y="100"/>
                    </a:lnTo>
                    <a:lnTo>
                      <a:pt x="35" y="149"/>
                    </a:lnTo>
                    <a:lnTo>
                      <a:pt x="0" y="192"/>
                    </a:lnTo>
                    <a:lnTo>
                      <a:pt x="13" y="192"/>
                    </a:lnTo>
                    <a:lnTo>
                      <a:pt x="42" y="155"/>
                    </a:lnTo>
                    <a:lnTo>
                      <a:pt x="74" y="105"/>
                    </a:lnTo>
                    <a:lnTo>
                      <a:pt x="100" y="56"/>
                    </a:lnTo>
                    <a:lnTo>
                      <a:pt x="107" y="0"/>
                    </a:lnTo>
                    <a:lnTo>
                      <a:pt x="107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8" name="Freeform 310"/>
              <p:cNvSpPr>
                <a:spLocks/>
              </p:cNvSpPr>
              <p:nvPr/>
            </p:nvSpPr>
            <p:spPr bwMode="auto">
              <a:xfrm>
                <a:off x="1584" y="2399"/>
                <a:ext cx="73" cy="14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65" y="38"/>
                  </a:cxn>
                  <a:cxn ang="0">
                    <a:pos x="52" y="81"/>
                  </a:cxn>
                  <a:cxn ang="0">
                    <a:pos x="31" y="131"/>
                  </a:cxn>
                  <a:cxn ang="0">
                    <a:pos x="0" y="168"/>
                  </a:cxn>
                  <a:cxn ang="0">
                    <a:pos x="14" y="168"/>
                  </a:cxn>
                  <a:cxn ang="0">
                    <a:pos x="28" y="143"/>
                  </a:cxn>
                  <a:cxn ang="0">
                    <a:pos x="47" y="89"/>
                  </a:cxn>
                  <a:cxn ang="0">
                    <a:pos x="73" y="0"/>
                  </a:cxn>
                  <a:cxn ang="0">
                    <a:pos x="73" y="0"/>
                  </a:cxn>
                </a:cxnLst>
                <a:rect l="0" t="0" r="r" b="b"/>
                <a:pathLst>
                  <a:path w="74" h="169">
                    <a:moveTo>
                      <a:pt x="73" y="0"/>
                    </a:moveTo>
                    <a:lnTo>
                      <a:pt x="65" y="38"/>
                    </a:lnTo>
                    <a:lnTo>
                      <a:pt x="52" y="81"/>
                    </a:lnTo>
                    <a:lnTo>
                      <a:pt x="31" y="131"/>
                    </a:lnTo>
                    <a:lnTo>
                      <a:pt x="0" y="168"/>
                    </a:lnTo>
                    <a:lnTo>
                      <a:pt x="14" y="168"/>
                    </a:lnTo>
                    <a:lnTo>
                      <a:pt x="28" y="143"/>
                    </a:lnTo>
                    <a:lnTo>
                      <a:pt x="47" y="89"/>
                    </a:lnTo>
                    <a:lnTo>
                      <a:pt x="73" y="0"/>
                    </a:lnTo>
                    <a:lnTo>
                      <a:pt x="73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96" name="Text Box 311"/>
            <p:cNvSpPr txBox="1">
              <a:spLocks noChangeArrowheads="1"/>
            </p:cNvSpPr>
            <p:nvPr/>
          </p:nvSpPr>
          <p:spPr bwMode="auto">
            <a:xfrm>
              <a:off x="2711355" y="2697804"/>
              <a:ext cx="5145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장소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(LO)</a:t>
              </a:r>
            </a:p>
          </p:txBody>
        </p:sp>
        <p:sp>
          <p:nvSpPr>
            <p:cNvPr id="597" name="Oval 312"/>
            <p:cNvSpPr>
              <a:spLocks noChangeArrowheads="1"/>
            </p:cNvSpPr>
            <p:nvPr/>
          </p:nvSpPr>
          <p:spPr bwMode="auto">
            <a:xfrm>
              <a:off x="2826808" y="3379882"/>
              <a:ext cx="1722909" cy="111590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 314"/>
            <p:cNvSpPr>
              <a:spLocks/>
            </p:cNvSpPr>
            <p:nvPr/>
          </p:nvSpPr>
          <p:spPr bwMode="auto">
            <a:xfrm>
              <a:off x="3072938" y="3790815"/>
              <a:ext cx="373001" cy="348269"/>
            </a:xfrm>
            <a:custGeom>
              <a:avLst/>
              <a:gdLst/>
              <a:ahLst/>
              <a:cxnLst>
                <a:cxn ang="0">
                  <a:pos x="296" y="153"/>
                </a:cxn>
                <a:cxn ang="0">
                  <a:pos x="295" y="132"/>
                </a:cxn>
                <a:cxn ang="0">
                  <a:pos x="291" y="113"/>
                </a:cxn>
                <a:cxn ang="0">
                  <a:pos x="283" y="93"/>
                </a:cxn>
                <a:cxn ang="0">
                  <a:pos x="274" y="76"/>
                </a:cxn>
                <a:cxn ang="0">
                  <a:pos x="264" y="60"/>
                </a:cxn>
                <a:cxn ang="0">
                  <a:pos x="252" y="45"/>
                </a:cxn>
                <a:cxn ang="0">
                  <a:pos x="237" y="31"/>
                </a:cxn>
                <a:cxn ang="0">
                  <a:pos x="221" y="21"/>
                </a:cxn>
                <a:cxn ang="0">
                  <a:pos x="206" y="12"/>
                </a:cxn>
                <a:cxn ang="0">
                  <a:pos x="189" y="5"/>
                </a:cxn>
                <a:cxn ang="0">
                  <a:pos x="169" y="1"/>
                </a:cxn>
                <a:cxn ang="0">
                  <a:pos x="151" y="0"/>
                </a:cxn>
                <a:cxn ang="0">
                  <a:pos x="133" y="0"/>
                </a:cxn>
                <a:cxn ang="0">
                  <a:pos x="114" y="4"/>
                </a:cxn>
                <a:cxn ang="0">
                  <a:pos x="97" y="9"/>
                </a:cxn>
                <a:cxn ang="0">
                  <a:pos x="81" y="18"/>
                </a:cxn>
                <a:cxn ang="0">
                  <a:pos x="64" y="28"/>
                </a:cxn>
                <a:cxn ang="0">
                  <a:pos x="50" y="41"/>
                </a:cxn>
                <a:cxn ang="0">
                  <a:pos x="37" y="56"/>
                </a:cxn>
                <a:cxn ang="0">
                  <a:pos x="26" y="71"/>
                </a:cxn>
                <a:cxn ang="0">
                  <a:pos x="17" y="88"/>
                </a:cxn>
                <a:cxn ang="0">
                  <a:pos x="9" y="107"/>
                </a:cxn>
                <a:cxn ang="0">
                  <a:pos x="4" y="126"/>
                </a:cxn>
                <a:cxn ang="0">
                  <a:pos x="1" y="147"/>
                </a:cxn>
                <a:cxn ang="0">
                  <a:pos x="0" y="167"/>
                </a:cxn>
                <a:cxn ang="0">
                  <a:pos x="2" y="187"/>
                </a:cxn>
                <a:cxn ang="0">
                  <a:pos x="5" y="207"/>
                </a:cxn>
                <a:cxn ang="0">
                  <a:pos x="12" y="226"/>
                </a:cxn>
                <a:cxn ang="0">
                  <a:pos x="21" y="244"/>
                </a:cxn>
                <a:cxn ang="0">
                  <a:pos x="30" y="261"/>
                </a:cxn>
                <a:cxn ang="0">
                  <a:pos x="42" y="276"/>
                </a:cxn>
                <a:cxn ang="0">
                  <a:pos x="56" y="291"/>
                </a:cxn>
                <a:cxn ang="0">
                  <a:pos x="71" y="301"/>
                </a:cxn>
                <a:cxn ang="0">
                  <a:pos x="88" y="311"/>
                </a:cxn>
                <a:cxn ang="0">
                  <a:pos x="105" y="319"/>
                </a:cxn>
                <a:cxn ang="0">
                  <a:pos x="123" y="324"/>
                </a:cxn>
                <a:cxn ang="0">
                  <a:pos x="141" y="326"/>
                </a:cxn>
                <a:cxn ang="0">
                  <a:pos x="160" y="326"/>
                </a:cxn>
                <a:cxn ang="0">
                  <a:pos x="178" y="323"/>
                </a:cxn>
                <a:cxn ang="0">
                  <a:pos x="196" y="318"/>
                </a:cxn>
                <a:cxn ang="0">
                  <a:pos x="213" y="310"/>
                </a:cxn>
                <a:cxn ang="0">
                  <a:pos x="229" y="300"/>
                </a:cxn>
                <a:cxn ang="0">
                  <a:pos x="244" y="288"/>
                </a:cxn>
                <a:cxn ang="0">
                  <a:pos x="257" y="274"/>
                </a:cxn>
                <a:cxn ang="0">
                  <a:pos x="268" y="258"/>
                </a:cxn>
                <a:cxn ang="0">
                  <a:pos x="279" y="241"/>
                </a:cxn>
                <a:cxn ang="0">
                  <a:pos x="287" y="223"/>
                </a:cxn>
                <a:cxn ang="0">
                  <a:pos x="293" y="204"/>
                </a:cxn>
                <a:cxn ang="0">
                  <a:pos x="296" y="184"/>
                </a:cxn>
                <a:cxn ang="0">
                  <a:pos x="298" y="163"/>
                </a:cxn>
                <a:cxn ang="0">
                  <a:pos x="298" y="162"/>
                </a:cxn>
              </a:cxnLst>
              <a:rect l="0" t="0" r="r" b="b"/>
              <a:pathLst>
                <a:path w="299" h="327">
                  <a:moveTo>
                    <a:pt x="298" y="162"/>
                  </a:moveTo>
                  <a:lnTo>
                    <a:pt x="296" y="153"/>
                  </a:lnTo>
                  <a:lnTo>
                    <a:pt x="296" y="142"/>
                  </a:lnTo>
                  <a:lnTo>
                    <a:pt x="295" y="132"/>
                  </a:lnTo>
                  <a:lnTo>
                    <a:pt x="294" y="122"/>
                  </a:lnTo>
                  <a:lnTo>
                    <a:pt x="291" y="113"/>
                  </a:lnTo>
                  <a:lnTo>
                    <a:pt x="287" y="103"/>
                  </a:lnTo>
                  <a:lnTo>
                    <a:pt x="283" y="93"/>
                  </a:lnTo>
                  <a:lnTo>
                    <a:pt x="279" y="85"/>
                  </a:lnTo>
                  <a:lnTo>
                    <a:pt x="274" y="76"/>
                  </a:lnTo>
                  <a:lnTo>
                    <a:pt x="269" y="68"/>
                  </a:lnTo>
                  <a:lnTo>
                    <a:pt x="264" y="60"/>
                  </a:lnTo>
                  <a:lnTo>
                    <a:pt x="258" y="52"/>
                  </a:lnTo>
                  <a:lnTo>
                    <a:pt x="252" y="45"/>
                  </a:lnTo>
                  <a:lnTo>
                    <a:pt x="245" y="38"/>
                  </a:lnTo>
                  <a:lnTo>
                    <a:pt x="237" y="31"/>
                  </a:lnTo>
                  <a:lnTo>
                    <a:pt x="230" y="26"/>
                  </a:lnTo>
                  <a:lnTo>
                    <a:pt x="221" y="21"/>
                  </a:lnTo>
                  <a:lnTo>
                    <a:pt x="214" y="16"/>
                  </a:lnTo>
                  <a:lnTo>
                    <a:pt x="206" y="12"/>
                  </a:lnTo>
                  <a:lnTo>
                    <a:pt x="196" y="9"/>
                  </a:lnTo>
                  <a:lnTo>
                    <a:pt x="189" y="5"/>
                  </a:lnTo>
                  <a:lnTo>
                    <a:pt x="179" y="3"/>
                  </a:lnTo>
                  <a:lnTo>
                    <a:pt x="169" y="1"/>
                  </a:lnTo>
                  <a:lnTo>
                    <a:pt x="161" y="0"/>
                  </a:lnTo>
                  <a:lnTo>
                    <a:pt x="151" y="0"/>
                  </a:lnTo>
                  <a:lnTo>
                    <a:pt x="142" y="0"/>
                  </a:lnTo>
                  <a:lnTo>
                    <a:pt x="133" y="0"/>
                  </a:lnTo>
                  <a:lnTo>
                    <a:pt x="124" y="3"/>
                  </a:lnTo>
                  <a:lnTo>
                    <a:pt x="114" y="4"/>
                  </a:lnTo>
                  <a:lnTo>
                    <a:pt x="107" y="6"/>
                  </a:lnTo>
                  <a:lnTo>
                    <a:pt x="97" y="9"/>
                  </a:lnTo>
                  <a:lnTo>
                    <a:pt x="89" y="14"/>
                  </a:lnTo>
                  <a:lnTo>
                    <a:pt x="81" y="18"/>
                  </a:lnTo>
                  <a:lnTo>
                    <a:pt x="72" y="23"/>
                  </a:lnTo>
                  <a:lnTo>
                    <a:pt x="64" y="28"/>
                  </a:lnTo>
                  <a:lnTo>
                    <a:pt x="57" y="34"/>
                  </a:lnTo>
                  <a:lnTo>
                    <a:pt x="50" y="41"/>
                  </a:lnTo>
                  <a:lnTo>
                    <a:pt x="43" y="48"/>
                  </a:lnTo>
                  <a:lnTo>
                    <a:pt x="37" y="56"/>
                  </a:lnTo>
                  <a:lnTo>
                    <a:pt x="31" y="63"/>
                  </a:lnTo>
                  <a:lnTo>
                    <a:pt x="26" y="71"/>
                  </a:lnTo>
                  <a:lnTo>
                    <a:pt x="21" y="80"/>
                  </a:lnTo>
                  <a:lnTo>
                    <a:pt x="17" y="88"/>
                  </a:lnTo>
                  <a:lnTo>
                    <a:pt x="12" y="98"/>
                  </a:lnTo>
                  <a:lnTo>
                    <a:pt x="9" y="107"/>
                  </a:lnTo>
                  <a:lnTo>
                    <a:pt x="6" y="117"/>
                  </a:lnTo>
                  <a:lnTo>
                    <a:pt x="4" y="126"/>
                  </a:lnTo>
                  <a:lnTo>
                    <a:pt x="2" y="137"/>
                  </a:lnTo>
                  <a:lnTo>
                    <a:pt x="1" y="147"/>
                  </a:lnTo>
                  <a:lnTo>
                    <a:pt x="0" y="156"/>
                  </a:lnTo>
                  <a:lnTo>
                    <a:pt x="0" y="167"/>
                  </a:lnTo>
                  <a:lnTo>
                    <a:pt x="1" y="177"/>
                  </a:lnTo>
                  <a:lnTo>
                    <a:pt x="2" y="187"/>
                  </a:lnTo>
                  <a:lnTo>
                    <a:pt x="4" y="197"/>
                  </a:lnTo>
                  <a:lnTo>
                    <a:pt x="5" y="207"/>
                  </a:lnTo>
                  <a:lnTo>
                    <a:pt x="8" y="216"/>
                  </a:lnTo>
                  <a:lnTo>
                    <a:pt x="12" y="226"/>
                  </a:lnTo>
                  <a:lnTo>
                    <a:pt x="16" y="235"/>
                  </a:lnTo>
                  <a:lnTo>
                    <a:pt x="21" y="244"/>
                  </a:lnTo>
                  <a:lnTo>
                    <a:pt x="25" y="253"/>
                  </a:lnTo>
                  <a:lnTo>
                    <a:pt x="30" y="261"/>
                  </a:lnTo>
                  <a:lnTo>
                    <a:pt x="35" y="269"/>
                  </a:lnTo>
                  <a:lnTo>
                    <a:pt x="42" y="276"/>
                  </a:lnTo>
                  <a:lnTo>
                    <a:pt x="49" y="283"/>
                  </a:lnTo>
                  <a:lnTo>
                    <a:pt x="56" y="291"/>
                  </a:lnTo>
                  <a:lnTo>
                    <a:pt x="63" y="296"/>
                  </a:lnTo>
                  <a:lnTo>
                    <a:pt x="71" y="301"/>
                  </a:lnTo>
                  <a:lnTo>
                    <a:pt x="79" y="307"/>
                  </a:lnTo>
                  <a:lnTo>
                    <a:pt x="88" y="311"/>
                  </a:lnTo>
                  <a:lnTo>
                    <a:pt x="96" y="315"/>
                  </a:lnTo>
                  <a:lnTo>
                    <a:pt x="105" y="319"/>
                  </a:lnTo>
                  <a:lnTo>
                    <a:pt x="114" y="321"/>
                  </a:lnTo>
                  <a:lnTo>
                    <a:pt x="123" y="324"/>
                  </a:lnTo>
                  <a:lnTo>
                    <a:pt x="132" y="325"/>
                  </a:lnTo>
                  <a:lnTo>
                    <a:pt x="141" y="326"/>
                  </a:lnTo>
                  <a:lnTo>
                    <a:pt x="150" y="326"/>
                  </a:lnTo>
                  <a:lnTo>
                    <a:pt x="160" y="326"/>
                  </a:lnTo>
                  <a:lnTo>
                    <a:pt x="168" y="324"/>
                  </a:lnTo>
                  <a:lnTo>
                    <a:pt x="178" y="323"/>
                  </a:lnTo>
                  <a:lnTo>
                    <a:pt x="187" y="320"/>
                  </a:lnTo>
                  <a:lnTo>
                    <a:pt x="196" y="318"/>
                  </a:lnTo>
                  <a:lnTo>
                    <a:pt x="204" y="314"/>
                  </a:lnTo>
                  <a:lnTo>
                    <a:pt x="213" y="310"/>
                  </a:lnTo>
                  <a:lnTo>
                    <a:pt x="221" y="305"/>
                  </a:lnTo>
                  <a:lnTo>
                    <a:pt x="229" y="300"/>
                  </a:lnTo>
                  <a:lnTo>
                    <a:pt x="237" y="294"/>
                  </a:lnTo>
                  <a:lnTo>
                    <a:pt x="244" y="288"/>
                  </a:lnTo>
                  <a:lnTo>
                    <a:pt x="250" y="282"/>
                  </a:lnTo>
                  <a:lnTo>
                    <a:pt x="257" y="274"/>
                  </a:lnTo>
                  <a:lnTo>
                    <a:pt x="263" y="266"/>
                  </a:lnTo>
                  <a:lnTo>
                    <a:pt x="268" y="258"/>
                  </a:lnTo>
                  <a:lnTo>
                    <a:pt x="274" y="250"/>
                  </a:lnTo>
                  <a:lnTo>
                    <a:pt x="279" y="241"/>
                  </a:lnTo>
                  <a:lnTo>
                    <a:pt x="283" y="233"/>
                  </a:lnTo>
                  <a:lnTo>
                    <a:pt x="287" y="223"/>
                  </a:lnTo>
                  <a:lnTo>
                    <a:pt x="290" y="213"/>
                  </a:lnTo>
                  <a:lnTo>
                    <a:pt x="293" y="204"/>
                  </a:lnTo>
                  <a:lnTo>
                    <a:pt x="295" y="194"/>
                  </a:lnTo>
                  <a:lnTo>
                    <a:pt x="296" y="184"/>
                  </a:lnTo>
                  <a:lnTo>
                    <a:pt x="296" y="174"/>
                  </a:lnTo>
                  <a:lnTo>
                    <a:pt x="298" y="163"/>
                  </a:lnTo>
                  <a:lnTo>
                    <a:pt x="298" y="162"/>
                  </a:lnTo>
                  <a:lnTo>
                    <a:pt x="298" y="16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 315"/>
            <p:cNvSpPr>
              <a:spLocks/>
            </p:cNvSpPr>
            <p:nvPr/>
          </p:nvSpPr>
          <p:spPr bwMode="auto">
            <a:xfrm>
              <a:off x="3405340" y="3713690"/>
              <a:ext cx="17762" cy="16871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7" y="0"/>
                </a:cxn>
                <a:cxn ang="0">
                  <a:pos x="9" y="1"/>
                </a:cxn>
                <a:cxn ang="0">
                  <a:pos x="11" y="2"/>
                </a:cxn>
                <a:cxn ang="0">
                  <a:pos x="13" y="4"/>
                </a:cxn>
                <a:cxn ang="0">
                  <a:pos x="13" y="7"/>
                </a:cxn>
                <a:cxn ang="0">
                  <a:pos x="13" y="9"/>
                </a:cxn>
                <a:cxn ang="0">
                  <a:pos x="12" y="11"/>
                </a:cxn>
                <a:cxn ang="0">
                  <a:pos x="11" y="13"/>
                </a:cxn>
                <a:cxn ang="0">
                  <a:pos x="9" y="15"/>
                </a:cxn>
                <a:cxn ang="0">
                  <a:pos x="6" y="15"/>
                </a:cxn>
                <a:cxn ang="0">
                  <a:pos x="3" y="14"/>
                </a:cxn>
                <a:cxn ang="0">
                  <a:pos x="2" y="13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14" h="16">
                  <a:moveTo>
                    <a:pt x="1" y="4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3" y="4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2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4"/>
                  </a:lnTo>
                  <a:lnTo>
                    <a:pt x="1" y="4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 316"/>
            <p:cNvSpPr>
              <a:spLocks/>
            </p:cNvSpPr>
            <p:nvPr/>
          </p:nvSpPr>
          <p:spPr bwMode="auto">
            <a:xfrm>
              <a:off x="3283544" y="3704049"/>
              <a:ext cx="182694" cy="131354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" y="21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0" y="5"/>
                </a:cxn>
                <a:cxn ang="0">
                  <a:pos x="26" y="2"/>
                </a:cxn>
                <a:cxn ang="0">
                  <a:pos x="31" y="0"/>
                </a:cxn>
                <a:cxn ang="0">
                  <a:pos x="38" y="0"/>
                </a:cxn>
                <a:cxn ang="0">
                  <a:pos x="43" y="0"/>
                </a:cxn>
                <a:cxn ang="0">
                  <a:pos x="48" y="1"/>
                </a:cxn>
                <a:cxn ang="0">
                  <a:pos x="55" y="3"/>
                </a:cxn>
                <a:cxn ang="0">
                  <a:pos x="62" y="5"/>
                </a:cxn>
                <a:cxn ang="0">
                  <a:pos x="64" y="7"/>
                </a:cxn>
                <a:cxn ang="0">
                  <a:pos x="71" y="11"/>
                </a:cxn>
                <a:cxn ang="0">
                  <a:pos x="119" y="46"/>
                </a:cxn>
                <a:cxn ang="0">
                  <a:pos x="125" y="49"/>
                </a:cxn>
                <a:cxn ang="0">
                  <a:pos x="129" y="55"/>
                </a:cxn>
                <a:cxn ang="0">
                  <a:pos x="134" y="60"/>
                </a:cxn>
                <a:cxn ang="0">
                  <a:pos x="137" y="66"/>
                </a:cxn>
                <a:cxn ang="0">
                  <a:pos x="140" y="72"/>
                </a:cxn>
                <a:cxn ang="0">
                  <a:pos x="143" y="78"/>
                </a:cxn>
                <a:cxn ang="0">
                  <a:pos x="145" y="85"/>
                </a:cxn>
                <a:cxn ang="0">
                  <a:pos x="145" y="91"/>
                </a:cxn>
                <a:cxn ang="0">
                  <a:pos x="145" y="98"/>
                </a:cxn>
                <a:cxn ang="0">
                  <a:pos x="144" y="104"/>
                </a:cxn>
                <a:cxn ang="0">
                  <a:pos x="142" y="110"/>
                </a:cxn>
                <a:cxn ang="0">
                  <a:pos x="139" y="116"/>
                </a:cxn>
                <a:cxn ang="0">
                  <a:pos x="138" y="118"/>
                </a:cxn>
                <a:cxn ang="0">
                  <a:pos x="135" y="123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6" h="124">
                  <a:moveTo>
                    <a:pt x="0" y="26"/>
                  </a:moveTo>
                  <a:lnTo>
                    <a:pt x="3" y="21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0" y="5"/>
                  </a:lnTo>
                  <a:lnTo>
                    <a:pt x="26" y="2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43" y="0"/>
                  </a:lnTo>
                  <a:lnTo>
                    <a:pt x="48" y="1"/>
                  </a:lnTo>
                  <a:lnTo>
                    <a:pt x="55" y="3"/>
                  </a:lnTo>
                  <a:lnTo>
                    <a:pt x="62" y="5"/>
                  </a:lnTo>
                  <a:lnTo>
                    <a:pt x="64" y="7"/>
                  </a:lnTo>
                  <a:lnTo>
                    <a:pt x="71" y="11"/>
                  </a:lnTo>
                  <a:lnTo>
                    <a:pt x="119" y="46"/>
                  </a:lnTo>
                  <a:lnTo>
                    <a:pt x="125" y="49"/>
                  </a:lnTo>
                  <a:lnTo>
                    <a:pt x="129" y="55"/>
                  </a:lnTo>
                  <a:lnTo>
                    <a:pt x="134" y="60"/>
                  </a:lnTo>
                  <a:lnTo>
                    <a:pt x="137" y="66"/>
                  </a:lnTo>
                  <a:lnTo>
                    <a:pt x="140" y="72"/>
                  </a:lnTo>
                  <a:lnTo>
                    <a:pt x="143" y="78"/>
                  </a:lnTo>
                  <a:lnTo>
                    <a:pt x="145" y="85"/>
                  </a:lnTo>
                  <a:lnTo>
                    <a:pt x="145" y="91"/>
                  </a:lnTo>
                  <a:lnTo>
                    <a:pt x="145" y="98"/>
                  </a:lnTo>
                  <a:lnTo>
                    <a:pt x="144" y="104"/>
                  </a:lnTo>
                  <a:lnTo>
                    <a:pt x="142" y="110"/>
                  </a:lnTo>
                  <a:lnTo>
                    <a:pt x="139" y="116"/>
                  </a:lnTo>
                  <a:lnTo>
                    <a:pt x="138" y="118"/>
                  </a:lnTo>
                  <a:lnTo>
                    <a:pt x="135" y="123"/>
                  </a:lnTo>
                  <a:lnTo>
                    <a:pt x="0" y="26"/>
                  </a:lnTo>
                  <a:lnTo>
                    <a:pt x="0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 317"/>
            <p:cNvSpPr>
              <a:spLocks/>
            </p:cNvSpPr>
            <p:nvPr/>
          </p:nvSpPr>
          <p:spPr bwMode="auto">
            <a:xfrm>
              <a:off x="3341904" y="4129444"/>
              <a:ext cx="79929" cy="79536"/>
            </a:xfrm>
            <a:custGeom>
              <a:avLst/>
              <a:gdLst/>
              <a:ahLst/>
              <a:cxnLst>
                <a:cxn ang="0">
                  <a:pos x="62" y="55"/>
                </a:cxn>
                <a:cxn ang="0">
                  <a:pos x="61" y="50"/>
                </a:cxn>
                <a:cxn ang="0">
                  <a:pos x="60" y="46"/>
                </a:cxn>
                <a:cxn ang="0">
                  <a:pos x="58" y="42"/>
                </a:cxn>
                <a:cxn ang="0">
                  <a:pos x="55" y="39"/>
                </a:cxn>
                <a:cxn ang="0">
                  <a:pos x="52" y="37"/>
                </a:cxn>
                <a:cxn ang="0">
                  <a:pos x="49" y="36"/>
                </a:cxn>
                <a:cxn ang="0">
                  <a:pos x="45" y="35"/>
                </a:cxn>
                <a:cxn ang="0">
                  <a:pos x="41" y="36"/>
                </a:cxn>
                <a:cxn ang="0">
                  <a:pos x="37" y="37"/>
                </a:cxn>
                <a:cxn ang="0">
                  <a:pos x="18" y="0"/>
                </a:cxn>
                <a:cxn ang="0">
                  <a:pos x="8" y="6"/>
                </a:cxn>
                <a:cxn ang="0">
                  <a:pos x="4" y="8"/>
                </a:cxn>
                <a:cxn ang="0">
                  <a:pos x="0" y="9"/>
                </a:cxn>
                <a:cxn ang="0">
                  <a:pos x="31" y="42"/>
                </a:cxn>
                <a:cxn ang="0">
                  <a:pos x="30" y="46"/>
                </a:cxn>
                <a:cxn ang="0">
                  <a:pos x="28" y="50"/>
                </a:cxn>
                <a:cxn ang="0">
                  <a:pos x="27" y="53"/>
                </a:cxn>
                <a:cxn ang="0">
                  <a:pos x="27" y="58"/>
                </a:cxn>
                <a:cxn ang="0">
                  <a:pos x="29" y="62"/>
                </a:cxn>
                <a:cxn ang="0">
                  <a:pos x="30" y="65"/>
                </a:cxn>
                <a:cxn ang="0">
                  <a:pos x="32" y="68"/>
                </a:cxn>
                <a:cxn ang="0">
                  <a:pos x="36" y="70"/>
                </a:cxn>
                <a:cxn ang="0">
                  <a:pos x="39" y="73"/>
                </a:cxn>
                <a:cxn ang="0">
                  <a:pos x="44" y="74"/>
                </a:cxn>
                <a:cxn ang="0">
                  <a:pos x="47" y="73"/>
                </a:cxn>
                <a:cxn ang="0">
                  <a:pos x="51" y="72"/>
                </a:cxn>
                <a:cxn ang="0">
                  <a:pos x="53" y="70"/>
                </a:cxn>
                <a:cxn ang="0">
                  <a:pos x="57" y="67"/>
                </a:cxn>
                <a:cxn ang="0">
                  <a:pos x="59" y="64"/>
                </a:cxn>
                <a:cxn ang="0">
                  <a:pos x="61" y="60"/>
                </a:cxn>
                <a:cxn ang="0">
                  <a:pos x="62" y="56"/>
                </a:cxn>
                <a:cxn ang="0">
                  <a:pos x="62" y="55"/>
                </a:cxn>
                <a:cxn ang="0">
                  <a:pos x="62" y="55"/>
                </a:cxn>
              </a:cxnLst>
              <a:rect l="0" t="0" r="r" b="b"/>
              <a:pathLst>
                <a:path w="63" h="75">
                  <a:moveTo>
                    <a:pt x="62" y="55"/>
                  </a:moveTo>
                  <a:lnTo>
                    <a:pt x="61" y="50"/>
                  </a:lnTo>
                  <a:lnTo>
                    <a:pt x="60" y="46"/>
                  </a:lnTo>
                  <a:lnTo>
                    <a:pt x="58" y="42"/>
                  </a:lnTo>
                  <a:lnTo>
                    <a:pt x="55" y="39"/>
                  </a:lnTo>
                  <a:lnTo>
                    <a:pt x="52" y="37"/>
                  </a:lnTo>
                  <a:lnTo>
                    <a:pt x="49" y="36"/>
                  </a:lnTo>
                  <a:lnTo>
                    <a:pt x="45" y="35"/>
                  </a:lnTo>
                  <a:lnTo>
                    <a:pt x="41" y="36"/>
                  </a:lnTo>
                  <a:lnTo>
                    <a:pt x="37" y="37"/>
                  </a:lnTo>
                  <a:lnTo>
                    <a:pt x="18" y="0"/>
                  </a:lnTo>
                  <a:lnTo>
                    <a:pt x="8" y="6"/>
                  </a:lnTo>
                  <a:lnTo>
                    <a:pt x="4" y="8"/>
                  </a:lnTo>
                  <a:lnTo>
                    <a:pt x="0" y="9"/>
                  </a:lnTo>
                  <a:lnTo>
                    <a:pt x="31" y="42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7" y="53"/>
                  </a:lnTo>
                  <a:lnTo>
                    <a:pt x="27" y="58"/>
                  </a:lnTo>
                  <a:lnTo>
                    <a:pt x="29" y="62"/>
                  </a:lnTo>
                  <a:lnTo>
                    <a:pt x="30" y="65"/>
                  </a:lnTo>
                  <a:lnTo>
                    <a:pt x="32" y="68"/>
                  </a:lnTo>
                  <a:lnTo>
                    <a:pt x="36" y="70"/>
                  </a:lnTo>
                  <a:lnTo>
                    <a:pt x="39" y="73"/>
                  </a:lnTo>
                  <a:lnTo>
                    <a:pt x="44" y="74"/>
                  </a:lnTo>
                  <a:lnTo>
                    <a:pt x="47" y="73"/>
                  </a:lnTo>
                  <a:lnTo>
                    <a:pt x="51" y="72"/>
                  </a:lnTo>
                  <a:lnTo>
                    <a:pt x="53" y="70"/>
                  </a:lnTo>
                  <a:lnTo>
                    <a:pt x="57" y="67"/>
                  </a:lnTo>
                  <a:lnTo>
                    <a:pt x="59" y="64"/>
                  </a:lnTo>
                  <a:lnTo>
                    <a:pt x="61" y="60"/>
                  </a:lnTo>
                  <a:lnTo>
                    <a:pt x="62" y="56"/>
                  </a:lnTo>
                  <a:lnTo>
                    <a:pt x="62" y="55"/>
                  </a:lnTo>
                  <a:lnTo>
                    <a:pt x="62" y="5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 318"/>
            <p:cNvSpPr>
              <a:spLocks/>
            </p:cNvSpPr>
            <p:nvPr/>
          </p:nvSpPr>
          <p:spPr bwMode="auto">
            <a:xfrm>
              <a:off x="3099581" y="4105343"/>
              <a:ext cx="98959" cy="103637"/>
            </a:xfrm>
            <a:custGeom>
              <a:avLst/>
              <a:gdLst/>
              <a:ahLst/>
              <a:cxnLst>
                <a:cxn ang="0">
                  <a:pos x="0" y="77"/>
                </a:cxn>
                <a:cxn ang="0">
                  <a:pos x="0" y="72"/>
                </a:cxn>
                <a:cxn ang="0">
                  <a:pos x="0" y="68"/>
                </a:cxn>
                <a:cxn ang="0">
                  <a:pos x="3" y="64"/>
                </a:cxn>
                <a:cxn ang="0">
                  <a:pos x="6" y="61"/>
                </a:cxn>
                <a:cxn ang="0">
                  <a:pos x="9" y="59"/>
                </a:cxn>
                <a:cxn ang="0">
                  <a:pos x="13" y="58"/>
                </a:cxn>
                <a:cxn ang="0">
                  <a:pos x="16" y="57"/>
                </a:cxn>
                <a:cxn ang="0">
                  <a:pos x="19" y="58"/>
                </a:cxn>
                <a:cxn ang="0">
                  <a:pos x="24" y="59"/>
                </a:cxn>
                <a:cxn ang="0">
                  <a:pos x="52" y="0"/>
                </a:cxn>
                <a:cxn ang="0">
                  <a:pos x="57" y="3"/>
                </a:cxn>
                <a:cxn ang="0">
                  <a:pos x="62" y="5"/>
                </a:cxn>
                <a:cxn ang="0">
                  <a:pos x="67" y="8"/>
                </a:cxn>
                <a:cxn ang="0">
                  <a:pos x="71" y="10"/>
                </a:cxn>
                <a:cxn ang="0">
                  <a:pos x="78" y="13"/>
                </a:cxn>
                <a:cxn ang="0">
                  <a:pos x="30" y="64"/>
                </a:cxn>
                <a:cxn ang="0">
                  <a:pos x="31" y="68"/>
                </a:cxn>
                <a:cxn ang="0">
                  <a:pos x="33" y="72"/>
                </a:cxn>
                <a:cxn ang="0">
                  <a:pos x="34" y="75"/>
                </a:cxn>
                <a:cxn ang="0">
                  <a:pos x="34" y="80"/>
                </a:cxn>
                <a:cxn ang="0">
                  <a:pos x="32" y="84"/>
                </a:cxn>
                <a:cxn ang="0">
                  <a:pos x="31" y="87"/>
                </a:cxn>
                <a:cxn ang="0">
                  <a:pos x="28" y="90"/>
                </a:cxn>
                <a:cxn ang="0">
                  <a:pos x="25" y="92"/>
                </a:cxn>
                <a:cxn ang="0">
                  <a:pos x="21" y="95"/>
                </a:cxn>
                <a:cxn ang="0">
                  <a:pos x="17" y="96"/>
                </a:cxn>
                <a:cxn ang="0">
                  <a:pos x="13" y="95"/>
                </a:cxn>
                <a:cxn ang="0">
                  <a:pos x="11" y="94"/>
                </a:cxn>
                <a:cxn ang="0">
                  <a:pos x="7" y="92"/>
                </a:cxn>
                <a:cxn ang="0">
                  <a:pos x="4" y="89"/>
                </a:cxn>
                <a:cxn ang="0">
                  <a:pos x="1" y="86"/>
                </a:cxn>
                <a:cxn ang="0">
                  <a:pos x="0" y="82"/>
                </a:cxn>
                <a:cxn ang="0">
                  <a:pos x="0" y="78"/>
                </a:cxn>
                <a:cxn ang="0">
                  <a:pos x="0" y="77"/>
                </a:cxn>
                <a:cxn ang="0">
                  <a:pos x="0" y="77"/>
                </a:cxn>
              </a:cxnLst>
              <a:rect l="0" t="0" r="r" b="b"/>
              <a:pathLst>
                <a:path w="79" h="97">
                  <a:moveTo>
                    <a:pt x="0" y="77"/>
                  </a:moveTo>
                  <a:lnTo>
                    <a:pt x="0" y="72"/>
                  </a:lnTo>
                  <a:lnTo>
                    <a:pt x="0" y="68"/>
                  </a:lnTo>
                  <a:lnTo>
                    <a:pt x="3" y="64"/>
                  </a:lnTo>
                  <a:lnTo>
                    <a:pt x="6" y="61"/>
                  </a:lnTo>
                  <a:lnTo>
                    <a:pt x="9" y="59"/>
                  </a:lnTo>
                  <a:lnTo>
                    <a:pt x="13" y="58"/>
                  </a:lnTo>
                  <a:lnTo>
                    <a:pt x="16" y="57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52" y="0"/>
                  </a:lnTo>
                  <a:lnTo>
                    <a:pt x="57" y="3"/>
                  </a:lnTo>
                  <a:lnTo>
                    <a:pt x="62" y="5"/>
                  </a:lnTo>
                  <a:lnTo>
                    <a:pt x="67" y="8"/>
                  </a:lnTo>
                  <a:lnTo>
                    <a:pt x="71" y="10"/>
                  </a:lnTo>
                  <a:lnTo>
                    <a:pt x="78" y="13"/>
                  </a:lnTo>
                  <a:lnTo>
                    <a:pt x="30" y="64"/>
                  </a:lnTo>
                  <a:lnTo>
                    <a:pt x="31" y="68"/>
                  </a:lnTo>
                  <a:lnTo>
                    <a:pt x="33" y="72"/>
                  </a:lnTo>
                  <a:lnTo>
                    <a:pt x="34" y="75"/>
                  </a:lnTo>
                  <a:lnTo>
                    <a:pt x="34" y="80"/>
                  </a:lnTo>
                  <a:lnTo>
                    <a:pt x="32" y="84"/>
                  </a:lnTo>
                  <a:lnTo>
                    <a:pt x="31" y="87"/>
                  </a:lnTo>
                  <a:lnTo>
                    <a:pt x="28" y="90"/>
                  </a:lnTo>
                  <a:lnTo>
                    <a:pt x="25" y="92"/>
                  </a:lnTo>
                  <a:lnTo>
                    <a:pt x="21" y="95"/>
                  </a:lnTo>
                  <a:lnTo>
                    <a:pt x="17" y="96"/>
                  </a:lnTo>
                  <a:lnTo>
                    <a:pt x="13" y="95"/>
                  </a:lnTo>
                  <a:lnTo>
                    <a:pt x="11" y="94"/>
                  </a:lnTo>
                  <a:lnTo>
                    <a:pt x="7" y="92"/>
                  </a:lnTo>
                  <a:lnTo>
                    <a:pt x="4" y="89"/>
                  </a:lnTo>
                  <a:lnTo>
                    <a:pt x="1" y="86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7"/>
                  </a:lnTo>
                  <a:lnTo>
                    <a:pt x="0" y="7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 319"/>
            <p:cNvSpPr>
              <a:spLocks/>
            </p:cNvSpPr>
            <p:nvPr/>
          </p:nvSpPr>
          <p:spPr bwMode="auto">
            <a:xfrm>
              <a:off x="3235333" y="3700434"/>
              <a:ext cx="46942" cy="80741"/>
            </a:xfrm>
            <a:custGeom>
              <a:avLst/>
              <a:gdLst/>
              <a:ahLst/>
              <a:cxnLst>
                <a:cxn ang="0">
                  <a:pos x="12" y="75"/>
                </a:cxn>
                <a:cxn ang="0">
                  <a:pos x="26" y="75"/>
                </a:cxn>
                <a:cxn ang="0">
                  <a:pos x="26" y="16"/>
                </a:cxn>
                <a:cxn ang="0">
                  <a:pos x="37" y="16"/>
                </a:cxn>
                <a:cxn ang="0">
                  <a:pos x="37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12" y="16"/>
                </a:cxn>
                <a:cxn ang="0">
                  <a:pos x="12" y="75"/>
                </a:cxn>
                <a:cxn ang="0">
                  <a:pos x="12" y="75"/>
                </a:cxn>
              </a:cxnLst>
              <a:rect l="0" t="0" r="r" b="b"/>
              <a:pathLst>
                <a:path w="38" h="76">
                  <a:moveTo>
                    <a:pt x="12" y="75"/>
                  </a:moveTo>
                  <a:lnTo>
                    <a:pt x="26" y="75"/>
                  </a:lnTo>
                  <a:lnTo>
                    <a:pt x="26" y="16"/>
                  </a:lnTo>
                  <a:lnTo>
                    <a:pt x="37" y="16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2" y="16"/>
                  </a:lnTo>
                  <a:lnTo>
                    <a:pt x="12" y="75"/>
                  </a:lnTo>
                  <a:lnTo>
                    <a:pt x="12" y="7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 320"/>
            <p:cNvSpPr>
              <a:spLocks/>
            </p:cNvSpPr>
            <p:nvPr/>
          </p:nvSpPr>
          <p:spPr bwMode="auto">
            <a:xfrm>
              <a:off x="3255632" y="3765509"/>
              <a:ext cx="210606" cy="391653"/>
            </a:xfrm>
            <a:custGeom>
              <a:avLst/>
              <a:gdLst/>
              <a:ahLst/>
              <a:cxnLst>
                <a:cxn ang="0">
                  <a:pos x="10" y="336"/>
                </a:cxn>
                <a:cxn ang="0">
                  <a:pos x="30" y="334"/>
                </a:cxn>
                <a:cxn ang="0">
                  <a:pos x="51" y="327"/>
                </a:cxn>
                <a:cxn ang="0">
                  <a:pos x="70" y="317"/>
                </a:cxn>
                <a:cxn ang="0">
                  <a:pos x="89" y="304"/>
                </a:cxn>
                <a:cxn ang="0">
                  <a:pos x="104" y="288"/>
                </a:cxn>
                <a:cxn ang="0">
                  <a:pos x="117" y="270"/>
                </a:cxn>
                <a:cxn ang="0">
                  <a:pos x="128" y="249"/>
                </a:cxn>
                <a:cxn ang="0">
                  <a:pos x="136" y="226"/>
                </a:cxn>
                <a:cxn ang="0">
                  <a:pos x="140" y="203"/>
                </a:cxn>
                <a:cxn ang="0">
                  <a:pos x="141" y="179"/>
                </a:cxn>
                <a:cxn ang="0">
                  <a:pos x="139" y="155"/>
                </a:cxn>
                <a:cxn ang="0">
                  <a:pos x="133" y="133"/>
                </a:cxn>
                <a:cxn ang="0">
                  <a:pos x="123" y="111"/>
                </a:cxn>
                <a:cxn ang="0">
                  <a:pos x="113" y="91"/>
                </a:cxn>
                <a:cxn ang="0">
                  <a:pos x="99" y="73"/>
                </a:cxn>
                <a:cxn ang="0">
                  <a:pos x="82" y="58"/>
                </a:cxn>
                <a:cxn ang="0">
                  <a:pos x="63" y="46"/>
                </a:cxn>
                <a:cxn ang="0">
                  <a:pos x="43" y="37"/>
                </a:cxn>
                <a:cxn ang="0">
                  <a:pos x="22" y="33"/>
                </a:cxn>
                <a:cxn ang="0">
                  <a:pos x="0" y="31"/>
                </a:cxn>
                <a:cxn ang="0">
                  <a:pos x="13" y="0"/>
                </a:cxn>
                <a:cxn ang="0">
                  <a:pos x="35" y="4"/>
                </a:cxn>
                <a:cxn ang="0">
                  <a:pos x="58" y="11"/>
                </a:cxn>
                <a:cxn ang="0">
                  <a:pos x="80" y="21"/>
                </a:cxn>
                <a:cxn ang="0">
                  <a:pos x="100" y="35"/>
                </a:cxn>
                <a:cxn ang="0">
                  <a:pos x="117" y="52"/>
                </a:cxn>
                <a:cxn ang="0">
                  <a:pos x="133" y="72"/>
                </a:cxn>
                <a:cxn ang="0">
                  <a:pos x="147" y="93"/>
                </a:cxn>
                <a:cxn ang="0">
                  <a:pos x="156" y="116"/>
                </a:cxn>
                <a:cxn ang="0">
                  <a:pos x="163" y="142"/>
                </a:cxn>
                <a:cxn ang="0">
                  <a:pos x="167" y="167"/>
                </a:cxn>
                <a:cxn ang="0">
                  <a:pos x="168" y="194"/>
                </a:cxn>
                <a:cxn ang="0">
                  <a:pos x="165" y="220"/>
                </a:cxn>
                <a:cxn ang="0">
                  <a:pos x="158" y="245"/>
                </a:cxn>
                <a:cxn ang="0">
                  <a:pos x="149" y="269"/>
                </a:cxn>
                <a:cxn ang="0">
                  <a:pos x="137" y="291"/>
                </a:cxn>
                <a:cxn ang="0">
                  <a:pos x="122" y="312"/>
                </a:cxn>
                <a:cxn ang="0">
                  <a:pos x="104" y="328"/>
                </a:cxn>
                <a:cxn ang="0">
                  <a:pos x="85" y="343"/>
                </a:cxn>
                <a:cxn ang="0">
                  <a:pos x="64" y="355"/>
                </a:cxn>
                <a:cxn ang="0">
                  <a:pos x="41" y="362"/>
                </a:cxn>
                <a:cxn ang="0">
                  <a:pos x="18" y="366"/>
                </a:cxn>
                <a:cxn ang="0">
                  <a:pos x="0" y="367"/>
                </a:cxn>
                <a:cxn ang="0">
                  <a:pos x="0" y="336"/>
                </a:cxn>
              </a:cxnLst>
              <a:rect l="0" t="0" r="r" b="b"/>
              <a:pathLst>
                <a:path w="169" h="368">
                  <a:moveTo>
                    <a:pt x="0" y="336"/>
                  </a:moveTo>
                  <a:lnTo>
                    <a:pt x="10" y="336"/>
                  </a:lnTo>
                  <a:lnTo>
                    <a:pt x="19" y="336"/>
                  </a:lnTo>
                  <a:lnTo>
                    <a:pt x="30" y="334"/>
                  </a:lnTo>
                  <a:lnTo>
                    <a:pt x="41" y="331"/>
                  </a:lnTo>
                  <a:lnTo>
                    <a:pt x="51" y="327"/>
                  </a:lnTo>
                  <a:lnTo>
                    <a:pt x="61" y="323"/>
                  </a:lnTo>
                  <a:lnTo>
                    <a:pt x="70" y="317"/>
                  </a:lnTo>
                  <a:lnTo>
                    <a:pt x="80" y="312"/>
                  </a:lnTo>
                  <a:lnTo>
                    <a:pt x="89" y="304"/>
                  </a:lnTo>
                  <a:lnTo>
                    <a:pt x="97" y="297"/>
                  </a:lnTo>
                  <a:lnTo>
                    <a:pt x="104" y="288"/>
                  </a:lnTo>
                  <a:lnTo>
                    <a:pt x="112" y="279"/>
                  </a:lnTo>
                  <a:lnTo>
                    <a:pt x="117" y="270"/>
                  </a:lnTo>
                  <a:lnTo>
                    <a:pt x="123" y="259"/>
                  </a:lnTo>
                  <a:lnTo>
                    <a:pt x="128" y="249"/>
                  </a:lnTo>
                  <a:lnTo>
                    <a:pt x="132" y="237"/>
                  </a:lnTo>
                  <a:lnTo>
                    <a:pt x="136" y="226"/>
                  </a:lnTo>
                  <a:lnTo>
                    <a:pt x="139" y="214"/>
                  </a:lnTo>
                  <a:lnTo>
                    <a:pt x="140" y="203"/>
                  </a:lnTo>
                  <a:lnTo>
                    <a:pt x="141" y="191"/>
                  </a:lnTo>
                  <a:lnTo>
                    <a:pt x="141" y="179"/>
                  </a:lnTo>
                  <a:lnTo>
                    <a:pt x="140" y="167"/>
                  </a:lnTo>
                  <a:lnTo>
                    <a:pt x="139" y="155"/>
                  </a:lnTo>
                  <a:lnTo>
                    <a:pt x="136" y="144"/>
                  </a:lnTo>
                  <a:lnTo>
                    <a:pt x="133" y="133"/>
                  </a:lnTo>
                  <a:lnTo>
                    <a:pt x="129" y="122"/>
                  </a:lnTo>
                  <a:lnTo>
                    <a:pt x="123" y="111"/>
                  </a:lnTo>
                  <a:lnTo>
                    <a:pt x="119" y="100"/>
                  </a:lnTo>
                  <a:lnTo>
                    <a:pt x="113" y="91"/>
                  </a:lnTo>
                  <a:lnTo>
                    <a:pt x="106" y="81"/>
                  </a:lnTo>
                  <a:lnTo>
                    <a:pt x="99" y="73"/>
                  </a:lnTo>
                  <a:lnTo>
                    <a:pt x="90" y="65"/>
                  </a:lnTo>
                  <a:lnTo>
                    <a:pt x="82" y="58"/>
                  </a:lnTo>
                  <a:lnTo>
                    <a:pt x="71" y="52"/>
                  </a:lnTo>
                  <a:lnTo>
                    <a:pt x="63" y="46"/>
                  </a:lnTo>
                  <a:lnTo>
                    <a:pt x="53" y="41"/>
                  </a:lnTo>
                  <a:lnTo>
                    <a:pt x="43" y="37"/>
                  </a:lnTo>
                  <a:lnTo>
                    <a:pt x="33" y="34"/>
                  </a:lnTo>
                  <a:lnTo>
                    <a:pt x="22" y="33"/>
                  </a:lnTo>
                  <a:lnTo>
                    <a:pt x="11" y="32"/>
                  </a:lnTo>
                  <a:lnTo>
                    <a:pt x="0" y="3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5" y="4"/>
                  </a:lnTo>
                  <a:lnTo>
                    <a:pt x="48" y="7"/>
                  </a:lnTo>
                  <a:lnTo>
                    <a:pt x="58" y="11"/>
                  </a:lnTo>
                  <a:lnTo>
                    <a:pt x="69" y="15"/>
                  </a:lnTo>
                  <a:lnTo>
                    <a:pt x="80" y="21"/>
                  </a:lnTo>
                  <a:lnTo>
                    <a:pt x="90" y="28"/>
                  </a:lnTo>
                  <a:lnTo>
                    <a:pt x="100" y="35"/>
                  </a:lnTo>
                  <a:lnTo>
                    <a:pt x="109" y="44"/>
                  </a:lnTo>
                  <a:lnTo>
                    <a:pt x="117" y="52"/>
                  </a:lnTo>
                  <a:lnTo>
                    <a:pt x="126" y="61"/>
                  </a:lnTo>
                  <a:lnTo>
                    <a:pt x="133" y="72"/>
                  </a:lnTo>
                  <a:lnTo>
                    <a:pt x="140" y="82"/>
                  </a:lnTo>
                  <a:lnTo>
                    <a:pt x="147" y="93"/>
                  </a:lnTo>
                  <a:lnTo>
                    <a:pt x="152" y="105"/>
                  </a:lnTo>
                  <a:lnTo>
                    <a:pt x="156" y="116"/>
                  </a:lnTo>
                  <a:lnTo>
                    <a:pt x="160" y="130"/>
                  </a:lnTo>
                  <a:lnTo>
                    <a:pt x="163" y="142"/>
                  </a:lnTo>
                  <a:lnTo>
                    <a:pt x="166" y="155"/>
                  </a:lnTo>
                  <a:lnTo>
                    <a:pt x="167" y="167"/>
                  </a:lnTo>
                  <a:lnTo>
                    <a:pt x="168" y="180"/>
                  </a:lnTo>
                  <a:lnTo>
                    <a:pt x="168" y="194"/>
                  </a:lnTo>
                  <a:lnTo>
                    <a:pt x="167" y="207"/>
                  </a:lnTo>
                  <a:lnTo>
                    <a:pt x="165" y="220"/>
                  </a:lnTo>
                  <a:lnTo>
                    <a:pt x="162" y="232"/>
                  </a:lnTo>
                  <a:lnTo>
                    <a:pt x="158" y="245"/>
                  </a:lnTo>
                  <a:lnTo>
                    <a:pt x="154" y="257"/>
                  </a:lnTo>
                  <a:lnTo>
                    <a:pt x="149" y="269"/>
                  </a:lnTo>
                  <a:lnTo>
                    <a:pt x="143" y="280"/>
                  </a:lnTo>
                  <a:lnTo>
                    <a:pt x="137" y="291"/>
                  </a:lnTo>
                  <a:lnTo>
                    <a:pt x="130" y="302"/>
                  </a:lnTo>
                  <a:lnTo>
                    <a:pt x="122" y="312"/>
                  </a:lnTo>
                  <a:lnTo>
                    <a:pt x="114" y="320"/>
                  </a:lnTo>
                  <a:lnTo>
                    <a:pt x="104" y="328"/>
                  </a:lnTo>
                  <a:lnTo>
                    <a:pt x="95" y="336"/>
                  </a:lnTo>
                  <a:lnTo>
                    <a:pt x="85" y="343"/>
                  </a:lnTo>
                  <a:lnTo>
                    <a:pt x="74" y="350"/>
                  </a:lnTo>
                  <a:lnTo>
                    <a:pt x="64" y="355"/>
                  </a:lnTo>
                  <a:lnTo>
                    <a:pt x="52" y="359"/>
                  </a:lnTo>
                  <a:lnTo>
                    <a:pt x="41" y="362"/>
                  </a:lnTo>
                  <a:lnTo>
                    <a:pt x="30" y="365"/>
                  </a:lnTo>
                  <a:lnTo>
                    <a:pt x="18" y="366"/>
                  </a:lnTo>
                  <a:lnTo>
                    <a:pt x="6" y="367"/>
                  </a:lnTo>
                  <a:lnTo>
                    <a:pt x="0" y="367"/>
                  </a:lnTo>
                  <a:lnTo>
                    <a:pt x="0" y="336"/>
                  </a:lnTo>
                  <a:lnTo>
                    <a:pt x="0" y="33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 321"/>
            <p:cNvSpPr>
              <a:spLocks/>
            </p:cNvSpPr>
            <p:nvPr/>
          </p:nvSpPr>
          <p:spPr bwMode="auto">
            <a:xfrm>
              <a:off x="3052638" y="3765509"/>
              <a:ext cx="209337" cy="391653"/>
            </a:xfrm>
            <a:custGeom>
              <a:avLst/>
              <a:gdLst/>
              <a:ahLst/>
              <a:cxnLst>
                <a:cxn ang="0">
                  <a:pos x="158" y="336"/>
                </a:cxn>
                <a:cxn ang="0">
                  <a:pos x="138" y="334"/>
                </a:cxn>
                <a:cxn ang="0">
                  <a:pos x="117" y="327"/>
                </a:cxn>
                <a:cxn ang="0">
                  <a:pos x="97" y="317"/>
                </a:cxn>
                <a:cxn ang="0">
                  <a:pos x="79" y="304"/>
                </a:cxn>
                <a:cxn ang="0">
                  <a:pos x="64" y="288"/>
                </a:cxn>
                <a:cxn ang="0">
                  <a:pos x="51" y="270"/>
                </a:cxn>
                <a:cxn ang="0">
                  <a:pos x="39" y="249"/>
                </a:cxn>
                <a:cxn ang="0">
                  <a:pos x="32" y="226"/>
                </a:cxn>
                <a:cxn ang="0">
                  <a:pos x="28" y="203"/>
                </a:cxn>
                <a:cxn ang="0">
                  <a:pos x="27" y="179"/>
                </a:cxn>
                <a:cxn ang="0">
                  <a:pos x="29" y="155"/>
                </a:cxn>
                <a:cxn ang="0">
                  <a:pos x="35" y="133"/>
                </a:cxn>
                <a:cxn ang="0">
                  <a:pos x="44" y="111"/>
                </a:cxn>
                <a:cxn ang="0">
                  <a:pos x="55" y="91"/>
                </a:cxn>
                <a:cxn ang="0">
                  <a:pos x="70" y="73"/>
                </a:cxn>
                <a:cxn ang="0">
                  <a:pos x="87" y="58"/>
                </a:cxn>
                <a:cxn ang="0">
                  <a:pos x="105" y="46"/>
                </a:cxn>
                <a:cxn ang="0">
                  <a:pos x="125" y="37"/>
                </a:cxn>
                <a:cxn ang="0">
                  <a:pos x="146" y="33"/>
                </a:cxn>
                <a:cxn ang="0">
                  <a:pos x="167" y="31"/>
                </a:cxn>
                <a:cxn ang="0">
                  <a:pos x="156" y="0"/>
                </a:cxn>
                <a:cxn ang="0">
                  <a:pos x="132" y="4"/>
                </a:cxn>
                <a:cxn ang="0">
                  <a:pos x="109" y="11"/>
                </a:cxn>
                <a:cxn ang="0">
                  <a:pos x="88" y="21"/>
                </a:cxn>
                <a:cxn ang="0">
                  <a:pos x="69" y="35"/>
                </a:cxn>
                <a:cxn ang="0">
                  <a:pos x="51" y="52"/>
                </a:cxn>
                <a:cxn ang="0">
                  <a:pos x="34" y="72"/>
                </a:cxn>
                <a:cxn ang="0">
                  <a:pos x="21" y="93"/>
                </a:cxn>
                <a:cxn ang="0">
                  <a:pos x="11" y="116"/>
                </a:cxn>
                <a:cxn ang="0">
                  <a:pos x="4" y="142"/>
                </a:cxn>
                <a:cxn ang="0">
                  <a:pos x="0" y="167"/>
                </a:cxn>
                <a:cxn ang="0">
                  <a:pos x="0" y="194"/>
                </a:cxn>
                <a:cxn ang="0">
                  <a:pos x="3" y="220"/>
                </a:cxn>
                <a:cxn ang="0">
                  <a:pos x="10" y="245"/>
                </a:cxn>
                <a:cxn ang="0">
                  <a:pos x="18" y="269"/>
                </a:cxn>
                <a:cxn ang="0">
                  <a:pos x="31" y="291"/>
                </a:cxn>
                <a:cxn ang="0">
                  <a:pos x="46" y="312"/>
                </a:cxn>
                <a:cxn ang="0">
                  <a:pos x="64" y="328"/>
                </a:cxn>
                <a:cxn ang="0">
                  <a:pos x="83" y="343"/>
                </a:cxn>
                <a:cxn ang="0">
                  <a:pos x="104" y="355"/>
                </a:cxn>
                <a:cxn ang="0">
                  <a:pos x="127" y="362"/>
                </a:cxn>
                <a:cxn ang="0">
                  <a:pos x="150" y="366"/>
                </a:cxn>
                <a:cxn ang="0">
                  <a:pos x="167" y="367"/>
                </a:cxn>
                <a:cxn ang="0">
                  <a:pos x="167" y="336"/>
                </a:cxn>
              </a:cxnLst>
              <a:rect l="0" t="0" r="r" b="b"/>
              <a:pathLst>
                <a:path w="168" h="368">
                  <a:moveTo>
                    <a:pt x="167" y="336"/>
                  </a:moveTo>
                  <a:lnTo>
                    <a:pt x="158" y="336"/>
                  </a:lnTo>
                  <a:lnTo>
                    <a:pt x="148" y="336"/>
                  </a:lnTo>
                  <a:lnTo>
                    <a:pt x="138" y="334"/>
                  </a:lnTo>
                  <a:lnTo>
                    <a:pt x="127" y="331"/>
                  </a:lnTo>
                  <a:lnTo>
                    <a:pt x="117" y="327"/>
                  </a:lnTo>
                  <a:lnTo>
                    <a:pt x="106" y="323"/>
                  </a:lnTo>
                  <a:lnTo>
                    <a:pt x="97" y="317"/>
                  </a:lnTo>
                  <a:lnTo>
                    <a:pt x="88" y="312"/>
                  </a:lnTo>
                  <a:lnTo>
                    <a:pt x="79" y="304"/>
                  </a:lnTo>
                  <a:lnTo>
                    <a:pt x="71" y="297"/>
                  </a:lnTo>
                  <a:lnTo>
                    <a:pt x="64" y="288"/>
                  </a:lnTo>
                  <a:lnTo>
                    <a:pt x="56" y="279"/>
                  </a:lnTo>
                  <a:lnTo>
                    <a:pt x="51" y="270"/>
                  </a:lnTo>
                  <a:lnTo>
                    <a:pt x="45" y="259"/>
                  </a:lnTo>
                  <a:lnTo>
                    <a:pt x="39" y="249"/>
                  </a:lnTo>
                  <a:lnTo>
                    <a:pt x="35" y="237"/>
                  </a:lnTo>
                  <a:lnTo>
                    <a:pt x="32" y="226"/>
                  </a:lnTo>
                  <a:lnTo>
                    <a:pt x="29" y="214"/>
                  </a:lnTo>
                  <a:lnTo>
                    <a:pt x="28" y="203"/>
                  </a:lnTo>
                  <a:lnTo>
                    <a:pt x="27" y="191"/>
                  </a:lnTo>
                  <a:lnTo>
                    <a:pt x="27" y="179"/>
                  </a:lnTo>
                  <a:lnTo>
                    <a:pt x="28" y="167"/>
                  </a:lnTo>
                  <a:lnTo>
                    <a:pt x="29" y="155"/>
                  </a:lnTo>
                  <a:lnTo>
                    <a:pt x="32" y="144"/>
                  </a:lnTo>
                  <a:lnTo>
                    <a:pt x="35" y="133"/>
                  </a:lnTo>
                  <a:lnTo>
                    <a:pt x="38" y="122"/>
                  </a:lnTo>
                  <a:lnTo>
                    <a:pt x="44" y="111"/>
                  </a:lnTo>
                  <a:lnTo>
                    <a:pt x="49" y="100"/>
                  </a:lnTo>
                  <a:lnTo>
                    <a:pt x="55" y="91"/>
                  </a:lnTo>
                  <a:lnTo>
                    <a:pt x="62" y="81"/>
                  </a:lnTo>
                  <a:lnTo>
                    <a:pt x="70" y="73"/>
                  </a:lnTo>
                  <a:lnTo>
                    <a:pt x="77" y="65"/>
                  </a:lnTo>
                  <a:lnTo>
                    <a:pt x="87" y="58"/>
                  </a:lnTo>
                  <a:lnTo>
                    <a:pt x="95" y="52"/>
                  </a:lnTo>
                  <a:lnTo>
                    <a:pt x="105" y="46"/>
                  </a:lnTo>
                  <a:lnTo>
                    <a:pt x="115" y="41"/>
                  </a:lnTo>
                  <a:lnTo>
                    <a:pt x="125" y="37"/>
                  </a:lnTo>
                  <a:lnTo>
                    <a:pt x="136" y="34"/>
                  </a:lnTo>
                  <a:lnTo>
                    <a:pt x="146" y="33"/>
                  </a:lnTo>
                  <a:lnTo>
                    <a:pt x="157" y="32"/>
                  </a:lnTo>
                  <a:lnTo>
                    <a:pt x="167" y="31"/>
                  </a:lnTo>
                  <a:lnTo>
                    <a:pt x="167" y="0"/>
                  </a:lnTo>
                  <a:lnTo>
                    <a:pt x="156" y="0"/>
                  </a:lnTo>
                  <a:lnTo>
                    <a:pt x="143" y="2"/>
                  </a:lnTo>
                  <a:lnTo>
                    <a:pt x="132" y="4"/>
                  </a:lnTo>
                  <a:lnTo>
                    <a:pt x="121" y="7"/>
                  </a:lnTo>
                  <a:lnTo>
                    <a:pt x="109" y="11"/>
                  </a:lnTo>
                  <a:lnTo>
                    <a:pt x="99" y="15"/>
                  </a:lnTo>
                  <a:lnTo>
                    <a:pt x="88" y="21"/>
                  </a:lnTo>
                  <a:lnTo>
                    <a:pt x="77" y="28"/>
                  </a:lnTo>
                  <a:lnTo>
                    <a:pt x="69" y="35"/>
                  </a:lnTo>
                  <a:lnTo>
                    <a:pt x="59" y="44"/>
                  </a:lnTo>
                  <a:lnTo>
                    <a:pt x="51" y="52"/>
                  </a:lnTo>
                  <a:lnTo>
                    <a:pt x="42" y="61"/>
                  </a:lnTo>
                  <a:lnTo>
                    <a:pt x="34" y="72"/>
                  </a:lnTo>
                  <a:lnTo>
                    <a:pt x="28" y="82"/>
                  </a:lnTo>
                  <a:lnTo>
                    <a:pt x="21" y="93"/>
                  </a:lnTo>
                  <a:lnTo>
                    <a:pt x="16" y="105"/>
                  </a:lnTo>
                  <a:lnTo>
                    <a:pt x="11" y="116"/>
                  </a:lnTo>
                  <a:lnTo>
                    <a:pt x="7" y="130"/>
                  </a:lnTo>
                  <a:lnTo>
                    <a:pt x="4" y="142"/>
                  </a:lnTo>
                  <a:lnTo>
                    <a:pt x="2" y="155"/>
                  </a:lnTo>
                  <a:lnTo>
                    <a:pt x="0" y="167"/>
                  </a:lnTo>
                  <a:lnTo>
                    <a:pt x="0" y="180"/>
                  </a:lnTo>
                  <a:lnTo>
                    <a:pt x="0" y="194"/>
                  </a:lnTo>
                  <a:lnTo>
                    <a:pt x="1" y="207"/>
                  </a:lnTo>
                  <a:lnTo>
                    <a:pt x="3" y="220"/>
                  </a:lnTo>
                  <a:lnTo>
                    <a:pt x="5" y="232"/>
                  </a:lnTo>
                  <a:lnTo>
                    <a:pt x="10" y="245"/>
                  </a:lnTo>
                  <a:lnTo>
                    <a:pt x="13" y="257"/>
                  </a:lnTo>
                  <a:lnTo>
                    <a:pt x="18" y="269"/>
                  </a:lnTo>
                  <a:lnTo>
                    <a:pt x="24" y="280"/>
                  </a:lnTo>
                  <a:lnTo>
                    <a:pt x="31" y="291"/>
                  </a:lnTo>
                  <a:lnTo>
                    <a:pt x="38" y="302"/>
                  </a:lnTo>
                  <a:lnTo>
                    <a:pt x="46" y="312"/>
                  </a:lnTo>
                  <a:lnTo>
                    <a:pt x="54" y="320"/>
                  </a:lnTo>
                  <a:lnTo>
                    <a:pt x="64" y="328"/>
                  </a:lnTo>
                  <a:lnTo>
                    <a:pt x="73" y="336"/>
                  </a:lnTo>
                  <a:lnTo>
                    <a:pt x="83" y="343"/>
                  </a:lnTo>
                  <a:lnTo>
                    <a:pt x="94" y="350"/>
                  </a:lnTo>
                  <a:lnTo>
                    <a:pt x="104" y="355"/>
                  </a:lnTo>
                  <a:lnTo>
                    <a:pt x="115" y="359"/>
                  </a:lnTo>
                  <a:lnTo>
                    <a:pt x="127" y="362"/>
                  </a:lnTo>
                  <a:lnTo>
                    <a:pt x="138" y="365"/>
                  </a:lnTo>
                  <a:lnTo>
                    <a:pt x="150" y="366"/>
                  </a:lnTo>
                  <a:lnTo>
                    <a:pt x="162" y="367"/>
                  </a:lnTo>
                  <a:lnTo>
                    <a:pt x="167" y="367"/>
                  </a:lnTo>
                  <a:lnTo>
                    <a:pt x="167" y="336"/>
                  </a:lnTo>
                  <a:lnTo>
                    <a:pt x="167" y="33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 322"/>
            <p:cNvSpPr>
              <a:spLocks/>
            </p:cNvSpPr>
            <p:nvPr/>
          </p:nvSpPr>
          <p:spPr bwMode="auto">
            <a:xfrm>
              <a:off x="3228989" y="3933015"/>
              <a:ext cx="31718" cy="57844"/>
            </a:xfrm>
            <a:custGeom>
              <a:avLst/>
              <a:gdLst/>
              <a:ahLst/>
              <a:cxnLst>
                <a:cxn ang="0">
                  <a:pos x="25" y="15"/>
                </a:cxn>
                <a:cxn ang="0">
                  <a:pos x="22" y="15"/>
                </a:cxn>
                <a:cxn ang="0">
                  <a:pos x="19" y="15"/>
                </a:cxn>
                <a:cxn ang="0">
                  <a:pos x="17" y="18"/>
                </a:cxn>
                <a:cxn ang="0">
                  <a:pos x="15" y="20"/>
                </a:cxn>
                <a:cxn ang="0">
                  <a:pos x="14" y="22"/>
                </a:cxn>
                <a:cxn ang="0">
                  <a:pos x="14" y="26"/>
                </a:cxn>
                <a:cxn ang="0">
                  <a:pos x="14" y="29"/>
                </a:cxn>
                <a:cxn ang="0">
                  <a:pos x="15" y="32"/>
                </a:cxn>
                <a:cxn ang="0">
                  <a:pos x="17" y="34"/>
                </a:cxn>
                <a:cxn ang="0">
                  <a:pos x="18" y="36"/>
                </a:cxn>
                <a:cxn ang="0">
                  <a:pos x="21" y="36"/>
                </a:cxn>
                <a:cxn ang="0">
                  <a:pos x="25" y="38"/>
                </a:cxn>
                <a:cxn ang="0">
                  <a:pos x="25" y="38"/>
                </a:cxn>
                <a:cxn ang="0">
                  <a:pos x="25" y="53"/>
                </a:cxn>
                <a:cxn ang="0">
                  <a:pos x="23" y="53"/>
                </a:cxn>
                <a:cxn ang="0">
                  <a:pos x="17" y="53"/>
                </a:cxn>
                <a:cxn ang="0">
                  <a:pos x="15" y="50"/>
                </a:cxn>
                <a:cxn ang="0">
                  <a:pos x="11" y="48"/>
                </a:cxn>
                <a:cxn ang="0">
                  <a:pos x="7" y="45"/>
                </a:cxn>
                <a:cxn ang="0">
                  <a:pos x="3" y="41"/>
                </a:cxn>
                <a:cxn ang="0">
                  <a:pos x="2" y="36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0" y="22"/>
                </a:cxn>
                <a:cxn ang="0">
                  <a:pos x="1" y="18"/>
                </a:cxn>
                <a:cxn ang="0">
                  <a:pos x="2" y="13"/>
                </a:cxn>
                <a:cxn ang="0">
                  <a:pos x="5" y="9"/>
                </a:cxn>
                <a:cxn ang="0">
                  <a:pos x="9" y="6"/>
                </a:cxn>
                <a:cxn ang="0">
                  <a:pos x="13" y="3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5" y="0"/>
                </a:cxn>
                <a:cxn ang="0">
                  <a:pos x="25" y="15"/>
                </a:cxn>
                <a:cxn ang="0">
                  <a:pos x="25" y="15"/>
                </a:cxn>
              </a:cxnLst>
              <a:rect l="0" t="0" r="r" b="b"/>
              <a:pathLst>
                <a:path w="26" h="54">
                  <a:moveTo>
                    <a:pt x="25" y="15"/>
                  </a:moveTo>
                  <a:lnTo>
                    <a:pt x="22" y="15"/>
                  </a:lnTo>
                  <a:lnTo>
                    <a:pt x="19" y="15"/>
                  </a:lnTo>
                  <a:lnTo>
                    <a:pt x="17" y="18"/>
                  </a:lnTo>
                  <a:lnTo>
                    <a:pt x="15" y="20"/>
                  </a:lnTo>
                  <a:lnTo>
                    <a:pt x="14" y="22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5" y="32"/>
                  </a:lnTo>
                  <a:lnTo>
                    <a:pt x="17" y="34"/>
                  </a:lnTo>
                  <a:lnTo>
                    <a:pt x="18" y="36"/>
                  </a:lnTo>
                  <a:lnTo>
                    <a:pt x="21" y="36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25" y="53"/>
                  </a:lnTo>
                  <a:lnTo>
                    <a:pt x="23" y="53"/>
                  </a:lnTo>
                  <a:lnTo>
                    <a:pt x="17" y="53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3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8"/>
                  </a:lnTo>
                  <a:lnTo>
                    <a:pt x="2" y="13"/>
                  </a:lnTo>
                  <a:lnTo>
                    <a:pt x="5" y="9"/>
                  </a:lnTo>
                  <a:lnTo>
                    <a:pt x="9" y="6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5" y="15"/>
                  </a:lnTo>
                  <a:lnTo>
                    <a:pt x="25" y="1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 323"/>
            <p:cNvSpPr>
              <a:spLocks/>
            </p:cNvSpPr>
            <p:nvPr/>
          </p:nvSpPr>
          <p:spPr bwMode="auto">
            <a:xfrm>
              <a:off x="3258169" y="3933015"/>
              <a:ext cx="31718" cy="57844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2" y="15"/>
                </a:cxn>
                <a:cxn ang="0">
                  <a:pos x="6" y="16"/>
                </a:cxn>
                <a:cxn ang="0">
                  <a:pos x="8" y="18"/>
                </a:cxn>
                <a:cxn ang="0">
                  <a:pos x="11" y="20"/>
                </a:cxn>
                <a:cxn ang="0">
                  <a:pos x="12" y="23"/>
                </a:cxn>
                <a:cxn ang="0">
                  <a:pos x="12" y="26"/>
                </a:cxn>
                <a:cxn ang="0">
                  <a:pos x="12" y="29"/>
                </a:cxn>
                <a:cxn ang="0">
                  <a:pos x="11" y="32"/>
                </a:cxn>
                <a:cxn ang="0">
                  <a:pos x="8" y="35"/>
                </a:cxn>
                <a:cxn ang="0">
                  <a:pos x="6" y="37"/>
                </a:cxn>
                <a:cxn ang="0">
                  <a:pos x="3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54"/>
                </a:cxn>
                <a:cxn ang="0">
                  <a:pos x="2" y="54"/>
                </a:cxn>
                <a:cxn ang="0">
                  <a:pos x="6" y="53"/>
                </a:cxn>
                <a:cxn ang="0">
                  <a:pos x="11" y="51"/>
                </a:cxn>
                <a:cxn ang="0">
                  <a:pos x="14" y="49"/>
                </a:cxn>
                <a:cxn ang="0">
                  <a:pos x="17" y="46"/>
                </a:cxn>
                <a:cxn ang="0">
                  <a:pos x="20" y="42"/>
                </a:cxn>
                <a:cxn ang="0">
                  <a:pos x="23" y="37"/>
                </a:cxn>
                <a:cxn ang="0">
                  <a:pos x="24" y="33"/>
                </a:cxn>
                <a:cxn ang="0">
                  <a:pos x="25" y="28"/>
                </a:cxn>
                <a:cxn ang="0">
                  <a:pos x="25" y="23"/>
                </a:cxn>
                <a:cxn ang="0">
                  <a:pos x="24" y="19"/>
                </a:cxn>
                <a:cxn ang="0">
                  <a:pos x="21" y="14"/>
                </a:cxn>
                <a:cxn ang="0">
                  <a:pos x="19" y="10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8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26" h="55">
                  <a:moveTo>
                    <a:pt x="0" y="15"/>
                  </a:moveTo>
                  <a:lnTo>
                    <a:pt x="2" y="15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1" y="20"/>
                  </a:lnTo>
                  <a:lnTo>
                    <a:pt x="12" y="23"/>
                  </a:lnTo>
                  <a:lnTo>
                    <a:pt x="12" y="26"/>
                  </a:lnTo>
                  <a:lnTo>
                    <a:pt x="12" y="29"/>
                  </a:lnTo>
                  <a:lnTo>
                    <a:pt x="11" y="32"/>
                  </a:lnTo>
                  <a:lnTo>
                    <a:pt x="8" y="35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6" y="53"/>
                  </a:lnTo>
                  <a:lnTo>
                    <a:pt x="11" y="51"/>
                  </a:lnTo>
                  <a:lnTo>
                    <a:pt x="14" y="49"/>
                  </a:lnTo>
                  <a:lnTo>
                    <a:pt x="17" y="46"/>
                  </a:lnTo>
                  <a:lnTo>
                    <a:pt x="20" y="42"/>
                  </a:lnTo>
                  <a:lnTo>
                    <a:pt x="23" y="37"/>
                  </a:lnTo>
                  <a:lnTo>
                    <a:pt x="24" y="33"/>
                  </a:lnTo>
                  <a:lnTo>
                    <a:pt x="25" y="28"/>
                  </a:lnTo>
                  <a:lnTo>
                    <a:pt x="25" y="23"/>
                  </a:lnTo>
                  <a:lnTo>
                    <a:pt x="24" y="19"/>
                  </a:lnTo>
                  <a:lnTo>
                    <a:pt x="21" y="14"/>
                  </a:lnTo>
                  <a:lnTo>
                    <a:pt x="19" y="10"/>
                  </a:lnTo>
                  <a:lnTo>
                    <a:pt x="16" y="6"/>
                  </a:lnTo>
                  <a:lnTo>
                    <a:pt x="13" y="3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1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 324"/>
            <p:cNvSpPr>
              <a:spLocks/>
            </p:cNvSpPr>
            <p:nvPr/>
          </p:nvSpPr>
          <p:spPr bwMode="auto">
            <a:xfrm>
              <a:off x="3277200" y="3877582"/>
              <a:ext cx="102766" cy="75920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57" y="0"/>
                </a:cxn>
                <a:cxn ang="0">
                  <a:pos x="64" y="9"/>
                </a:cxn>
                <a:cxn ang="0">
                  <a:pos x="0" y="65"/>
                </a:cxn>
                <a:cxn ang="0">
                  <a:pos x="5" y="71"/>
                </a:cxn>
                <a:cxn ang="0">
                  <a:pos x="68" y="16"/>
                </a:cxn>
                <a:cxn ang="0">
                  <a:pos x="75" y="24"/>
                </a:cxn>
                <a:cxn ang="0">
                  <a:pos x="81" y="0"/>
                </a:cxn>
                <a:cxn ang="0">
                  <a:pos x="81" y="0"/>
                </a:cxn>
              </a:cxnLst>
              <a:rect l="0" t="0" r="r" b="b"/>
              <a:pathLst>
                <a:path w="82" h="72">
                  <a:moveTo>
                    <a:pt x="81" y="0"/>
                  </a:moveTo>
                  <a:lnTo>
                    <a:pt x="57" y="0"/>
                  </a:lnTo>
                  <a:lnTo>
                    <a:pt x="64" y="9"/>
                  </a:lnTo>
                  <a:lnTo>
                    <a:pt x="0" y="65"/>
                  </a:lnTo>
                  <a:lnTo>
                    <a:pt x="5" y="71"/>
                  </a:lnTo>
                  <a:lnTo>
                    <a:pt x="68" y="16"/>
                  </a:lnTo>
                  <a:lnTo>
                    <a:pt x="75" y="24"/>
                  </a:lnTo>
                  <a:lnTo>
                    <a:pt x="81" y="0"/>
                  </a:lnTo>
                  <a:lnTo>
                    <a:pt x="81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 325"/>
            <p:cNvSpPr>
              <a:spLocks/>
            </p:cNvSpPr>
            <p:nvPr/>
          </p:nvSpPr>
          <p:spPr bwMode="auto">
            <a:xfrm>
              <a:off x="3164285" y="3890838"/>
              <a:ext cx="82466" cy="62664"/>
            </a:xfrm>
            <a:custGeom>
              <a:avLst/>
              <a:gdLst/>
              <a:ahLst/>
              <a:cxnLst>
                <a:cxn ang="0">
                  <a:pos x="60" y="58"/>
                </a:cxn>
                <a:cxn ang="0">
                  <a:pos x="65" y="52"/>
                </a:cxn>
                <a:cxn ang="0">
                  <a:pos x="15" y="8"/>
                </a:cxn>
                <a:cxn ang="0">
                  <a:pos x="21" y="0"/>
                </a:cxn>
                <a:cxn ang="0">
                  <a:pos x="0" y="0"/>
                </a:cxn>
                <a:cxn ang="0">
                  <a:pos x="5" y="23"/>
                </a:cxn>
                <a:cxn ang="0">
                  <a:pos x="11" y="15"/>
                </a:cxn>
                <a:cxn ang="0">
                  <a:pos x="60" y="58"/>
                </a:cxn>
                <a:cxn ang="0">
                  <a:pos x="60" y="58"/>
                </a:cxn>
              </a:cxnLst>
              <a:rect l="0" t="0" r="r" b="b"/>
              <a:pathLst>
                <a:path w="66" h="59">
                  <a:moveTo>
                    <a:pt x="60" y="58"/>
                  </a:moveTo>
                  <a:lnTo>
                    <a:pt x="65" y="52"/>
                  </a:lnTo>
                  <a:lnTo>
                    <a:pt x="15" y="8"/>
                  </a:lnTo>
                  <a:lnTo>
                    <a:pt x="21" y="0"/>
                  </a:lnTo>
                  <a:lnTo>
                    <a:pt x="0" y="0"/>
                  </a:lnTo>
                  <a:lnTo>
                    <a:pt x="5" y="23"/>
                  </a:lnTo>
                  <a:lnTo>
                    <a:pt x="11" y="15"/>
                  </a:lnTo>
                  <a:lnTo>
                    <a:pt x="60" y="58"/>
                  </a:lnTo>
                  <a:lnTo>
                    <a:pt x="60" y="5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 326"/>
            <p:cNvSpPr>
              <a:spLocks/>
            </p:cNvSpPr>
            <p:nvPr/>
          </p:nvSpPr>
          <p:spPr bwMode="auto">
            <a:xfrm>
              <a:off x="3255632" y="3813712"/>
              <a:ext cx="6344" cy="27717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5" y="26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6" h="27">
                  <a:moveTo>
                    <a:pt x="0" y="26"/>
                  </a:moveTo>
                  <a:lnTo>
                    <a:pt x="5" y="26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 327"/>
            <p:cNvSpPr>
              <a:spLocks/>
            </p:cNvSpPr>
            <p:nvPr/>
          </p:nvSpPr>
          <p:spPr bwMode="auto">
            <a:xfrm>
              <a:off x="3255632" y="4081241"/>
              <a:ext cx="6344" cy="28922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5" y="26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6" h="27">
                  <a:moveTo>
                    <a:pt x="0" y="26"/>
                  </a:moveTo>
                  <a:lnTo>
                    <a:pt x="5" y="26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 328"/>
            <p:cNvSpPr>
              <a:spLocks/>
            </p:cNvSpPr>
            <p:nvPr/>
          </p:nvSpPr>
          <p:spPr bwMode="auto">
            <a:xfrm>
              <a:off x="3385041" y="3958322"/>
              <a:ext cx="32986" cy="72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5" y="6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7">
                  <a:moveTo>
                    <a:pt x="0" y="0"/>
                  </a:moveTo>
                  <a:lnTo>
                    <a:pt x="0" y="6"/>
                  </a:lnTo>
                  <a:lnTo>
                    <a:pt x="25" y="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 329"/>
            <p:cNvSpPr>
              <a:spLocks/>
            </p:cNvSpPr>
            <p:nvPr/>
          </p:nvSpPr>
          <p:spPr bwMode="auto">
            <a:xfrm>
              <a:off x="3100849" y="3958322"/>
              <a:ext cx="32986" cy="72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5" y="6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7">
                  <a:moveTo>
                    <a:pt x="0" y="0"/>
                  </a:moveTo>
                  <a:lnTo>
                    <a:pt x="0" y="6"/>
                  </a:lnTo>
                  <a:lnTo>
                    <a:pt x="25" y="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 330"/>
            <p:cNvSpPr>
              <a:spLocks/>
            </p:cNvSpPr>
            <p:nvPr/>
          </p:nvSpPr>
          <p:spPr bwMode="auto">
            <a:xfrm>
              <a:off x="3095775" y="3711280"/>
              <a:ext cx="19031" cy="16871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1" y="2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1" y="11"/>
                </a:cxn>
                <a:cxn ang="0">
                  <a:pos x="3" y="13"/>
                </a:cxn>
                <a:cxn ang="0">
                  <a:pos x="4" y="15"/>
                </a:cxn>
                <a:cxn ang="0">
                  <a:pos x="7" y="15"/>
                </a:cxn>
                <a:cxn ang="0">
                  <a:pos x="9" y="15"/>
                </a:cxn>
                <a:cxn ang="0">
                  <a:pos x="11" y="12"/>
                </a:cxn>
                <a:cxn ang="0">
                  <a:pos x="13" y="11"/>
                </a:cxn>
                <a:cxn ang="0">
                  <a:pos x="14" y="9"/>
                </a:cxn>
                <a:cxn ang="0">
                  <a:pos x="14" y="6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15" h="16">
                  <a:moveTo>
                    <a:pt x="12" y="3"/>
                  </a:moveTo>
                  <a:lnTo>
                    <a:pt x="11" y="2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9"/>
                  </a:lnTo>
                  <a:lnTo>
                    <a:pt x="1" y="11"/>
                  </a:lnTo>
                  <a:lnTo>
                    <a:pt x="3" y="13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9" y="15"/>
                  </a:lnTo>
                  <a:lnTo>
                    <a:pt x="11" y="12"/>
                  </a:lnTo>
                  <a:lnTo>
                    <a:pt x="13" y="11"/>
                  </a:lnTo>
                  <a:lnTo>
                    <a:pt x="14" y="9"/>
                  </a:lnTo>
                  <a:lnTo>
                    <a:pt x="14" y="6"/>
                  </a:lnTo>
                  <a:lnTo>
                    <a:pt x="12" y="3"/>
                  </a:lnTo>
                  <a:lnTo>
                    <a:pt x="12" y="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 331"/>
            <p:cNvSpPr>
              <a:spLocks/>
            </p:cNvSpPr>
            <p:nvPr/>
          </p:nvSpPr>
          <p:spPr bwMode="auto">
            <a:xfrm>
              <a:off x="3052638" y="3701639"/>
              <a:ext cx="181426" cy="132559"/>
            </a:xfrm>
            <a:custGeom>
              <a:avLst/>
              <a:gdLst/>
              <a:ahLst/>
              <a:cxnLst>
                <a:cxn ang="0">
                  <a:pos x="144" y="26"/>
                </a:cxn>
                <a:cxn ang="0">
                  <a:pos x="142" y="21"/>
                </a:cxn>
                <a:cxn ang="0">
                  <a:pos x="139" y="16"/>
                </a:cxn>
                <a:cxn ang="0">
                  <a:pos x="135" y="12"/>
                </a:cxn>
                <a:cxn ang="0">
                  <a:pos x="130" y="8"/>
                </a:cxn>
                <a:cxn ang="0">
                  <a:pos x="125" y="5"/>
                </a:cxn>
                <a:cxn ang="0">
                  <a:pos x="120" y="2"/>
                </a:cxn>
                <a:cxn ang="0">
                  <a:pos x="114" y="1"/>
                </a:cxn>
                <a:cxn ang="0">
                  <a:pos x="107" y="0"/>
                </a:cxn>
                <a:cxn ang="0">
                  <a:pos x="103" y="0"/>
                </a:cxn>
                <a:cxn ang="0">
                  <a:pos x="96" y="1"/>
                </a:cxn>
                <a:cxn ang="0">
                  <a:pos x="89" y="2"/>
                </a:cxn>
                <a:cxn ang="0">
                  <a:pos x="84" y="5"/>
                </a:cxn>
                <a:cxn ang="0">
                  <a:pos x="77" y="8"/>
                </a:cxn>
                <a:cxn ang="0">
                  <a:pos x="75" y="11"/>
                </a:cxn>
                <a:cxn ang="0">
                  <a:pos x="25" y="46"/>
                </a:cxn>
                <a:cxn ang="0">
                  <a:pos x="20" y="50"/>
                </a:cxn>
                <a:cxn ang="0">
                  <a:pos x="16" y="55"/>
                </a:cxn>
                <a:cxn ang="0">
                  <a:pos x="11" y="60"/>
                </a:cxn>
                <a:cxn ang="0">
                  <a:pos x="7" y="66"/>
                </a:cxn>
                <a:cxn ang="0">
                  <a:pos x="4" y="72"/>
                </a:cxn>
                <a:cxn ang="0">
                  <a:pos x="2" y="78"/>
                </a:cxn>
                <a:cxn ang="0">
                  <a:pos x="0" y="84"/>
                </a:cxn>
                <a:cxn ang="0">
                  <a:pos x="0" y="92"/>
                </a:cxn>
                <a:cxn ang="0">
                  <a:pos x="0" y="98"/>
                </a:cxn>
                <a:cxn ang="0">
                  <a:pos x="1" y="104"/>
                </a:cxn>
                <a:cxn ang="0">
                  <a:pos x="3" y="110"/>
                </a:cxn>
                <a:cxn ang="0">
                  <a:pos x="5" y="115"/>
                </a:cxn>
                <a:cxn ang="0">
                  <a:pos x="7" y="119"/>
                </a:cxn>
                <a:cxn ang="0">
                  <a:pos x="10" y="124"/>
                </a:cxn>
                <a:cxn ang="0">
                  <a:pos x="144" y="26"/>
                </a:cxn>
                <a:cxn ang="0">
                  <a:pos x="144" y="26"/>
                </a:cxn>
              </a:cxnLst>
              <a:rect l="0" t="0" r="r" b="b"/>
              <a:pathLst>
                <a:path w="145" h="125">
                  <a:moveTo>
                    <a:pt x="144" y="26"/>
                  </a:moveTo>
                  <a:lnTo>
                    <a:pt x="142" y="21"/>
                  </a:lnTo>
                  <a:lnTo>
                    <a:pt x="139" y="16"/>
                  </a:lnTo>
                  <a:lnTo>
                    <a:pt x="135" y="12"/>
                  </a:lnTo>
                  <a:lnTo>
                    <a:pt x="130" y="8"/>
                  </a:lnTo>
                  <a:lnTo>
                    <a:pt x="125" y="5"/>
                  </a:lnTo>
                  <a:lnTo>
                    <a:pt x="120" y="2"/>
                  </a:lnTo>
                  <a:lnTo>
                    <a:pt x="114" y="1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96" y="1"/>
                  </a:lnTo>
                  <a:lnTo>
                    <a:pt x="89" y="2"/>
                  </a:lnTo>
                  <a:lnTo>
                    <a:pt x="84" y="5"/>
                  </a:lnTo>
                  <a:lnTo>
                    <a:pt x="77" y="8"/>
                  </a:lnTo>
                  <a:lnTo>
                    <a:pt x="75" y="11"/>
                  </a:lnTo>
                  <a:lnTo>
                    <a:pt x="25" y="46"/>
                  </a:lnTo>
                  <a:lnTo>
                    <a:pt x="20" y="50"/>
                  </a:lnTo>
                  <a:lnTo>
                    <a:pt x="16" y="55"/>
                  </a:lnTo>
                  <a:lnTo>
                    <a:pt x="11" y="60"/>
                  </a:lnTo>
                  <a:lnTo>
                    <a:pt x="7" y="66"/>
                  </a:lnTo>
                  <a:lnTo>
                    <a:pt x="4" y="72"/>
                  </a:lnTo>
                  <a:lnTo>
                    <a:pt x="2" y="78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0" y="98"/>
                  </a:lnTo>
                  <a:lnTo>
                    <a:pt x="1" y="104"/>
                  </a:lnTo>
                  <a:lnTo>
                    <a:pt x="3" y="110"/>
                  </a:lnTo>
                  <a:lnTo>
                    <a:pt x="5" y="115"/>
                  </a:lnTo>
                  <a:lnTo>
                    <a:pt x="7" y="119"/>
                  </a:lnTo>
                  <a:lnTo>
                    <a:pt x="10" y="124"/>
                  </a:lnTo>
                  <a:lnTo>
                    <a:pt x="144" y="26"/>
                  </a:lnTo>
                  <a:lnTo>
                    <a:pt x="144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 332"/>
            <p:cNvSpPr>
              <a:spLocks/>
            </p:cNvSpPr>
            <p:nvPr/>
          </p:nvSpPr>
          <p:spPr bwMode="auto">
            <a:xfrm>
              <a:off x="3138911" y="3601617"/>
              <a:ext cx="242324" cy="104842"/>
            </a:xfrm>
            <a:custGeom>
              <a:avLst/>
              <a:gdLst/>
              <a:ahLst/>
              <a:cxnLst>
                <a:cxn ang="0">
                  <a:pos x="18" y="83"/>
                </a:cxn>
                <a:cxn ang="0">
                  <a:pos x="18" y="39"/>
                </a:cxn>
                <a:cxn ang="0">
                  <a:pos x="18" y="36"/>
                </a:cxn>
                <a:cxn ang="0">
                  <a:pos x="20" y="32"/>
                </a:cxn>
                <a:cxn ang="0">
                  <a:pos x="22" y="28"/>
                </a:cxn>
                <a:cxn ang="0">
                  <a:pos x="25" y="25"/>
                </a:cxn>
                <a:cxn ang="0">
                  <a:pos x="29" y="22"/>
                </a:cxn>
                <a:cxn ang="0">
                  <a:pos x="34" y="21"/>
                </a:cxn>
                <a:cxn ang="0">
                  <a:pos x="160" y="21"/>
                </a:cxn>
                <a:cxn ang="0">
                  <a:pos x="162" y="22"/>
                </a:cxn>
                <a:cxn ang="0">
                  <a:pos x="166" y="24"/>
                </a:cxn>
                <a:cxn ang="0">
                  <a:pos x="169" y="26"/>
                </a:cxn>
                <a:cxn ang="0">
                  <a:pos x="172" y="29"/>
                </a:cxn>
                <a:cxn ang="0">
                  <a:pos x="174" y="34"/>
                </a:cxn>
                <a:cxn ang="0">
                  <a:pos x="175" y="39"/>
                </a:cxn>
                <a:cxn ang="0">
                  <a:pos x="175" y="83"/>
                </a:cxn>
                <a:cxn ang="0">
                  <a:pos x="193" y="98"/>
                </a:cxn>
                <a:cxn ang="0">
                  <a:pos x="193" y="39"/>
                </a:cxn>
                <a:cxn ang="0">
                  <a:pos x="193" y="32"/>
                </a:cxn>
                <a:cxn ang="0">
                  <a:pos x="192" y="26"/>
                </a:cxn>
                <a:cxn ang="0">
                  <a:pos x="190" y="21"/>
                </a:cxn>
                <a:cxn ang="0">
                  <a:pos x="186" y="16"/>
                </a:cxn>
                <a:cxn ang="0">
                  <a:pos x="182" y="11"/>
                </a:cxn>
                <a:cxn ang="0">
                  <a:pos x="178" y="8"/>
                </a:cxn>
                <a:cxn ang="0">
                  <a:pos x="174" y="4"/>
                </a:cxn>
                <a:cxn ang="0">
                  <a:pos x="168" y="2"/>
                </a:cxn>
                <a:cxn ang="0">
                  <a:pos x="162" y="0"/>
                </a:cxn>
                <a:cxn ang="0">
                  <a:pos x="160" y="0"/>
                </a:cxn>
                <a:cxn ang="0">
                  <a:pos x="34" y="0"/>
                </a:cxn>
                <a:cxn ang="0">
                  <a:pos x="28" y="1"/>
                </a:cxn>
                <a:cxn ang="0">
                  <a:pos x="22" y="3"/>
                </a:cxn>
                <a:cxn ang="0">
                  <a:pos x="18" y="6"/>
                </a:cxn>
                <a:cxn ang="0">
                  <a:pos x="13" y="9"/>
                </a:cxn>
                <a:cxn ang="0">
                  <a:pos x="8" y="14"/>
                </a:cxn>
                <a:cxn ang="0">
                  <a:pos x="5" y="18"/>
                </a:cxn>
                <a:cxn ang="0">
                  <a:pos x="3" y="24"/>
                </a:cxn>
                <a:cxn ang="0">
                  <a:pos x="0" y="29"/>
                </a:cxn>
                <a:cxn ang="0">
                  <a:pos x="0" y="35"/>
                </a:cxn>
                <a:cxn ang="0">
                  <a:pos x="0" y="39"/>
                </a:cxn>
                <a:cxn ang="0">
                  <a:pos x="0" y="98"/>
                </a:cxn>
                <a:cxn ang="0">
                  <a:pos x="18" y="83"/>
                </a:cxn>
                <a:cxn ang="0">
                  <a:pos x="18" y="83"/>
                </a:cxn>
              </a:cxnLst>
              <a:rect l="0" t="0" r="r" b="b"/>
              <a:pathLst>
                <a:path w="194" h="99">
                  <a:moveTo>
                    <a:pt x="18" y="83"/>
                  </a:moveTo>
                  <a:lnTo>
                    <a:pt x="18" y="39"/>
                  </a:lnTo>
                  <a:lnTo>
                    <a:pt x="18" y="36"/>
                  </a:lnTo>
                  <a:lnTo>
                    <a:pt x="20" y="32"/>
                  </a:lnTo>
                  <a:lnTo>
                    <a:pt x="22" y="28"/>
                  </a:lnTo>
                  <a:lnTo>
                    <a:pt x="25" y="25"/>
                  </a:lnTo>
                  <a:lnTo>
                    <a:pt x="29" y="22"/>
                  </a:lnTo>
                  <a:lnTo>
                    <a:pt x="34" y="21"/>
                  </a:lnTo>
                  <a:lnTo>
                    <a:pt x="160" y="21"/>
                  </a:lnTo>
                  <a:lnTo>
                    <a:pt x="162" y="22"/>
                  </a:lnTo>
                  <a:lnTo>
                    <a:pt x="166" y="24"/>
                  </a:lnTo>
                  <a:lnTo>
                    <a:pt x="169" y="26"/>
                  </a:lnTo>
                  <a:lnTo>
                    <a:pt x="172" y="29"/>
                  </a:lnTo>
                  <a:lnTo>
                    <a:pt x="174" y="34"/>
                  </a:lnTo>
                  <a:lnTo>
                    <a:pt x="175" y="39"/>
                  </a:lnTo>
                  <a:lnTo>
                    <a:pt x="175" y="83"/>
                  </a:lnTo>
                  <a:lnTo>
                    <a:pt x="193" y="98"/>
                  </a:lnTo>
                  <a:lnTo>
                    <a:pt x="193" y="39"/>
                  </a:lnTo>
                  <a:lnTo>
                    <a:pt x="193" y="32"/>
                  </a:lnTo>
                  <a:lnTo>
                    <a:pt x="192" y="26"/>
                  </a:lnTo>
                  <a:lnTo>
                    <a:pt x="190" y="21"/>
                  </a:lnTo>
                  <a:lnTo>
                    <a:pt x="186" y="16"/>
                  </a:lnTo>
                  <a:lnTo>
                    <a:pt x="182" y="11"/>
                  </a:lnTo>
                  <a:lnTo>
                    <a:pt x="178" y="8"/>
                  </a:lnTo>
                  <a:lnTo>
                    <a:pt x="174" y="4"/>
                  </a:lnTo>
                  <a:lnTo>
                    <a:pt x="168" y="2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34" y="0"/>
                  </a:lnTo>
                  <a:lnTo>
                    <a:pt x="28" y="1"/>
                  </a:lnTo>
                  <a:lnTo>
                    <a:pt x="22" y="3"/>
                  </a:lnTo>
                  <a:lnTo>
                    <a:pt x="18" y="6"/>
                  </a:lnTo>
                  <a:lnTo>
                    <a:pt x="13" y="9"/>
                  </a:lnTo>
                  <a:lnTo>
                    <a:pt x="8" y="14"/>
                  </a:lnTo>
                  <a:lnTo>
                    <a:pt x="5" y="18"/>
                  </a:lnTo>
                  <a:lnTo>
                    <a:pt x="3" y="24"/>
                  </a:lnTo>
                  <a:lnTo>
                    <a:pt x="0" y="29"/>
                  </a:lnTo>
                  <a:lnTo>
                    <a:pt x="0" y="35"/>
                  </a:lnTo>
                  <a:lnTo>
                    <a:pt x="0" y="39"/>
                  </a:lnTo>
                  <a:lnTo>
                    <a:pt x="0" y="98"/>
                  </a:lnTo>
                  <a:lnTo>
                    <a:pt x="18" y="83"/>
                  </a:lnTo>
                  <a:lnTo>
                    <a:pt x="18" y="8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 334"/>
            <p:cNvSpPr>
              <a:spLocks/>
            </p:cNvSpPr>
            <p:nvPr/>
          </p:nvSpPr>
          <p:spPr bwMode="auto">
            <a:xfrm>
              <a:off x="3742817" y="3802866"/>
              <a:ext cx="601369" cy="360320"/>
            </a:xfrm>
            <a:custGeom>
              <a:avLst/>
              <a:gdLst/>
              <a:ahLst/>
              <a:cxnLst>
                <a:cxn ang="0">
                  <a:pos x="31" y="96"/>
                </a:cxn>
                <a:cxn ang="0">
                  <a:pos x="12" y="114"/>
                </a:cxn>
                <a:cxn ang="0">
                  <a:pos x="2" y="138"/>
                </a:cxn>
                <a:cxn ang="0">
                  <a:pos x="0" y="166"/>
                </a:cxn>
                <a:cxn ang="0">
                  <a:pos x="8" y="192"/>
                </a:cxn>
                <a:cxn ang="0">
                  <a:pos x="15" y="220"/>
                </a:cxn>
                <a:cxn ang="0">
                  <a:pos x="16" y="253"/>
                </a:cxn>
                <a:cxn ang="0">
                  <a:pos x="30" y="281"/>
                </a:cxn>
                <a:cxn ang="0">
                  <a:pos x="54" y="298"/>
                </a:cxn>
                <a:cxn ang="0">
                  <a:pos x="82" y="301"/>
                </a:cxn>
                <a:cxn ang="0">
                  <a:pos x="111" y="283"/>
                </a:cxn>
                <a:cxn ang="0">
                  <a:pos x="130" y="301"/>
                </a:cxn>
                <a:cxn ang="0">
                  <a:pos x="153" y="313"/>
                </a:cxn>
                <a:cxn ang="0">
                  <a:pos x="176" y="317"/>
                </a:cxn>
                <a:cxn ang="0">
                  <a:pos x="201" y="316"/>
                </a:cxn>
                <a:cxn ang="0">
                  <a:pos x="225" y="309"/>
                </a:cxn>
                <a:cxn ang="0">
                  <a:pos x="253" y="321"/>
                </a:cxn>
                <a:cxn ang="0">
                  <a:pos x="286" y="335"/>
                </a:cxn>
                <a:cxn ang="0">
                  <a:pos x="321" y="337"/>
                </a:cxn>
                <a:cxn ang="0">
                  <a:pos x="355" y="330"/>
                </a:cxn>
                <a:cxn ang="0">
                  <a:pos x="387" y="311"/>
                </a:cxn>
                <a:cxn ang="0">
                  <a:pos x="419" y="295"/>
                </a:cxn>
                <a:cxn ang="0">
                  <a:pos x="450" y="285"/>
                </a:cxn>
                <a:cxn ang="0">
                  <a:pos x="471" y="262"/>
                </a:cxn>
                <a:cxn ang="0">
                  <a:pos x="481" y="229"/>
                </a:cxn>
                <a:cxn ang="0">
                  <a:pos x="477" y="194"/>
                </a:cxn>
                <a:cxn ang="0">
                  <a:pos x="456" y="163"/>
                </a:cxn>
                <a:cxn ang="0">
                  <a:pos x="467" y="144"/>
                </a:cxn>
                <a:cxn ang="0">
                  <a:pos x="468" y="122"/>
                </a:cxn>
                <a:cxn ang="0">
                  <a:pos x="460" y="102"/>
                </a:cxn>
                <a:cxn ang="0">
                  <a:pos x="444" y="89"/>
                </a:cxn>
                <a:cxn ang="0">
                  <a:pos x="424" y="87"/>
                </a:cxn>
                <a:cxn ang="0">
                  <a:pos x="405" y="76"/>
                </a:cxn>
                <a:cxn ang="0">
                  <a:pos x="386" y="61"/>
                </a:cxn>
                <a:cxn ang="0">
                  <a:pos x="366" y="50"/>
                </a:cxn>
                <a:cxn ang="0">
                  <a:pos x="341" y="47"/>
                </a:cxn>
                <a:cxn ang="0">
                  <a:pos x="320" y="49"/>
                </a:cxn>
                <a:cxn ang="0">
                  <a:pos x="297" y="41"/>
                </a:cxn>
                <a:cxn ang="0">
                  <a:pos x="271" y="14"/>
                </a:cxn>
                <a:cxn ang="0">
                  <a:pos x="239" y="2"/>
                </a:cxn>
                <a:cxn ang="0">
                  <a:pos x="204" y="4"/>
                </a:cxn>
                <a:cxn ang="0">
                  <a:pos x="173" y="22"/>
                </a:cxn>
                <a:cxn ang="0">
                  <a:pos x="151" y="53"/>
                </a:cxn>
                <a:cxn ang="0">
                  <a:pos x="129" y="35"/>
                </a:cxn>
                <a:cxn ang="0">
                  <a:pos x="106" y="29"/>
                </a:cxn>
                <a:cxn ang="0">
                  <a:pos x="82" y="36"/>
                </a:cxn>
                <a:cxn ang="0">
                  <a:pos x="62" y="52"/>
                </a:cxn>
                <a:cxn ang="0">
                  <a:pos x="50" y="7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</a:cxnLst>
              <a:rect l="0" t="0" r="r" b="b"/>
              <a:pathLst>
                <a:path w="482" h="339">
                  <a:moveTo>
                    <a:pt x="48" y="88"/>
                  </a:moveTo>
                  <a:lnTo>
                    <a:pt x="38" y="92"/>
                  </a:lnTo>
                  <a:lnTo>
                    <a:pt x="31" y="96"/>
                  </a:lnTo>
                  <a:lnTo>
                    <a:pt x="24" y="101"/>
                  </a:lnTo>
                  <a:lnTo>
                    <a:pt x="18" y="106"/>
                  </a:lnTo>
                  <a:lnTo>
                    <a:pt x="12" y="114"/>
                  </a:lnTo>
                  <a:lnTo>
                    <a:pt x="8" y="121"/>
                  </a:lnTo>
                  <a:lnTo>
                    <a:pt x="4" y="130"/>
                  </a:lnTo>
                  <a:lnTo>
                    <a:pt x="2" y="138"/>
                  </a:lnTo>
                  <a:lnTo>
                    <a:pt x="0" y="148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4" y="184"/>
                  </a:lnTo>
                  <a:lnTo>
                    <a:pt x="8" y="192"/>
                  </a:lnTo>
                  <a:lnTo>
                    <a:pt x="13" y="200"/>
                  </a:lnTo>
                  <a:lnTo>
                    <a:pt x="20" y="207"/>
                  </a:lnTo>
                  <a:lnTo>
                    <a:pt x="15" y="220"/>
                  </a:lnTo>
                  <a:lnTo>
                    <a:pt x="14" y="231"/>
                  </a:lnTo>
                  <a:lnTo>
                    <a:pt x="14" y="243"/>
                  </a:lnTo>
                  <a:lnTo>
                    <a:pt x="16" y="253"/>
                  </a:lnTo>
                  <a:lnTo>
                    <a:pt x="18" y="264"/>
                  </a:lnTo>
                  <a:lnTo>
                    <a:pt x="24" y="273"/>
                  </a:lnTo>
                  <a:lnTo>
                    <a:pt x="30" y="281"/>
                  </a:lnTo>
                  <a:lnTo>
                    <a:pt x="37" y="288"/>
                  </a:lnTo>
                  <a:lnTo>
                    <a:pt x="45" y="294"/>
                  </a:lnTo>
                  <a:lnTo>
                    <a:pt x="54" y="298"/>
                  </a:lnTo>
                  <a:lnTo>
                    <a:pt x="63" y="301"/>
                  </a:lnTo>
                  <a:lnTo>
                    <a:pt x="73" y="301"/>
                  </a:lnTo>
                  <a:lnTo>
                    <a:pt x="82" y="301"/>
                  </a:lnTo>
                  <a:lnTo>
                    <a:pt x="92" y="297"/>
                  </a:lnTo>
                  <a:lnTo>
                    <a:pt x="102" y="291"/>
                  </a:lnTo>
                  <a:lnTo>
                    <a:pt x="111" y="283"/>
                  </a:lnTo>
                  <a:lnTo>
                    <a:pt x="117" y="290"/>
                  </a:lnTo>
                  <a:lnTo>
                    <a:pt x="123" y="296"/>
                  </a:lnTo>
                  <a:lnTo>
                    <a:pt x="130" y="301"/>
                  </a:lnTo>
                  <a:lnTo>
                    <a:pt x="138" y="305"/>
                  </a:lnTo>
                  <a:lnTo>
                    <a:pt x="144" y="309"/>
                  </a:lnTo>
                  <a:lnTo>
                    <a:pt x="153" y="313"/>
                  </a:lnTo>
                  <a:lnTo>
                    <a:pt x="161" y="315"/>
                  </a:lnTo>
                  <a:lnTo>
                    <a:pt x="169" y="316"/>
                  </a:lnTo>
                  <a:lnTo>
                    <a:pt x="176" y="317"/>
                  </a:lnTo>
                  <a:lnTo>
                    <a:pt x="184" y="318"/>
                  </a:lnTo>
                  <a:lnTo>
                    <a:pt x="193" y="318"/>
                  </a:lnTo>
                  <a:lnTo>
                    <a:pt x="201" y="316"/>
                  </a:lnTo>
                  <a:lnTo>
                    <a:pt x="208" y="315"/>
                  </a:lnTo>
                  <a:lnTo>
                    <a:pt x="216" y="313"/>
                  </a:lnTo>
                  <a:lnTo>
                    <a:pt x="225" y="309"/>
                  </a:lnTo>
                  <a:lnTo>
                    <a:pt x="233" y="304"/>
                  </a:lnTo>
                  <a:lnTo>
                    <a:pt x="242" y="314"/>
                  </a:lnTo>
                  <a:lnTo>
                    <a:pt x="253" y="321"/>
                  </a:lnTo>
                  <a:lnTo>
                    <a:pt x="263" y="327"/>
                  </a:lnTo>
                  <a:lnTo>
                    <a:pt x="275" y="331"/>
                  </a:lnTo>
                  <a:lnTo>
                    <a:pt x="286" y="335"/>
                  </a:lnTo>
                  <a:lnTo>
                    <a:pt x="297" y="337"/>
                  </a:lnTo>
                  <a:lnTo>
                    <a:pt x="308" y="338"/>
                  </a:lnTo>
                  <a:lnTo>
                    <a:pt x="321" y="337"/>
                  </a:lnTo>
                  <a:lnTo>
                    <a:pt x="333" y="336"/>
                  </a:lnTo>
                  <a:lnTo>
                    <a:pt x="344" y="334"/>
                  </a:lnTo>
                  <a:lnTo>
                    <a:pt x="355" y="330"/>
                  </a:lnTo>
                  <a:lnTo>
                    <a:pt x="367" y="325"/>
                  </a:lnTo>
                  <a:lnTo>
                    <a:pt x="376" y="319"/>
                  </a:lnTo>
                  <a:lnTo>
                    <a:pt x="387" y="311"/>
                  </a:lnTo>
                  <a:lnTo>
                    <a:pt x="397" y="303"/>
                  </a:lnTo>
                  <a:lnTo>
                    <a:pt x="407" y="293"/>
                  </a:lnTo>
                  <a:lnTo>
                    <a:pt x="419" y="295"/>
                  </a:lnTo>
                  <a:lnTo>
                    <a:pt x="430" y="294"/>
                  </a:lnTo>
                  <a:lnTo>
                    <a:pt x="440" y="291"/>
                  </a:lnTo>
                  <a:lnTo>
                    <a:pt x="450" y="285"/>
                  </a:lnTo>
                  <a:lnTo>
                    <a:pt x="458" y="280"/>
                  </a:lnTo>
                  <a:lnTo>
                    <a:pt x="465" y="271"/>
                  </a:lnTo>
                  <a:lnTo>
                    <a:pt x="471" y="262"/>
                  </a:lnTo>
                  <a:lnTo>
                    <a:pt x="477" y="251"/>
                  </a:lnTo>
                  <a:lnTo>
                    <a:pt x="479" y="240"/>
                  </a:lnTo>
                  <a:lnTo>
                    <a:pt x="481" y="229"/>
                  </a:lnTo>
                  <a:lnTo>
                    <a:pt x="481" y="217"/>
                  </a:lnTo>
                  <a:lnTo>
                    <a:pt x="480" y="205"/>
                  </a:lnTo>
                  <a:lnTo>
                    <a:pt x="477" y="194"/>
                  </a:lnTo>
                  <a:lnTo>
                    <a:pt x="472" y="183"/>
                  </a:lnTo>
                  <a:lnTo>
                    <a:pt x="465" y="173"/>
                  </a:lnTo>
                  <a:lnTo>
                    <a:pt x="456" y="163"/>
                  </a:lnTo>
                  <a:lnTo>
                    <a:pt x="460" y="157"/>
                  </a:lnTo>
                  <a:lnTo>
                    <a:pt x="465" y="151"/>
                  </a:lnTo>
                  <a:lnTo>
                    <a:pt x="467" y="144"/>
                  </a:lnTo>
                  <a:lnTo>
                    <a:pt x="469" y="136"/>
                  </a:lnTo>
                  <a:lnTo>
                    <a:pt x="468" y="130"/>
                  </a:lnTo>
                  <a:lnTo>
                    <a:pt x="468" y="122"/>
                  </a:lnTo>
                  <a:lnTo>
                    <a:pt x="466" y="115"/>
                  </a:lnTo>
                  <a:lnTo>
                    <a:pt x="464" y="108"/>
                  </a:lnTo>
                  <a:lnTo>
                    <a:pt x="460" y="102"/>
                  </a:lnTo>
                  <a:lnTo>
                    <a:pt x="455" y="96"/>
                  </a:lnTo>
                  <a:lnTo>
                    <a:pt x="449" y="92"/>
                  </a:lnTo>
                  <a:lnTo>
                    <a:pt x="444" y="89"/>
                  </a:lnTo>
                  <a:lnTo>
                    <a:pt x="437" y="87"/>
                  </a:lnTo>
                  <a:lnTo>
                    <a:pt x="431" y="86"/>
                  </a:lnTo>
                  <a:lnTo>
                    <a:pt x="424" y="87"/>
                  </a:lnTo>
                  <a:lnTo>
                    <a:pt x="417" y="89"/>
                  </a:lnTo>
                  <a:lnTo>
                    <a:pt x="411" y="82"/>
                  </a:lnTo>
                  <a:lnTo>
                    <a:pt x="405" y="76"/>
                  </a:lnTo>
                  <a:lnTo>
                    <a:pt x="398" y="71"/>
                  </a:lnTo>
                  <a:lnTo>
                    <a:pt x="393" y="65"/>
                  </a:lnTo>
                  <a:lnTo>
                    <a:pt x="386" y="61"/>
                  </a:lnTo>
                  <a:lnTo>
                    <a:pt x="379" y="57"/>
                  </a:lnTo>
                  <a:lnTo>
                    <a:pt x="372" y="53"/>
                  </a:lnTo>
                  <a:lnTo>
                    <a:pt x="366" y="50"/>
                  </a:lnTo>
                  <a:lnTo>
                    <a:pt x="357" y="49"/>
                  </a:lnTo>
                  <a:lnTo>
                    <a:pt x="349" y="47"/>
                  </a:lnTo>
                  <a:lnTo>
                    <a:pt x="341" y="47"/>
                  </a:lnTo>
                  <a:lnTo>
                    <a:pt x="335" y="47"/>
                  </a:lnTo>
                  <a:lnTo>
                    <a:pt x="327" y="48"/>
                  </a:lnTo>
                  <a:lnTo>
                    <a:pt x="320" y="49"/>
                  </a:lnTo>
                  <a:lnTo>
                    <a:pt x="311" y="51"/>
                  </a:lnTo>
                  <a:lnTo>
                    <a:pt x="305" y="53"/>
                  </a:lnTo>
                  <a:lnTo>
                    <a:pt x="297" y="41"/>
                  </a:lnTo>
                  <a:lnTo>
                    <a:pt x="289" y="30"/>
                  </a:lnTo>
                  <a:lnTo>
                    <a:pt x="280" y="22"/>
                  </a:lnTo>
                  <a:lnTo>
                    <a:pt x="271" y="14"/>
                  </a:lnTo>
                  <a:lnTo>
                    <a:pt x="260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28" y="0"/>
                  </a:lnTo>
                  <a:lnTo>
                    <a:pt x="216" y="2"/>
                  </a:lnTo>
                  <a:lnTo>
                    <a:pt x="204" y="4"/>
                  </a:lnTo>
                  <a:lnTo>
                    <a:pt x="193" y="9"/>
                  </a:lnTo>
                  <a:lnTo>
                    <a:pt x="183" y="14"/>
                  </a:lnTo>
                  <a:lnTo>
                    <a:pt x="173" y="22"/>
                  </a:lnTo>
                  <a:lnTo>
                    <a:pt x="165" y="30"/>
                  </a:lnTo>
                  <a:lnTo>
                    <a:pt x="157" y="41"/>
                  </a:lnTo>
                  <a:lnTo>
                    <a:pt x="151" y="53"/>
                  </a:lnTo>
                  <a:lnTo>
                    <a:pt x="144" y="46"/>
                  </a:lnTo>
                  <a:lnTo>
                    <a:pt x="138" y="40"/>
                  </a:lnTo>
                  <a:lnTo>
                    <a:pt x="129" y="35"/>
                  </a:lnTo>
                  <a:lnTo>
                    <a:pt x="122" y="31"/>
                  </a:lnTo>
                  <a:lnTo>
                    <a:pt x="114" y="30"/>
                  </a:lnTo>
                  <a:lnTo>
                    <a:pt x="106" y="29"/>
                  </a:lnTo>
                  <a:lnTo>
                    <a:pt x="98" y="30"/>
                  </a:lnTo>
                  <a:lnTo>
                    <a:pt x="90" y="31"/>
                  </a:lnTo>
                  <a:lnTo>
                    <a:pt x="82" y="36"/>
                  </a:lnTo>
                  <a:lnTo>
                    <a:pt x="75" y="40"/>
                  </a:lnTo>
                  <a:lnTo>
                    <a:pt x="68" y="46"/>
                  </a:lnTo>
                  <a:lnTo>
                    <a:pt x="62" y="52"/>
                  </a:lnTo>
                  <a:lnTo>
                    <a:pt x="57" y="60"/>
                  </a:lnTo>
                  <a:lnTo>
                    <a:pt x="53" y="69"/>
                  </a:lnTo>
                  <a:lnTo>
                    <a:pt x="50" y="78"/>
                  </a:lnTo>
                  <a:lnTo>
                    <a:pt x="49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 335"/>
            <p:cNvSpPr>
              <a:spLocks/>
            </p:cNvSpPr>
            <p:nvPr/>
          </p:nvSpPr>
          <p:spPr bwMode="auto">
            <a:xfrm>
              <a:off x="3726324" y="3788405"/>
              <a:ext cx="602637" cy="361525"/>
            </a:xfrm>
            <a:custGeom>
              <a:avLst/>
              <a:gdLst/>
              <a:ahLst/>
              <a:cxnLst>
                <a:cxn ang="0">
                  <a:pos x="32" y="96"/>
                </a:cxn>
                <a:cxn ang="0">
                  <a:pos x="13" y="114"/>
                </a:cxn>
                <a:cxn ang="0">
                  <a:pos x="3" y="138"/>
                </a:cxn>
                <a:cxn ang="0">
                  <a:pos x="0" y="166"/>
                </a:cxn>
                <a:cxn ang="0">
                  <a:pos x="8" y="192"/>
                </a:cxn>
                <a:cxn ang="0">
                  <a:pos x="15" y="220"/>
                </a:cxn>
                <a:cxn ang="0">
                  <a:pos x="16" y="254"/>
                </a:cxn>
                <a:cxn ang="0">
                  <a:pos x="30" y="282"/>
                </a:cxn>
                <a:cxn ang="0">
                  <a:pos x="55" y="299"/>
                </a:cxn>
                <a:cxn ang="0">
                  <a:pos x="83" y="302"/>
                </a:cxn>
                <a:cxn ang="0">
                  <a:pos x="112" y="284"/>
                </a:cxn>
                <a:cxn ang="0">
                  <a:pos x="131" y="301"/>
                </a:cxn>
                <a:cxn ang="0">
                  <a:pos x="153" y="313"/>
                </a:cxn>
                <a:cxn ang="0">
                  <a:pos x="177" y="318"/>
                </a:cxn>
                <a:cxn ang="0">
                  <a:pos x="202" y="317"/>
                </a:cxn>
                <a:cxn ang="0">
                  <a:pos x="226" y="310"/>
                </a:cxn>
                <a:cxn ang="0">
                  <a:pos x="254" y="322"/>
                </a:cxn>
                <a:cxn ang="0">
                  <a:pos x="287" y="336"/>
                </a:cxn>
                <a:cxn ang="0">
                  <a:pos x="322" y="338"/>
                </a:cxn>
                <a:cxn ang="0">
                  <a:pos x="355" y="331"/>
                </a:cxn>
                <a:cxn ang="0">
                  <a:pos x="388" y="312"/>
                </a:cxn>
                <a:cxn ang="0">
                  <a:pos x="419" y="295"/>
                </a:cxn>
                <a:cxn ang="0">
                  <a:pos x="450" y="286"/>
                </a:cxn>
                <a:cxn ang="0">
                  <a:pos x="472" y="262"/>
                </a:cxn>
                <a:cxn ang="0">
                  <a:pos x="482" y="229"/>
                </a:cxn>
                <a:cxn ang="0">
                  <a:pos x="477" y="195"/>
                </a:cxn>
                <a:cxn ang="0">
                  <a:pos x="456" y="163"/>
                </a:cxn>
                <a:cxn ang="0">
                  <a:pos x="468" y="144"/>
                </a:cxn>
                <a:cxn ang="0">
                  <a:pos x="469" y="122"/>
                </a:cxn>
                <a:cxn ang="0">
                  <a:pos x="460" y="103"/>
                </a:cxn>
                <a:cxn ang="0">
                  <a:pos x="445" y="88"/>
                </a:cxn>
                <a:cxn ang="0">
                  <a:pos x="424" y="86"/>
                </a:cxn>
                <a:cxn ang="0">
                  <a:pos x="406" y="76"/>
                </a:cxn>
                <a:cxn ang="0">
                  <a:pos x="386" y="61"/>
                </a:cxn>
                <a:cxn ang="0">
                  <a:pos x="365" y="50"/>
                </a:cxn>
                <a:cxn ang="0">
                  <a:pos x="341" y="48"/>
                </a:cxn>
                <a:cxn ang="0">
                  <a:pos x="319" y="49"/>
                </a:cxn>
                <a:cxn ang="0">
                  <a:pos x="298" y="42"/>
                </a:cxn>
                <a:cxn ang="0">
                  <a:pos x="272" y="14"/>
                </a:cxn>
                <a:cxn ang="0">
                  <a:pos x="239" y="2"/>
                </a:cxn>
                <a:cxn ang="0">
                  <a:pos x="205" y="4"/>
                </a:cxn>
                <a:cxn ang="0">
                  <a:pos x="174" y="22"/>
                </a:cxn>
                <a:cxn ang="0">
                  <a:pos x="152" y="54"/>
                </a:cxn>
                <a:cxn ang="0">
                  <a:pos x="130" y="36"/>
                </a:cxn>
                <a:cxn ang="0">
                  <a:pos x="106" y="30"/>
                </a:cxn>
                <a:cxn ang="0">
                  <a:pos x="82" y="36"/>
                </a:cxn>
                <a:cxn ang="0">
                  <a:pos x="63" y="53"/>
                </a:cxn>
                <a:cxn ang="0">
                  <a:pos x="50" y="7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</a:cxnLst>
              <a:rect l="0" t="0" r="r" b="b"/>
              <a:pathLst>
                <a:path w="483" h="340">
                  <a:moveTo>
                    <a:pt x="49" y="88"/>
                  </a:moveTo>
                  <a:lnTo>
                    <a:pt x="40" y="92"/>
                  </a:lnTo>
                  <a:lnTo>
                    <a:pt x="32" y="96"/>
                  </a:lnTo>
                  <a:lnTo>
                    <a:pt x="25" y="102"/>
                  </a:lnTo>
                  <a:lnTo>
                    <a:pt x="19" y="107"/>
                  </a:lnTo>
                  <a:lnTo>
                    <a:pt x="13" y="114"/>
                  </a:lnTo>
                  <a:lnTo>
                    <a:pt x="9" y="122"/>
                  </a:lnTo>
                  <a:lnTo>
                    <a:pt x="5" y="130"/>
                  </a:lnTo>
                  <a:lnTo>
                    <a:pt x="3" y="138"/>
                  </a:lnTo>
                  <a:lnTo>
                    <a:pt x="1" y="148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4" y="184"/>
                  </a:lnTo>
                  <a:lnTo>
                    <a:pt x="8" y="192"/>
                  </a:lnTo>
                  <a:lnTo>
                    <a:pt x="13" y="200"/>
                  </a:lnTo>
                  <a:lnTo>
                    <a:pt x="20" y="207"/>
                  </a:lnTo>
                  <a:lnTo>
                    <a:pt x="15" y="220"/>
                  </a:lnTo>
                  <a:lnTo>
                    <a:pt x="14" y="232"/>
                  </a:lnTo>
                  <a:lnTo>
                    <a:pt x="14" y="243"/>
                  </a:lnTo>
                  <a:lnTo>
                    <a:pt x="16" y="254"/>
                  </a:lnTo>
                  <a:lnTo>
                    <a:pt x="19" y="264"/>
                  </a:lnTo>
                  <a:lnTo>
                    <a:pt x="24" y="274"/>
                  </a:lnTo>
                  <a:lnTo>
                    <a:pt x="30" y="282"/>
                  </a:lnTo>
                  <a:lnTo>
                    <a:pt x="38" y="289"/>
                  </a:lnTo>
                  <a:lnTo>
                    <a:pt x="46" y="295"/>
                  </a:lnTo>
                  <a:lnTo>
                    <a:pt x="55" y="299"/>
                  </a:lnTo>
                  <a:lnTo>
                    <a:pt x="64" y="302"/>
                  </a:lnTo>
                  <a:lnTo>
                    <a:pt x="74" y="302"/>
                  </a:lnTo>
                  <a:lnTo>
                    <a:pt x="83" y="302"/>
                  </a:lnTo>
                  <a:lnTo>
                    <a:pt x="93" y="298"/>
                  </a:lnTo>
                  <a:lnTo>
                    <a:pt x="102" y="292"/>
                  </a:lnTo>
                  <a:lnTo>
                    <a:pt x="112" y="284"/>
                  </a:lnTo>
                  <a:lnTo>
                    <a:pt x="118" y="290"/>
                  </a:lnTo>
                  <a:lnTo>
                    <a:pt x="124" y="296"/>
                  </a:lnTo>
                  <a:lnTo>
                    <a:pt x="131" y="301"/>
                  </a:lnTo>
                  <a:lnTo>
                    <a:pt x="139" y="305"/>
                  </a:lnTo>
                  <a:lnTo>
                    <a:pt x="145" y="309"/>
                  </a:lnTo>
                  <a:lnTo>
                    <a:pt x="153" y="313"/>
                  </a:lnTo>
                  <a:lnTo>
                    <a:pt x="161" y="315"/>
                  </a:lnTo>
                  <a:lnTo>
                    <a:pt x="169" y="316"/>
                  </a:lnTo>
                  <a:lnTo>
                    <a:pt x="177" y="318"/>
                  </a:lnTo>
                  <a:lnTo>
                    <a:pt x="185" y="318"/>
                  </a:lnTo>
                  <a:lnTo>
                    <a:pt x="193" y="318"/>
                  </a:lnTo>
                  <a:lnTo>
                    <a:pt x="202" y="317"/>
                  </a:lnTo>
                  <a:lnTo>
                    <a:pt x="209" y="315"/>
                  </a:lnTo>
                  <a:lnTo>
                    <a:pt x="217" y="313"/>
                  </a:lnTo>
                  <a:lnTo>
                    <a:pt x="226" y="310"/>
                  </a:lnTo>
                  <a:lnTo>
                    <a:pt x="234" y="305"/>
                  </a:lnTo>
                  <a:lnTo>
                    <a:pt x="243" y="314"/>
                  </a:lnTo>
                  <a:lnTo>
                    <a:pt x="254" y="322"/>
                  </a:lnTo>
                  <a:lnTo>
                    <a:pt x="264" y="328"/>
                  </a:lnTo>
                  <a:lnTo>
                    <a:pt x="275" y="332"/>
                  </a:lnTo>
                  <a:lnTo>
                    <a:pt x="287" y="336"/>
                  </a:lnTo>
                  <a:lnTo>
                    <a:pt x="298" y="338"/>
                  </a:lnTo>
                  <a:lnTo>
                    <a:pt x="309" y="339"/>
                  </a:lnTo>
                  <a:lnTo>
                    <a:pt x="322" y="338"/>
                  </a:lnTo>
                  <a:lnTo>
                    <a:pt x="333" y="337"/>
                  </a:lnTo>
                  <a:lnTo>
                    <a:pt x="345" y="335"/>
                  </a:lnTo>
                  <a:lnTo>
                    <a:pt x="355" y="331"/>
                  </a:lnTo>
                  <a:lnTo>
                    <a:pt x="367" y="325"/>
                  </a:lnTo>
                  <a:lnTo>
                    <a:pt x="377" y="319"/>
                  </a:lnTo>
                  <a:lnTo>
                    <a:pt x="388" y="312"/>
                  </a:lnTo>
                  <a:lnTo>
                    <a:pt x="397" y="303"/>
                  </a:lnTo>
                  <a:lnTo>
                    <a:pt x="407" y="293"/>
                  </a:lnTo>
                  <a:lnTo>
                    <a:pt x="419" y="295"/>
                  </a:lnTo>
                  <a:lnTo>
                    <a:pt x="430" y="294"/>
                  </a:lnTo>
                  <a:lnTo>
                    <a:pt x="440" y="291"/>
                  </a:lnTo>
                  <a:lnTo>
                    <a:pt x="450" y="286"/>
                  </a:lnTo>
                  <a:lnTo>
                    <a:pt x="458" y="280"/>
                  </a:lnTo>
                  <a:lnTo>
                    <a:pt x="466" y="272"/>
                  </a:lnTo>
                  <a:lnTo>
                    <a:pt x="472" y="262"/>
                  </a:lnTo>
                  <a:lnTo>
                    <a:pt x="477" y="251"/>
                  </a:lnTo>
                  <a:lnTo>
                    <a:pt x="480" y="241"/>
                  </a:lnTo>
                  <a:lnTo>
                    <a:pt x="482" y="229"/>
                  </a:lnTo>
                  <a:lnTo>
                    <a:pt x="482" y="217"/>
                  </a:lnTo>
                  <a:lnTo>
                    <a:pt x="481" y="205"/>
                  </a:lnTo>
                  <a:lnTo>
                    <a:pt x="477" y="195"/>
                  </a:lnTo>
                  <a:lnTo>
                    <a:pt x="472" y="183"/>
                  </a:lnTo>
                  <a:lnTo>
                    <a:pt x="465" y="173"/>
                  </a:lnTo>
                  <a:lnTo>
                    <a:pt x="456" y="163"/>
                  </a:lnTo>
                  <a:lnTo>
                    <a:pt x="461" y="157"/>
                  </a:lnTo>
                  <a:lnTo>
                    <a:pt x="466" y="151"/>
                  </a:lnTo>
                  <a:lnTo>
                    <a:pt x="468" y="144"/>
                  </a:lnTo>
                  <a:lnTo>
                    <a:pt x="470" y="136"/>
                  </a:lnTo>
                  <a:lnTo>
                    <a:pt x="470" y="129"/>
                  </a:lnTo>
                  <a:lnTo>
                    <a:pt x="469" y="122"/>
                  </a:lnTo>
                  <a:lnTo>
                    <a:pt x="467" y="115"/>
                  </a:lnTo>
                  <a:lnTo>
                    <a:pt x="465" y="107"/>
                  </a:lnTo>
                  <a:lnTo>
                    <a:pt x="460" y="103"/>
                  </a:lnTo>
                  <a:lnTo>
                    <a:pt x="456" y="96"/>
                  </a:lnTo>
                  <a:lnTo>
                    <a:pt x="450" y="93"/>
                  </a:lnTo>
                  <a:lnTo>
                    <a:pt x="445" y="88"/>
                  </a:lnTo>
                  <a:lnTo>
                    <a:pt x="438" y="86"/>
                  </a:lnTo>
                  <a:lnTo>
                    <a:pt x="431" y="85"/>
                  </a:lnTo>
                  <a:lnTo>
                    <a:pt x="424" y="86"/>
                  </a:lnTo>
                  <a:lnTo>
                    <a:pt x="417" y="88"/>
                  </a:lnTo>
                  <a:lnTo>
                    <a:pt x="411" y="82"/>
                  </a:lnTo>
                  <a:lnTo>
                    <a:pt x="406" y="76"/>
                  </a:lnTo>
                  <a:lnTo>
                    <a:pt x="399" y="71"/>
                  </a:lnTo>
                  <a:lnTo>
                    <a:pt x="394" y="65"/>
                  </a:lnTo>
                  <a:lnTo>
                    <a:pt x="386" y="61"/>
                  </a:lnTo>
                  <a:lnTo>
                    <a:pt x="380" y="57"/>
                  </a:lnTo>
                  <a:lnTo>
                    <a:pt x="372" y="54"/>
                  </a:lnTo>
                  <a:lnTo>
                    <a:pt x="365" y="50"/>
                  </a:lnTo>
                  <a:lnTo>
                    <a:pt x="357" y="49"/>
                  </a:lnTo>
                  <a:lnTo>
                    <a:pt x="349" y="48"/>
                  </a:lnTo>
                  <a:lnTo>
                    <a:pt x="341" y="48"/>
                  </a:lnTo>
                  <a:lnTo>
                    <a:pt x="335" y="47"/>
                  </a:lnTo>
                  <a:lnTo>
                    <a:pt x="326" y="49"/>
                  </a:lnTo>
                  <a:lnTo>
                    <a:pt x="319" y="49"/>
                  </a:lnTo>
                  <a:lnTo>
                    <a:pt x="311" y="52"/>
                  </a:lnTo>
                  <a:lnTo>
                    <a:pt x="305" y="54"/>
                  </a:lnTo>
                  <a:lnTo>
                    <a:pt x="298" y="42"/>
                  </a:lnTo>
                  <a:lnTo>
                    <a:pt x="290" y="31"/>
                  </a:lnTo>
                  <a:lnTo>
                    <a:pt x="280" y="22"/>
                  </a:lnTo>
                  <a:lnTo>
                    <a:pt x="272" y="14"/>
                  </a:lnTo>
                  <a:lnTo>
                    <a:pt x="261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28" y="0"/>
                  </a:lnTo>
                  <a:lnTo>
                    <a:pt x="216" y="2"/>
                  </a:lnTo>
                  <a:lnTo>
                    <a:pt x="205" y="4"/>
                  </a:lnTo>
                  <a:lnTo>
                    <a:pt x="194" y="9"/>
                  </a:lnTo>
                  <a:lnTo>
                    <a:pt x="184" y="14"/>
                  </a:lnTo>
                  <a:lnTo>
                    <a:pt x="174" y="22"/>
                  </a:lnTo>
                  <a:lnTo>
                    <a:pt x="166" y="31"/>
                  </a:lnTo>
                  <a:lnTo>
                    <a:pt x="159" y="42"/>
                  </a:lnTo>
                  <a:lnTo>
                    <a:pt x="152" y="54"/>
                  </a:lnTo>
                  <a:lnTo>
                    <a:pt x="145" y="47"/>
                  </a:lnTo>
                  <a:lnTo>
                    <a:pt x="138" y="40"/>
                  </a:lnTo>
                  <a:lnTo>
                    <a:pt x="130" y="36"/>
                  </a:lnTo>
                  <a:lnTo>
                    <a:pt x="123" y="32"/>
                  </a:lnTo>
                  <a:lnTo>
                    <a:pt x="115" y="31"/>
                  </a:lnTo>
                  <a:lnTo>
                    <a:pt x="106" y="30"/>
                  </a:lnTo>
                  <a:lnTo>
                    <a:pt x="98" y="31"/>
                  </a:lnTo>
                  <a:lnTo>
                    <a:pt x="90" y="32"/>
                  </a:lnTo>
                  <a:lnTo>
                    <a:pt x="82" y="36"/>
                  </a:lnTo>
                  <a:lnTo>
                    <a:pt x="75" y="40"/>
                  </a:lnTo>
                  <a:lnTo>
                    <a:pt x="68" y="47"/>
                  </a:lnTo>
                  <a:lnTo>
                    <a:pt x="63" y="53"/>
                  </a:lnTo>
                  <a:lnTo>
                    <a:pt x="57" y="61"/>
                  </a:lnTo>
                  <a:lnTo>
                    <a:pt x="53" y="69"/>
                  </a:lnTo>
                  <a:lnTo>
                    <a:pt x="50" y="7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Line 336"/>
            <p:cNvSpPr>
              <a:spLocks noChangeShapeType="1"/>
            </p:cNvSpPr>
            <p:nvPr/>
          </p:nvSpPr>
          <p:spPr bwMode="auto">
            <a:xfrm flipV="1">
              <a:off x="3727592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Line 337"/>
            <p:cNvSpPr>
              <a:spLocks noChangeShapeType="1"/>
            </p:cNvSpPr>
            <p:nvPr/>
          </p:nvSpPr>
          <p:spPr bwMode="auto">
            <a:xfrm flipV="1">
              <a:off x="3764385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Line 338"/>
            <p:cNvSpPr>
              <a:spLocks noChangeShapeType="1"/>
            </p:cNvSpPr>
            <p:nvPr/>
          </p:nvSpPr>
          <p:spPr bwMode="auto">
            <a:xfrm flipV="1">
              <a:off x="3803715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Line 339"/>
            <p:cNvSpPr>
              <a:spLocks noChangeShapeType="1"/>
            </p:cNvSpPr>
            <p:nvPr/>
          </p:nvSpPr>
          <p:spPr bwMode="auto">
            <a:xfrm flipV="1">
              <a:off x="3841776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Line 340"/>
            <p:cNvSpPr>
              <a:spLocks noChangeShapeType="1"/>
            </p:cNvSpPr>
            <p:nvPr/>
          </p:nvSpPr>
          <p:spPr bwMode="auto">
            <a:xfrm flipV="1">
              <a:off x="3881106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Line 341"/>
            <p:cNvSpPr>
              <a:spLocks noChangeShapeType="1"/>
            </p:cNvSpPr>
            <p:nvPr/>
          </p:nvSpPr>
          <p:spPr bwMode="auto">
            <a:xfrm flipV="1">
              <a:off x="3920436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Line 342"/>
            <p:cNvSpPr>
              <a:spLocks noChangeShapeType="1"/>
            </p:cNvSpPr>
            <p:nvPr/>
          </p:nvSpPr>
          <p:spPr bwMode="auto">
            <a:xfrm flipV="1">
              <a:off x="3959766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Line 343"/>
            <p:cNvSpPr>
              <a:spLocks noChangeShapeType="1"/>
            </p:cNvSpPr>
            <p:nvPr/>
          </p:nvSpPr>
          <p:spPr bwMode="auto">
            <a:xfrm flipV="1">
              <a:off x="3997828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Line 344"/>
            <p:cNvSpPr>
              <a:spLocks noChangeShapeType="1"/>
            </p:cNvSpPr>
            <p:nvPr/>
          </p:nvSpPr>
          <p:spPr bwMode="auto">
            <a:xfrm flipV="1">
              <a:off x="4037158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Line 345"/>
            <p:cNvSpPr>
              <a:spLocks noChangeShapeType="1"/>
            </p:cNvSpPr>
            <p:nvPr/>
          </p:nvSpPr>
          <p:spPr bwMode="auto">
            <a:xfrm flipV="1">
              <a:off x="4075219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Line 346"/>
            <p:cNvSpPr>
              <a:spLocks noChangeShapeType="1"/>
            </p:cNvSpPr>
            <p:nvPr/>
          </p:nvSpPr>
          <p:spPr bwMode="auto">
            <a:xfrm flipV="1">
              <a:off x="4115818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Line 347"/>
            <p:cNvSpPr>
              <a:spLocks noChangeShapeType="1"/>
            </p:cNvSpPr>
            <p:nvPr/>
          </p:nvSpPr>
          <p:spPr bwMode="auto">
            <a:xfrm flipV="1">
              <a:off x="4153879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Line 348"/>
            <p:cNvSpPr>
              <a:spLocks noChangeShapeType="1"/>
            </p:cNvSpPr>
            <p:nvPr/>
          </p:nvSpPr>
          <p:spPr bwMode="auto">
            <a:xfrm flipV="1">
              <a:off x="4191940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Text Box 349"/>
            <p:cNvSpPr txBox="1">
              <a:spLocks noChangeArrowheads="1"/>
            </p:cNvSpPr>
            <p:nvPr/>
          </p:nvSpPr>
          <p:spPr bwMode="auto">
            <a:xfrm>
              <a:off x="3585497" y="3570285"/>
              <a:ext cx="63318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이벤트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(EV)</a:t>
              </a:r>
            </a:p>
          </p:txBody>
        </p:sp>
        <p:sp>
          <p:nvSpPr>
            <p:cNvPr id="633" name="Oval 351"/>
            <p:cNvSpPr>
              <a:spLocks noChangeArrowheads="1"/>
            </p:cNvSpPr>
            <p:nvPr/>
          </p:nvSpPr>
          <p:spPr bwMode="auto">
            <a:xfrm>
              <a:off x="4411427" y="3379882"/>
              <a:ext cx="1722909" cy="111590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34" name="Group 411"/>
            <p:cNvGrpSpPr>
              <a:grpSpLocks/>
            </p:cNvGrpSpPr>
            <p:nvPr/>
          </p:nvGrpSpPr>
          <p:grpSpPr bwMode="auto">
            <a:xfrm>
              <a:off x="5007721" y="4055934"/>
              <a:ext cx="875410" cy="314527"/>
              <a:chOff x="3598" y="3033"/>
              <a:chExt cx="690" cy="261"/>
            </a:xfrm>
          </p:grpSpPr>
          <p:sp>
            <p:nvSpPr>
              <p:cNvPr id="670" name="Freeform 383"/>
              <p:cNvSpPr>
                <a:spLocks/>
              </p:cNvSpPr>
              <p:nvPr/>
            </p:nvSpPr>
            <p:spPr bwMode="auto">
              <a:xfrm>
                <a:off x="3598" y="3094"/>
                <a:ext cx="685" cy="20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2" y="3"/>
                  </a:cxn>
                  <a:cxn ang="0">
                    <a:pos x="12" y="9"/>
                  </a:cxn>
                  <a:cxn ang="0">
                    <a:pos x="0" y="12"/>
                  </a:cxn>
                  <a:cxn ang="0">
                    <a:pos x="11" y="17"/>
                  </a:cxn>
                  <a:cxn ang="0">
                    <a:pos x="0" y="19"/>
                  </a:cxn>
                  <a:cxn ang="0">
                    <a:pos x="15" y="27"/>
                  </a:cxn>
                  <a:cxn ang="0">
                    <a:pos x="0" y="30"/>
                  </a:cxn>
                  <a:cxn ang="0">
                    <a:pos x="13" y="36"/>
                  </a:cxn>
                  <a:cxn ang="0">
                    <a:pos x="0" y="41"/>
                  </a:cxn>
                  <a:cxn ang="0">
                    <a:pos x="14" y="47"/>
                  </a:cxn>
                  <a:cxn ang="0">
                    <a:pos x="0" y="52"/>
                  </a:cxn>
                  <a:cxn ang="0">
                    <a:pos x="363" y="226"/>
                  </a:cxn>
                  <a:cxn ang="0">
                    <a:pos x="693" y="80"/>
                  </a:cxn>
                  <a:cxn ang="0">
                    <a:pos x="678" y="76"/>
                  </a:cxn>
                  <a:cxn ang="0">
                    <a:pos x="693" y="69"/>
                  </a:cxn>
                  <a:cxn ang="0">
                    <a:pos x="678" y="63"/>
                  </a:cxn>
                  <a:cxn ang="0">
                    <a:pos x="695" y="56"/>
                  </a:cxn>
                  <a:cxn ang="0">
                    <a:pos x="680" y="48"/>
                  </a:cxn>
                  <a:cxn ang="0">
                    <a:pos x="695" y="41"/>
                  </a:cxn>
                  <a:cxn ang="0">
                    <a:pos x="678" y="36"/>
                  </a:cxn>
                  <a:cxn ang="0">
                    <a:pos x="367" y="155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696" h="227">
                    <a:moveTo>
                      <a:pt x="14" y="0"/>
                    </a:moveTo>
                    <a:lnTo>
                      <a:pt x="2" y="3"/>
                    </a:lnTo>
                    <a:lnTo>
                      <a:pt x="12" y="9"/>
                    </a:lnTo>
                    <a:lnTo>
                      <a:pt x="0" y="12"/>
                    </a:lnTo>
                    <a:lnTo>
                      <a:pt x="11" y="17"/>
                    </a:lnTo>
                    <a:lnTo>
                      <a:pt x="0" y="19"/>
                    </a:lnTo>
                    <a:lnTo>
                      <a:pt x="15" y="27"/>
                    </a:lnTo>
                    <a:lnTo>
                      <a:pt x="0" y="30"/>
                    </a:lnTo>
                    <a:lnTo>
                      <a:pt x="13" y="36"/>
                    </a:lnTo>
                    <a:lnTo>
                      <a:pt x="0" y="41"/>
                    </a:lnTo>
                    <a:lnTo>
                      <a:pt x="14" y="47"/>
                    </a:lnTo>
                    <a:lnTo>
                      <a:pt x="0" y="52"/>
                    </a:lnTo>
                    <a:lnTo>
                      <a:pt x="363" y="226"/>
                    </a:lnTo>
                    <a:lnTo>
                      <a:pt x="693" y="80"/>
                    </a:lnTo>
                    <a:lnTo>
                      <a:pt x="678" y="76"/>
                    </a:lnTo>
                    <a:lnTo>
                      <a:pt x="693" y="69"/>
                    </a:lnTo>
                    <a:lnTo>
                      <a:pt x="678" y="63"/>
                    </a:lnTo>
                    <a:lnTo>
                      <a:pt x="695" y="56"/>
                    </a:lnTo>
                    <a:lnTo>
                      <a:pt x="680" y="48"/>
                    </a:lnTo>
                    <a:lnTo>
                      <a:pt x="695" y="41"/>
                    </a:lnTo>
                    <a:lnTo>
                      <a:pt x="678" y="36"/>
                    </a:lnTo>
                    <a:lnTo>
                      <a:pt x="367" y="155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1" name="Freeform 384"/>
              <p:cNvSpPr>
                <a:spLocks/>
              </p:cNvSpPr>
              <p:nvPr/>
            </p:nvSpPr>
            <p:spPr bwMode="auto">
              <a:xfrm>
                <a:off x="3912" y="3226"/>
                <a:ext cx="118" cy="25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46" y="28"/>
                  </a:cxn>
                  <a:cxn ang="0">
                    <a:pos x="0" y="9"/>
                  </a:cxn>
                </a:cxnLst>
                <a:rect l="0" t="0" r="r" b="b"/>
                <a:pathLst>
                  <a:path w="120" h="29">
                    <a:moveTo>
                      <a:pt x="119" y="0"/>
                    </a:moveTo>
                    <a:lnTo>
                      <a:pt x="46" y="28"/>
                    </a:lnTo>
                    <a:lnTo>
                      <a:pt x="0" y="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2" name="Freeform 385"/>
              <p:cNvSpPr>
                <a:spLocks/>
              </p:cNvSpPr>
              <p:nvPr/>
            </p:nvSpPr>
            <p:spPr bwMode="auto">
              <a:xfrm>
                <a:off x="3600" y="3033"/>
                <a:ext cx="688" cy="198"/>
              </a:xfrm>
              <a:custGeom>
                <a:avLst/>
                <a:gdLst/>
                <a:ahLst/>
                <a:cxnLst>
                  <a:cxn ang="0">
                    <a:pos x="0" y="64"/>
                  </a:cxn>
                  <a:cxn ang="0">
                    <a:pos x="365" y="224"/>
                  </a:cxn>
                  <a:cxn ang="0">
                    <a:pos x="698" y="96"/>
                  </a:cxn>
                  <a:cxn ang="0">
                    <a:pos x="292" y="0"/>
                  </a:cxn>
                  <a:cxn ang="0">
                    <a:pos x="0" y="64"/>
                  </a:cxn>
                  <a:cxn ang="0">
                    <a:pos x="0" y="64"/>
                  </a:cxn>
                </a:cxnLst>
                <a:rect l="0" t="0" r="r" b="b"/>
                <a:pathLst>
                  <a:path w="699" h="225">
                    <a:moveTo>
                      <a:pt x="0" y="64"/>
                    </a:moveTo>
                    <a:lnTo>
                      <a:pt x="365" y="224"/>
                    </a:lnTo>
                    <a:lnTo>
                      <a:pt x="698" y="96"/>
                    </a:lnTo>
                    <a:lnTo>
                      <a:pt x="292" y="0"/>
                    </a:lnTo>
                    <a:lnTo>
                      <a:pt x="0" y="64"/>
                    </a:lnTo>
                    <a:lnTo>
                      <a:pt x="0" y="6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3" name="Freeform 386"/>
              <p:cNvSpPr>
                <a:spLocks/>
              </p:cNvSpPr>
              <p:nvPr/>
            </p:nvSpPr>
            <p:spPr bwMode="auto">
              <a:xfrm>
                <a:off x="3783" y="3191"/>
                <a:ext cx="319" cy="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7" y="81"/>
                  </a:cxn>
                  <a:cxn ang="0">
                    <a:pos x="323" y="21"/>
                  </a:cxn>
                </a:cxnLst>
                <a:rect l="0" t="0" r="r" b="b"/>
                <a:pathLst>
                  <a:path w="324" h="82">
                    <a:moveTo>
                      <a:pt x="0" y="0"/>
                    </a:moveTo>
                    <a:lnTo>
                      <a:pt x="177" y="81"/>
                    </a:lnTo>
                    <a:lnTo>
                      <a:pt x="323" y="2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4" name="Line 387"/>
              <p:cNvSpPr>
                <a:spLocks noChangeShapeType="1"/>
              </p:cNvSpPr>
              <p:nvPr/>
            </p:nvSpPr>
            <p:spPr bwMode="auto">
              <a:xfrm flipV="1">
                <a:off x="3957" y="3209"/>
                <a:ext cx="105" cy="34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5" name="Line 388"/>
              <p:cNvSpPr>
                <a:spLocks noChangeShapeType="1"/>
              </p:cNvSpPr>
              <p:nvPr/>
            </p:nvSpPr>
            <p:spPr bwMode="auto">
              <a:xfrm>
                <a:off x="3607" y="3100"/>
                <a:ext cx="114" cy="46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6" name="Line 389"/>
              <p:cNvSpPr>
                <a:spLocks noChangeShapeType="1"/>
              </p:cNvSpPr>
              <p:nvPr/>
            </p:nvSpPr>
            <p:spPr bwMode="auto">
              <a:xfrm flipH="1">
                <a:off x="4211" y="3149"/>
                <a:ext cx="55" cy="19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7" name="Line 390"/>
              <p:cNvSpPr>
                <a:spLocks noChangeShapeType="1"/>
              </p:cNvSpPr>
              <p:nvPr/>
            </p:nvSpPr>
            <p:spPr bwMode="auto">
              <a:xfrm flipH="1">
                <a:off x="4191" y="3161"/>
                <a:ext cx="75" cy="3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35" name="Group 412"/>
            <p:cNvGrpSpPr>
              <a:grpSpLocks/>
            </p:cNvGrpSpPr>
            <p:nvPr/>
          </p:nvGrpSpPr>
          <p:grpSpPr bwMode="auto">
            <a:xfrm>
              <a:off x="4580166" y="3799251"/>
              <a:ext cx="804362" cy="343449"/>
              <a:chOff x="3503" y="3417"/>
              <a:chExt cx="634" cy="285"/>
            </a:xfrm>
          </p:grpSpPr>
          <p:sp>
            <p:nvSpPr>
              <p:cNvPr id="639" name="Freeform 352"/>
              <p:cNvSpPr>
                <a:spLocks/>
              </p:cNvSpPr>
              <p:nvPr/>
            </p:nvSpPr>
            <p:spPr bwMode="auto">
              <a:xfrm>
                <a:off x="3519" y="3591"/>
                <a:ext cx="609" cy="56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64" y="63"/>
                  </a:cxn>
                  <a:cxn ang="0">
                    <a:pos x="73" y="37"/>
                  </a:cxn>
                  <a:cxn ang="0">
                    <a:pos x="88" y="21"/>
                  </a:cxn>
                  <a:cxn ang="0">
                    <a:pos x="118" y="9"/>
                  </a:cxn>
                  <a:cxn ang="0">
                    <a:pos x="154" y="17"/>
                  </a:cxn>
                  <a:cxn ang="0">
                    <a:pos x="172" y="32"/>
                  </a:cxn>
                  <a:cxn ang="0">
                    <a:pos x="179" y="51"/>
                  </a:cxn>
                  <a:cxn ang="0">
                    <a:pos x="194" y="63"/>
                  </a:cxn>
                  <a:cxn ang="0">
                    <a:pos x="472" y="57"/>
                  </a:cxn>
                  <a:cxn ang="0">
                    <a:pos x="479" y="42"/>
                  </a:cxn>
                  <a:cxn ang="0">
                    <a:pos x="489" y="28"/>
                  </a:cxn>
                  <a:cxn ang="0">
                    <a:pos x="505" y="15"/>
                  </a:cxn>
                  <a:cxn ang="0">
                    <a:pos x="532" y="9"/>
                  </a:cxn>
                  <a:cxn ang="0">
                    <a:pos x="554" y="12"/>
                  </a:cxn>
                  <a:cxn ang="0">
                    <a:pos x="573" y="24"/>
                  </a:cxn>
                  <a:cxn ang="0">
                    <a:pos x="587" y="42"/>
                  </a:cxn>
                  <a:cxn ang="0">
                    <a:pos x="593" y="63"/>
                  </a:cxn>
                  <a:cxn ang="0">
                    <a:pos x="617" y="55"/>
                  </a:cxn>
                  <a:cxn ang="0">
                    <a:pos x="603" y="30"/>
                  </a:cxn>
                  <a:cxn ang="0">
                    <a:pos x="591" y="35"/>
                  </a:cxn>
                  <a:cxn ang="0">
                    <a:pos x="576" y="15"/>
                  </a:cxn>
                  <a:cxn ang="0">
                    <a:pos x="543" y="0"/>
                  </a:cxn>
                  <a:cxn ang="0">
                    <a:pos x="515" y="0"/>
                  </a:cxn>
                  <a:cxn ang="0">
                    <a:pos x="493" y="12"/>
                  </a:cxn>
                  <a:cxn ang="0">
                    <a:pos x="478" y="30"/>
                  </a:cxn>
                  <a:cxn ang="0">
                    <a:pos x="468" y="46"/>
                  </a:cxn>
                  <a:cxn ang="0">
                    <a:pos x="202" y="55"/>
                  </a:cxn>
                  <a:cxn ang="0">
                    <a:pos x="187" y="55"/>
                  </a:cxn>
                  <a:cxn ang="0">
                    <a:pos x="177" y="29"/>
                  </a:cxn>
                  <a:cxn ang="0">
                    <a:pos x="160" y="11"/>
                  </a:cxn>
                  <a:cxn ang="0">
                    <a:pos x="135" y="0"/>
                  </a:cxn>
                  <a:cxn ang="0">
                    <a:pos x="103" y="3"/>
                  </a:cxn>
                  <a:cxn ang="0">
                    <a:pos x="80" y="16"/>
                  </a:cxn>
                  <a:cxn ang="0">
                    <a:pos x="63" y="38"/>
                  </a:cxn>
                  <a:cxn ang="0">
                    <a:pos x="0" y="55"/>
                  </a:cxn>
                </a:cxnLst>
                <a:rect l="0" t="0" r="r" b="b"/>
                <a:pathLst>
                  <a:path w="618" h="64">
                    <a:moveTo>
                      <a:pt x="0" y="55"/>
                    </a:moveTo>
                    <a:lnTo>
                      <a:pt x="0" y="55"/>
                    </a:lnTo>
                    <a:lnTo>
                      <a:pt x="0" y="63"/>
                    </a:lnTo>
                    <a:lnTo>
                      <a:pt x="64" y="63"/>
                    </a:lnTo>
                    <a:lnTo>
                      <a:pt x="68" y="49"/>
                    </a:lnTo>
                    <a:lnTo>
                      <a:pt x="73" y="37"/>
                    </a:lnTo>
                    <a:lnTo>
                      <a:pt x="81" y="26"/>
                    </a:lnTo>
                    <a:lnTo>
                      <a:pt x="88" y="21"/>
                    </a:lnTo>
                    <a:lnTo>
                      <a:pt x="102" y="14"/>
                    </a:lnTo>
                    <a:lnTo>
                      <a:pt x="118" y="9"/>
                    </a:lnTo>
                    <a:lnTo>
                      <a:pt x="141" y="11"/>
                    </a:lnTo>
                    <a:lnTo>
                      <a:pt x="154" y="17"/>
                    </a:lnTo>
                    <a:lnTo>
                      <a:pt x="158" y="19"/>
                    </a:lnTo>
                    <a:lnTo>
                      <a:pt x="172" y="32"/>
                    </a:lnTo>
                    <a:lnTo>
                      <a:pt x="175" y="42"/>
                    </a:lnTo>
                    <a:lnTo>
                      <a:pt x="179" y="51"/>
                    </a:lnTo>
                    <a:lnTo>
                      <a:pt x="181" y="63"/>
                    </a:lnTo>
                    <a:lnTo>
                      <a:pt x="194" y="63"/>
                    </a:lnTo>
                    <a:lnTo>
                      <a:pt x="470" y="63"/>
                    </a:lnTo>
                    <a:lnTo>
                      <a:pt x="472" y="57"/>
                    </a:lnTo>
                    <a:lnTo>
                      <a:pt x="473" y="52"/>
                    </a:lnTo>
                    <a:lnTo>
                      <a:pt x="479" y="42"/>
                    </a:lnTo>
                    <a:lnTo>
                      <a:pt x="483" y="36"/>
                    </a:lnTo>
                    <a:lnTo>
                      <a:pt x="489" y="28"/>
                    </a:lnTo>
                    <a:lnTo>
                      <a:pt x="496" y="20"/>
                    </a:lnTo>
                    <a:lnTo>
                      <a:pt x="505" y="15"/>
                    </a:lnTo>
                    <a:lnTo>
                      <a:pt x="516" y="11"/>
                    </a:lnTo>
                    <a:lnTo>
                      <a:pt x="532" y="9"/>
                    </a:lnTo>
                    <a:lnTo>
                      <a:pt x="544" y="9"/>
                    </a:lnTo>
                    <a:lnTo>
                      <a:pt x="554" y="12"/>
                    </a:lnTo>
                    <a:lnTo>
                      <a:pt x="565" y="19"/>
                    </a:lnTo>
                    <a:lnTo>
                      <a:pt x="573" y="24"/>
                    </a:lnTo>
                    <a:lnTo>
                      <a:pt x="581" y="32"/>
                    </a:lnTo>
                    <a:lnTo>
                      <a:pt x="587" y="42"/>
                    </a:lnTo>
                    <a:lnTo>
                      <a:pt x="591" y="53"/>
                    </a:lnTo>
                    <a:lnTo>
                      <a:pt x="593" y="63"/>
                    </a:lnTo>
                    <a:lnTo>
                      <a:pt x="603" y="63"/>
                    </a:lnTo>
                    <a:lnTo>
                      <a:pt x="617" y="55"/>
                    </a:lnTo>
                    <a:lnTo>
                      <a:pt x="603" y="55"/>
                    </a:lnTo>
                    <a:lnTo>
                      <a:pt x="603" y="30"/>
                    </a:lnTo>
                    <a:lnTo>
                      <a:pt x="603" y="35"/>
                    </a:lnTo>
                    <a:lnTo>
                      <a:pt x="591" y="35"/>
                    </a:lnTo>
                    <a:lnTo>
                      <a:pt x="585" y="24"/>
                    </a:lnTo>
                    <a:lnTo>
                      <a:pt x="576" y="15"/>
                    </a:lnTo>
                    <a:lnTo>
                      <a:pt x="558" y="4"/>
                    </a:lnTo>
                    <a:lnTo>
                      <a:pt x="543" y="0"/>
                    </a:lnTo>
                    <a:lnTo>
                      <a:pt x="532" y="0"/>
                    </a:lnTo>
                    <a:lnTo>
                      <a:pt x="515" y="0"/>
                    </a:lnTo>
                    <a:lnTo>
                      <a:pt x="507" y="4"/>
                    </a:lnTo>
                    <a:lnTo>
                      <a:pt x="493" y="12"/>
                    </a:lnTo>
                    <a:lnTo>
                      <a:pt x="483" y="20"/>
                    </a:lnTo>
                    <a:lnTo>
                      <a:pt x="478" y="30"/>
                    </a:lnTo>
                    <a:lnTo>
                      <a:pt x="470" y="37"/>
                    </a:lnTo>
                    <a:lnTo>
                      <a:pt x="468" y="46"/>
                    </a:lnTo>
                    <a:lnTo>
                      <a:pt x="462" y="53"/>
                    </a:lnTo>
                    <a:lnTo>
                      <a:pt x="202" y="55"/>
                    </a:lnTo>
                    <a:lnTo>
                      <a:pt x="194" y="55"/>
                    </a:lnTo>
                    <a:lnTo>
                      <a:pt x="187" y="55"/>
                    </a:lnTo>
                    <a:lnTo>
                      <a:pt x="182" y="40"/>
                    </a:lnTo>
                    <a:lnTo>
                      <a:pt x="177" y="29"/>
                    </a:lnTo>
                    <a:lnTo>
                      <a:pt x="171" y="19"/>
                    </a:lnTo>
                    <a:lnTo>
                      <a:pt x="160" y="11"/>
                    </a:lnTo>
                    <a:lnTo>
                      <a:pt x="152" y="5"/>
                    </a:lnTo>
                    <a:lnTo>
                      <a:pt x="135" y="0"/>
                    </a:lnTo>
                    <a:lnTo>
                      <a:pt x="116" y="0"/>
                    </a:lnTo>
                    <a:lnTo>
                      <a:pt x="103" y="3"/>
                    </a:lnTo>
                    <a:lnTo>
                      <a:pt x="90" y="9"/>
                    </a:lnTo>
                    <a:lnTo>
                      <a:pt x="80" y="16"/>
                    </a:lnTo>
                    <a:lnTo>
                      <a:pt x="72" y="24"/>
                    </a:lnTo>
                    <a:lnTo>
                      <a:pt x="63" y="38"/>
                    </a:lnTo>
                    <a:lnTo>
                      <a:pt x="57" y="55"/>
                    </a:lnTo>
                    <a:lnTo>
                      <a:pt x="0" y="55"/>
                    </a:lnTo>
                    <a:lnTo>
                      <a:pt x="0" y="5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0" name="Freeform 353"/>
              <p:cNvSpPr>
                <a:spLocks/>
              </p:cNvSpPr>
              <p:nvPr/>
            </p:nvSpPr>
            <p:spPr bwMode="auto">
              <a:xfrm>
                <a:off x="3515" y="3639"/>
                <a:ext cx="5" cy="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1"/>
                  </a:cxn>
                  <a:cxn ang="0">
                    <a:pos x="0" y="1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10">
                    <a:moveTo>
                      <a:pt x="4" y="0"/>
                    </a:moveTo>
                    <a:lnTo>
                      <a:pt x="4" y="1"/>
                    </a:lnTo>
                    <a:lnTo>
                      <a:pt x="0" y="1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1" name="Freeform 354"/>
              <p:cNvSpPr>
                <a:spLocks/>
              </p:cNvSpPr>
              <p:nvPr/>
            </p:nvSpPr>
            <p:spPr bwMode="auto">
              <a:xfrm>
                <a:off x="3700" y="3595"/>
                <a:ext cx="10" cy="15"/>
              </a:xfrm>
              <a:custGeom>
                <a:avLst/>
                <a:gdLst/>
                <a:ahLst/>
                <a:cxnLst>
                  <a:cxn ang="0">
                    <a:pos x="9" y="16"/>
                  </a:cxn>
                  <a:cxn ang="0">
                    <a:pos x="9" y="16"/>
                  </a:cxn>
                  <a:cxn ang="0">
                    <a:pos x="0" y="16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6"/>
                  </a:cxn>
                  <a:cxn ang="0">
                    <a:pos x="9" y="16"/>
                  </a:cxn>
                </a:cxnLst>
                <a:rect l="0" t="0" r="r" b="b"/>
                <a:pathLst>
                  <a:path w="10" h="17">
                    <a:moveTo>
                      <a:pt x="9" y="16"/>
                    </a:moveTo>
                    <a:lnTo>
                      <a:pt x="9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6"/>
                    </a:lnTo>
                    <a:lnTo>
                      <a:pt x="9" y="1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2" name="Freeform 355"/>
              <p:cNvSpPr>
                <a:spLocks/>
              </p:cNvSpPr>
              <p:nvPr/>
            </p:nvSpPr>
            <p:spPr bwMode="auto">
              <a:xfrm>
                <a:off x="4113" y="3604"/>
                <a:ext cx="24" cy="41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0" y="45"/>
                  </a:cxn>
                  <a:cxn ang="0">
                    <a:pos x="15" y="45"/>
                  </a:cxn>
                  <a:cxn ang="0">
                    <a:pos x="23" y="32"/>
                  </a:cxn>
                  <a:cxn ang="0">
                    <a:pos x="23" y="16"/>
                  </a:cxn>
                  <a:cxn ang="0">
                    <a:pos x="15" y="0"/>
                  </a:cxn>
                  <a:cxn ang="0">
                    <a:pos x="6" y="0"/>
                  </a:cxn>
                  <a:cxn ang="0">
                    <a:pos x="6" y="21"/>
                  </a:cxn>
                  <a:cxn ang="0">
                    <a:pos x="0" y="20"/>
                  </a:cxn>
                  <a:cxn ang="0">
                    <a:pos x="0" y="45"/>
                  </a:cxn>
                  <a:cxn ang="0">
                    <a:pos x="0" y="45"/>
                  </a:cxn>
                </a:cxnLst>
                <a:rect l="0" t="0" r="r" b="b"/>
                <a:pathLst>
                  <a:path w="24" h="46">
                    <a:moveTo>
                      <a:pt x="0" y="45"/>
                    </a:moveTo>
                    <a:lnTo>
                      <a:pt x="0" y="45"/>
                    </a:lnTo>
                    <a:lnTo>
                      <a:pt x="15" y="45"/>
                    </a:lnTo>
                    <a:lnTo>
                      <a:pt x="23" y="32"/>
                    </a:lnTo>
                    <a:lnTo>
                      <a:pt x="23" y="16"/>
                    </a:lnTo>
                    <a:lnTo>
                      <a:pt x="15" y="0"/>
                    </a:lnTo>
                    <a:lnTo>
                      <a:pt x="6" y="0"/>
                    </a:lnTo>
                    <a:lnTo>
                      <a:pt x="6" y="21"/>
                    </a:lnTo>
                    <a:lnTo>
                      <a:pt x="0" y="20"/>
                    </a:lnTo>
                    <a:lnTo>
                      <a:pt x="0" y="45"/>
                    </a:lnTo>
                    <a:lnTo>
                      <a:pt x="0" y="4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3" name="Freeform 356"/>
              <p:cNvSpPr>
                <a:spLocks/>
              </p:cNvSpPr>
              <p:nvPr/>
            </p:nvSpPr>
            <p:spPr bwMode="auto">
              <a:xfrm>
                <a:off x="4013" y="3434"/>
                <a:ext cx="62" cy="67"/>
              </a:xfrm>
              <a:custGeom>
                <a:avLst/>
                <a:gdLst/>
                <a:ahLst/>
                <a:cxnLst>
                  <a:cxn ang="0">
                    <a:pos x="61" y="74"/>
                  </a:cxn>
                  <a:cxn ang="0">
                    <a:pos x="61" y="74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52" y="75"/>
                  </a:cxn>
                  <a:cxn ang="0">
                    <a:pos x="61" y="74"/>
                  </a:cxn>
                  <a:cxn ang="0">
                    <a:pos x="61" y="74"/>
                  </a:cxn>
                </a:cxnLst>
                <a:rect l="0" t="0" r="r" b="b"/>
                <a:pathLst>
                  <a:path w="62" h="76">
                    <a:moveTo>
                      <a:pt x="61" y="74"/>
                    </a:moveTo>
                    <a:lnTo>
                      <a:pt x="61" y="7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52" y="75"/>
                    </a:lnTo>
                    <a:lnTo>
                      <a:pt x="61" y="74"/>
                    </a:lnTo>
                    <a:lnTo>
                      <a:pt x="61" y="7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4" name="Freeform 357"/>
              <p:cNvSpPr>
                <a:spLocks/>
              </p:cNvSpPr>
              <p:nvPr/>
            </p:nvSpPr>
            <p:spPr bwMode="auto">
              <a:xfrm>
                <a:off x="3913" y="3434"/>
                <a:ext cx="149" cy="87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0" y="98"/>
                  </a:cxn>
                  <a:cxn ang="0">
                    <a:pos x="150" y="98"/>
                  </a:cxn>
                  <a:cxn ang="0">
                    <a:pos x="150" y="90"/>
                  </a:cxn>
                  <a:cxn ang="0">
                    <a:pos x="139" y="90"/>
                  </a:cxn>
                  <a:cxn ang="0">
                    <a:pos x="139" y="66"/>
                  </a:cxn>
                  <a:cxn ang="0">
                    <a:pos x="89" y="0"/>
                  </a:cxn>
                  <a:cxn ang="0">
                    <a:pos x="0" y="0"/>
                  </a:cxn>
                  <a:cxn ang="0">
                    <a:pos x="0" y="98"/>
                  </a:cxn>
                  <a:cxn ang="0">
                    <a:pos x="0" y="98"/>
                  </a:cxn>
                </a:cxnLst>
                <a:rect l="0" t="0" r="r" b="b"/>
                <a:pathLst>
                  <a:path w="151" h="99">
                    <a:moveTo>
                      <a:pt x="0" y="98"/>
                    </a:moveTo>
                    <a:lnTo>
                      <a:pt x="0" y="98"/>
                    </a:lnTo>
                    <a:lnTo>
                      <a:pt x="150" y="98"/>
                    </a:lnTo>
                    <a:lnTo>
                      <a:pt x="150" y="90"/>
                    </a:lnTo>
                    <a:lnTo>
                      <a:pt x="139" y="90"/>
                    </a:lnTo>
                    <a:lnTo>
                      <a:pt x="139" y="66"/>
                    </a:lnTo>
                    <a:lnTo>
                      <a:pt x="89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0" y="9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5" name="Freeform 358"/>
              <p:cNvSpPr>
                <a:spLocks/>
              </p:cNvSpPr>
              <p:nvPr/>
            </p:nvSpPr>
            <p:spPr bwMode="auto">
              <a:xfrm>
                <a:off x="3918" y="3439"/>
                <a:ext cx="78" cy="60"/>
              </a:xfrm>
              <a:custGeom>
                <a:avLst/>
                <a:gdLst/>
                <a:ahLst/>
                <a:cxnLst>
                  <a:cxn ang="0">
                    <a:pos x="78" y="67"/>
                  </a:cxn>
                  <a:cxn ang="0">
                    <a:pos x="78" y="67"/>
                  </a:cxn>
                  <a:cxn ang="0">
                    <a:pos x="70" y="0"/>
                  </a:cxn>
                  <a:cxn ang="0">
                    <a:pos x="0" y="0"/>
                  </a:cxn>
                  <a:cxn ang="0">
                    <a:pos x="0" y="67"/>
                  </a:cxn>
                  <a:cxn ang="0">
                    <a:pos x="78" y="67"/>
                  </a:cxn>
                  <a:cxn ang="0">
                    <a:pos x="78" y="67"/>
                  </a:cxn>
                </a:cxnLst>
                <a:rect l="0" t="0" r="r" b="b"/>
                <a:pathLst>
                  <a:path w="79" h="68">
                    <a:moveTo>
                      <a:pt x="78" y="67"/>
                    </a:moveTo>
                    <a:lnTo>
                      <a:pt x="78" y="67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78" y="67"/>
                    </a:lnTo>
                    <a:lnTo>
                      <a:pt x="78" y="67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6" name="Freeform 359"/>
              <p:cNvSpPr>
                <a:spLocks/>
              </p:cNvSpPr>
              <p:nvPr/>
            </p:nvSpPr>
            <p:spPr bwMode="auto">
              <a:xfrm>
                <a:off x="3990" y="3439"/>
                <a:ext cx="49" cy="61"/>
              </a:xfrm>
              <a:custGeom>
                <a:avLst/>
                <a:gdLst/>
                <a:ahLst/>
                <a:cxnLst>
                  <a:cxn ang="0">
                    <a:pos x="9" y="68"/>
                  </a:cxn>
                  <a:cxn ang="0">
                    <a:pos x="9" y="66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49" y="52"/>
                  </a:cxn>
                  <a:cxn ang="0">
                    <a:pos x="49" y="62"/>
                  </a:cxn>
                  <a:cxn ang="0">
                    <a:pos x="44" y="67"/>
                  </a:cxn>
                  <a:cxn ang="0">
                    <a:pos x="9" y="68"/>
                  </a:cxn>
                  <a:cxn ang="0">
                    <a:pos x="9" y="68"/>
                  </a:cxn>
                </a:cxnLst>
                <a:rect l="0" t="0" r="r" b="b"/>
                <a:pathLst>
                  <a:path w="50" h="69">
                    <a:moveTo>
                      <a:pt x="9" y="68"/>
                    </a:moveTo>
                    <a:lnTo>
                      <a:pt x="9" y="66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49" y="52"/>
                    </a:lnTo>
                    <a:lnTo>
                      <a:pt x="49" y="62"/>
                    </a:lnTo>
                    <a:lnTo>
                      <a:pt x="44" y="67"/>
                    </a:lnTo>
                    <a:lnTo>
                      <a:pt x="9" y="68"/>
                    </a:lnTo>
                    <a:lnTo>
                      <a:pt x="9" y="6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7" name="Freeform 360"/>
              <p:cNvSpPr>
                <a:spLocks/>
              </p:cNvSpPr>
              <p:nvPr/>
            </p:nvSpPr>
            <p:spPr bwMode="auto">
              <a:xfrm>
                <a:off x="4112" y="3542"/>
                <a:ext cx="8" cy="82"/>
              </a:xfrm>
              <a:custGeom>
                <a:avLst/>
                <a:gdLst/>
                <a:ahLst/>
                <a:cxnLst>
                  <a:cxn ang="0">
                    <a:pos x="7" y="91"/>
                  </a:cxn>
                  <a:cxn ang="0">
                    <a:pos x="7" y="0"/>
                  </a:cxn>
                  <a:cxn ang="0">
                    <a:pos x="0" y="14"/>
                  </a:cxn>
                  <a:cxn ang="0">
                    <a:pos x="0" y="91"/>
                  </a:cxn>
                  <a:cxn ang="0">
                    <a:pos x="7" y="91"/>
                  </a:cxn>
                  <a:cxn ang="0">
                    <a:pos x="7" y="91"/>
                  </a:cxn>
                </a:cxnLst>
                <a:rect l="0" t="0" r="r" b="b"/>
                <a:pathLst>
                  <a:path w="8" h="92">
                    <a:moveTo>
                      <a:pt x="7" y="91"/>
                    </a:moveTo>
                    <a:lnTo>
                      <a:pt x="7" y="0"/>
                    </a:lnTo>
                    <a:lnTo>
                      <a:pt x="0" y="14"/>
                    </a:lnTo>
                    <a:lnTo>
                      <a:pt x="0" y="91"/>
                    </a:lnTo>
                    <a:lnTo>
                      <a:pt x="7" y="91"/>
                    </a:lnTo>
                    <a:lnTo>
                      <a:pt x="7" y="9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8" name="Freeform 361"/>
              <p:cNvSpPr>
                <a:spLocks/>
              </p:cNvSpPr>
              <p:nvPr/>
            </p:nvSpPr>
            <p:spPr bwMode="auto">
              <a:xfrm>
                <a:off x="3586" y="3599"/>
                <a:ext cx="109" cy="37"/>
              </a:xfrm>
              <a:custGeom>
                <a:avLst/>
                <a:gdLst/>
                <a:ahLst/>
                <a:cxnLst>
                  <a:cxn ang="0">
                    <a:pos x="10" y="41"/>
                  </a:cxn>
                  <a:cxn ang="0">
                    <a:pos x="8" y="40"/>
                  </a:cxn>
                  <a:cxn ang="0">
                    <a:pos x="0" y="39"/>
                  </a:cxn>
                  <a:cxn ang="0">
                    <a:pos x="4" y="28"/>
                  </a:cxn>
                  <a:cxn ang="0">
                    <a:pos x="14" y="16"/>
                  </a:cxn>
                  <a:cxn ang="0">
                    <a:pos x="22" y="10"/>
                  </a:cxn>
                  <a:cxn ang="0">
                    <a:pos x="33" y="5"/>
                  </a:cxn>
                  <a:cxn ang="0">
                    <a:pos x="50" y="0"/>
                  </a:cxn>
                  <a:cxn ang="0">
                    <a:pos x="65" y="0"/>
                  </a:cxn>
                  <a:cxn ang="0">
                    <a:pos x="78" y="3"/>
                  </a:cxn>
                  <a:cxn ang="0">
                    <a:pos x="87" y="8"/>
                  </a:cxn>
                  <a:cxn ang="0">
                    <a:pos x="95" y="13"/>
                  </a:cxn>
                  <a:cxn ang="0">
                    <a:pos x="103" y="21"/>
                  </a:cxn>
                  <a:cxn ang="0">
                    <a:pos x="106" y="28"/>
                  </a:cxn>
                  <a:cxn ang="0">
                    <a:pos x="110" y="40"/>
                  </a:cxn>
                  <a:cxn ang="0">
                    <a:pos x="100" y="40"/>
                  </a:cxn>
                  <a:cxn ang="0">
                    <a:pos x="90" y="25"/>
                  </a:cxn>
                  <a:cxn ang="0">
                    <a:pos x="82" y="16"/>
                  </a:cxn>
                  <a:cxn ang="0">
                    <a:pos x="69" y="10"/>
                  </a:cxn>
                  <a:cxn ang="0">
                    <a:pos x="51" y="8"/>
                  </a:cxn>
                  <a:cxn ang="0">
                    <a:pos x="38" y="12"/>
                  </a:cxn>
                  <a:cxn ang="0">
                    <a:pos x="29" y="16"/>
                  </a:cxn>
                  <a:cxn ang="0">
                    <a:pos x="20" y="24"/>
                  </a:cxn>
                  <a:cxn ang="0">
                    <a:pos x="15" y="32"/>
                  </a:cxn>
                  <a:cxn ang="0">
                    <a:pos x="10" y="41"/>
                  </a:cxn>
                  <a:cxn ang="0">
                    <a:pos x="10" y="41"/>
                  </a:cxn>
                </a:cxnLst>
                <a:rect l="0" t="0" r="r" b="b"/>
                <a:pathLst>
                  <a:path w="111" h="42">
                    <a:moveTo>
                      <a:pt x="10" y="41"/>
                    </a:moveTo>
                    <a:lnTo>
                      <a:pt x="8" y="40"/>
                    </a:lnTo>
                    <a:lnTo>
                      <a:pt x="0" y="39"/>
                    </a:lnTo>
                    <a:lnTo>
                      <a:pt x="4" y="28"/>
                    </a:lnTo>
                    <a:lnTo>
                      <a:pt x="14" y="16"/>
                    </a:lnTo>
                    <a:lnTo>
                      <a:pt x="22" y="10"/>
                    </a:lnTo>
                    <a:lnTo>
                      <a:pt x="33" y="5"/>
                    </a:lnTo>
                    <a:lnTo>
                      <a:pt x="50" y="0"/>
                    </a:lnTo>
                    <a:lnTo>
                      <a:pt x="65" y="0"/>
                    </a:lnTo>
                    <a:lnTo>
                      <a:pt x="78" y="3"/>
                    </a:lnTo>
                    <a:lnTo>
                      <a:pt x="87" y="8"/>
                    </a:lnTo>
                    <a:lnTo>
                      <a:pt x="95" y="13"/>
                    </a:lnTo>
                    <a:lnTo>
                      <a:pt x="103" y="21"/>
                    </a:lnTo>
                    <a:lnTo>
                      <a:pt x="106" y="28"/>
                    </a:lnTo>
                    <a:lnTo>
                      <a:pt x="110" y="40"/>
                    </a:lnTo>
                    <a:lnTo>
                      <a:pt x="100" y="40"/>
                    </a:lnTo>
                    <a:lnTo>
                      <a:pt x="90" y="25"/>
                    </a:lnTo>
                    <a:lnTo>
                      <a:pt x="82" y="16"/>
                    </a:lnTo>
                    <a:lnTo>
                      <a:pt x="69" y="10"/>
                    </a:lnTo>
                    <a:lnTo>
                      <a:pt x="51" y="8"/>
                    </a:lnTo>
                    <a:lnTo>
                      <a:pt x="38" y="12"/>
                    </a:lnTo>
                    <a:lnTo>
                      <a:pt x="29" y="16"/>
                    </a:lnTo>
                    <a:lnTo>
                      <a:pt x="20" y="24"/>
                    </a:lnTo>
                    <a:lnTo>
                      <a:pt x="15" y="32"/>
                    </a:lnTo>
                    <a:lnTo>
                      <a:pt x="10" y="41"/>
                    </a:lnTo>
                    <a:lnTo>
                      <a:pt x="10" y="4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9" name="Freeform 362"/>
              <p:cNvSpPr>
                <a:spLocks/>
              </p:cNvSpPr>
              <p:nvPr/>
            </p:nvSpPr>
            <p:spPr bwMode="auto">
              <a:xfrm>
                <a:off x="3987" y="3598"/>
                <a:ext cx="113" cy="37"/>
              </a:xfrm>
              <a:custGeom>
                <a:avLst/>
                <a:gdLst/>
                <a:ahLst/>
                <a:cxnLst>
                  <a:cxn ang="0">
                    <a:pos x="12" y="41"/>
                  </a:cxn>
                  <a:cxn ang="0">
                    <a:pos x="12" y="41"/>
                  </a:cxn>
                  <a:cxn ang="0">
                    <a:pos x="0" y="41"/>
                  </a:cxn>
                  <a:cxn ang="0">
                    <a:pos x="5" y="29"/>
                  </a:cxn>
                  <a:cxn ang="0">
                    <a:pos x="14" y="18"/>
                  </a:cxn>
                  <a:cxn ang="0">
                    <a:pos x="22" y="11"/>
                  </a:cxn>
                  <a:cxn ang="0">
                    <a:pos x="30" y="5"/>
                  </a:cxn>
                  <a:cxn ang="0">
                    <a:pos x="41" y="2"/>
                  </a:cxn>
                  <a:cxn ang="0">
                    <a:pos x="53" y="0"/>
                  </a:cxn>
                  <a:cxn ang="0">
                    <a:pos x="69" y="1"/>
                  </a:cxn>
                  <a:cxn ang="0">
                    <a:pos x="81" y="5"/>
                  </a:cxn>
                  <a:cxn ang="0">
                    <a:pos x="90" y="9"/>
                  </a:cxn>
                  <a:cxn ang="0">
                    <a:pos x="98" y="15"/>
                  </a:cxn>
                  <a:cxn ang="0">
                    <a:pos x="104" y="23"/>
                  </a:cxn>
                  <a:cxn ang="0">
                    <a:pos x="110" y="29"/>
                  </a:cxn>
                  <a:cxn ang="0">
                    <a:pos x="114" y="41"/>
                  </a:cxn>
                  <a:cxn ang="0">
                    <a:pos x="98" y="41"/>
                  </a:cxn>
                  <a:cxn ang="0">
                    <a:pos x="90" y="29"/>
                  </a:cxn>
                  <a:cxn ang="0">
                    <a:pos x="82" y="20"/>
                  </a:cxn>
                  <a:cxn ang="0">
                    <a:pos x="65" y="11"/>
                  </a:cxn>
                  <a:cxn ang="0">
                    <a:pos x="52" y="11"/>
                  </a:cxn>
                  <a:cxn ang="0">
                    <a:pos x="42" y="13"/>
                  </a:cxn>
                  <a:cxn ang="0">
                    <a:pos x="32" y="17"/>
                  </a:cxn>
                  <a:cxn ang="0">
                    <a:pos x="22" y="24"/>
                  </a:cxn>
                  <a:cxn ang="0">
                    <a:pos x="17" y="31"/>
                  </a:cxn>
                  <a:cxn ang="0">
                    <a:pos x="14" y="36"/>
                  </a:cxn>
                  <a:cxn ang="0">
                    <a:pos x="12" y="41"/>
                  </a:cxn>
                  <a:cxn ang="0">
                    <a:pos x="12" y="41"/>
                  </a:cxn>
                </a:cxnLst>
                <a:rect l="0" t="0" r="r" b="b"/>
                <a:pathLst>
                  <a:path w="115" h="42">
                    <a:moveTo>
                      <a:pt x="12" y="41"/>
                    </a:moveTo>
                    <a:lnTo>
                      <a:pt x="12" y="41"/>
                    </a:lnTo>
                    <a:lnTo>
                      <a:pt x="0" y="41"/>
                    </a:lnTo>
                    <a:lnTo>
                      <a:pt x="5" y="29"/>
                    </a:lnTo>
                    <a:lnTo>
                      <a:pt x="14" y="18"/>
                    </a:lnTo>
                    <a:lnTo>
                      <a:pt x="22" y="11"/>
                    </a:lnTo>
                    <a:lnTo>
                      <a:pt x="30" y="5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9" y="1"/>
                    </a:lnTo>
                    <a:lnTo>
                      <a:pt x="81" y="5"/>
                    </a:lnTo>
                    <a:lnTo>
                      <a:pt x="90" y="9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0" y="29"/>
                    </a:lnTo>
                    <a:lnTo>
                      <a:pt x="114" y="41"/>
                    </a:lnTo>
                    <a:lnTo>
                      <a:pt x="98" y="41"/>
                    </a:lnTo>
                    <a:lnTo>
                      <a:pt x="90" y="29"/>
                    </a:lnTo>
                    <a:lnTo>
                      <a:pt x="82" y="20"/>
                    </a:lnTo>
                    <a:lnTo>
                      <a:pt x="65" y="11"/>
                    </a:lnTo>
                    <a:lnTo>
                      <a:pt x="52" y="11"/>
                    </a:lnTo>
                    <a:lnTo>
                      <a:pt x="42" y="13"/>
                    </a:lnTo>
                    <a:lnTo>
                      <a:pt x="32" y="17"/>
                    </a:lnTo>
                    <a:lnTo>
                      <a:pt x="22" y="24"/>
                    </a:lnTo>
                    <a:lnTo>
                      <a:pt x="17" y="31"/>
                    </a:lnTo>
                    <a:lnTo>
                      <a:pt x="14" y="36"/>
                    </a:lnTo>
                    <a:lnTo>
                      <a:pt x="12" y="41"/>
                    </a:lnTo>
                    <a:lnTo>
                      <a:pt x="12" y="4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0" name="Freeform 363"/>
              <p:cNvSpPr>
                <a:spLocks/>
              </p:cNvSpPr>
              <p:nvPr/>
            </p:nvSpPr>
            <p:spPr bwMode="auto">
              <a:xfrm>
                <a:off x="4076" y="3558"/>
                <a:ext cx="19" cy="8"/>
              </a:xfrm>
              <a:custGeom>
                <a:avLst/>
                <a:gdLst/>
                <a:ahLst/>
                <a:cxnLst>
                  <a:cxn ang="0">
                    <a:pos x="19" y="8"/>
                  </a:cxn>
                  <a:cxn ang="0">
                    <a:pos x="19" y="8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9" y="8"/>
                  </a:cxn>
                  <a:cxn ang="0">
                    <a:pos x="19" y="8"/>
                  </a:cxn>
                </a:cxnLst>
                <a:rect l="0" t="0" r="r" b="b"/>
                <a:pathLst>
                  <a:path w="20" h="9">
                    <a:moveTo>
                      <a:pt x="19" y="8"/>
                    </a:moveTo>
                    <a:lnTo>
                      <a:pt x="19" y="8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9" y="8"/>
                    </a:lnTo>
                    <a:lnTo>
                      <a:pt x="19" y="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1" name="Freeform 364"/>
              <p:cNvSpPr>
                <a:spLocks/>
              </p:cNvSpPr>
              <p:nvPr/>
            </p:nvSpPr>
            <p:spPr bwMode="auto">
              <a:xfrm>
                <a:off x="3507" y="3575"/>
                <a:ext cx="201" cy="65"/>
              </a:xfrm>
              <a:custGeom>
                <a:avLst/>
                <a:gdLst/>
                <a:ahLst/>
                <a:cxnLst>
                  <a:cxn ang="0">
                    <a:pos x="12" y="73"/>
                  </a:cxn>
                  <a:cxn ang="0">
                    <a:pos x="12" y="73"/>
                  </a:cxn>
                  <a:cxn ang="0">
                    <a:pos x="69" y="73"/>
                  </a:cxn>
                  <a:cxn ang="0">
                    <a:pos x="73" y="60"/>
                  </a:cxn>
                  <a:cxn ang="0">
                    <a:pos x="80" y="49"/>
                  </a:cxn>
                  <a:cxn ang="0">
                    <a:pos x="86" y="40"/>
                  </a:cxn>
                  <a:cxn ang="0">
                    <a:pos x="95" y="32"/>
                  </a:cxn>
                  <a:cxn ang="0">
                    <a:pos x="102" y="27"/>
                  </a:cxn>
                  <a:cxn ang="0">
                    <a:pos x="108" y="25"/>
                  </a:cxn>
                  <a:cxn ang="0">
                    <a:pos x="114" y="22"/>
                  </a:cxn>
                  <a:cxn ang="0">
                    <a:pos x="127" y="20"/>
                  </a:cxn>
                  <a:cxn ang="0">
                    <a:pos x="140" y="18"/>
                  </a:cxn>
                  <a:cxn ang="0">
                    <a:pos x="152" y="20"/>
                  </a:cxn>
                  <a:cxn ang="0">
                    <a:pos x="162" y="23"/>
                  </a:cxn>
                  <a:cxn ang="0">
                    <a:pos x="172" y="29"/>
                  </a:cxn>
                  <a:cxn ang="0">
                    <a:pos x="185" y="40"/>
                  </a:cxn>
                  <a:cxn ang="0">
                    <a:pos x="191" y="50"/>
                  </a:cxn>
                  <a:cxn ang="0">
                    <a:pos x="194" y="60"/>
                  </a:cxn>
                  <a:cxn ang="0">
                    <a:pos x="199" y="73"/>
                  </a:cxn>
                  <a:cxn ang="0">
                    <a:pos x="203" y="73"/>
                  </a:cxn>
                  <a:cxn ang="0">
                    <a:pos x="203" y="39"/>
                  </a:cxn>
                  <a:cxn ang="0">
                    <a:pos x="196" y="39"/>
                  </a:cxn>
                  <a:cxn ang="0">
                    <a:pos x="196" y="23"/>
                  </a:cxn>
                  <a:cxn ang="0">
                    <a:pos x="203" y="23"/>
                  </a:cxn>
                  <a:cxn ang="0">
                    <a:pos x="203" y="0"/>
                  </a:cxn>
                  <a:cxn ang="0">
                    <a:pos x="0" y="0"/>
                  </a:cxn>
                  <a:cxn ang="0">
                    <a:pos x="12" y="73"/>
                  </a:cxn>
                  <a:cxn ang="0">
                    <a:pos x="12" y="73"/>
                  </a:cxn>
                </a:cxnLst>
                <a:rect l="0" t="0" r="r" b="b"/>
                <a:pathLst>
                  <a:path w="204" h="74">
                    <a:moveTo>
                      <a:pt x="12" y="73"/>
                    </a:moveTo>
                    <a:lnTo>
                      <a:pt x="12" y="73"/>
                    </a:lnTo>
                    <a:lnTo>
                      <a:pt x="69" y="73"/>
                    </a:lnTo>
                    <a:lnTo>
                      <a:pt x="73" y="60"/>
                    </a:lnTo>
                    <a:lnTo>
                      <a:pt x="80" y="49"/>
                    </a:lnTo>
                    <a:lnTo>
                      <a:pt x="86" y="40"/>
                    </a:lnTo>
                    <a:lnTo>
                      <a:pt x="95" y="32"/>
                    </a:lnTo>
                    <a:lnTo>
                      <a:pt x="102" y="27"/>
                    </a:lnTo>
                    <a:lnTo>
                      <a:pt x="108" y="25"/>
                    </a:lnTo>
                    <a:lnTo>
                      <a:pt x="114" y="22"/>
                    </a:lnTo>
                    <a:lnTo>
                      <a:pt x="127" y="20"/>
                    </a:lnTo>
                    <a:lnTo>
                      <a:pt x="140" y="18"/>
                    </a:lnTo>
                    <a:lnTo>
                      <a:pt x="152" y="20"/>
                    </a:lnTo>
                    <a:lnTo>
                      <a:pt x="162" y="23"/>
                    </a:lnTo>
                    <a:lnTo>
                      <a:pt x="172" y="29"/>
                    </a:lnTo>
                    <a:lnTo>
                      <a:pt x="185" y="40"/>
                    </a:lnTo>
                    <a:lnTo>
                      <a:pt x="191" y="50"/>
                    </a:lnTo>
                    <a:lnTo>
                      <a:pt x="194" y="60"/>
                    </a:lnTo>
                    <a:lnTo>
                      <a:pt x="199" y="73"/>
                    </a:lnTo>
                    <a:lnTo>
                      <a:pt x="203" y="73"/>
                    </a:lnTo>
                    <a:lnTo>
                      <a:pt x="203" y="39"/>
                    </a:lnTo>
                    <a:lnTo>
                      <a:pt x="196" y="39"/>
                    </a:lnTo>
                    <a:lnTo>
                      <a:pt x="196" y="23"/>
                    </a:lnTo>
                    <a:lnTo>
                      <a:pt x="203" y="23"/>
                    </a:lnTo>
                    <a:lnTo>
                      <a:pt x="203" y="0"/>
                    </a:lnTo>
                    <a:lnTo>
                      <a:pt x="0" y="0"/>
                    </a:lnTo>
                    <a:lnTo>
                      <a:pt x="12" y="73"/>
                    </a:lnTo>
                    <a:lnTo>
                      <a:pt x="12" y="7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2" name="Freeform 365"/>
              <p:cNvSpPr>
                <a:spLocks/>
              </p:cNvSpPr>
              <p:nvPr/>
            </p:nvSpPr>
            <p:spPr bwMode="auto">
              <a:xfrm>
                <a:off x="3707" y="3575"/>
                <a:ext cx="207" cy="65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0" y="73"/>
                  </a:cxn>
                  <a:cxn ang="0">
                    <a:pos x="209" y="73"/>
                  </a:cxn>
                  <a:cxn ang="0">
                    <a:pos x="209" y="0"/>
                  </a:cxn>
                  <a:cxn ang="0">
                    <a:pos x="0" y="0"/>
                  </a:cxn>
                  <a:cxn ang="0">
                    <a:pos x="0" y="23"/>
                  </a:cxn>
                  <a:cxn ang="0">
                    <a:pos x="2" y="23"/>
                  </a:cxn>
                  <a:cxn ang="0">
                    <a:pos x="2" y="39"/>
                  </a:cxn>
                  <a:cxn ang="0">
                    <a:pos x="0" y="39"/>
                  </a:cxn>
                  <a:cxn ang="0">
                    <a:pos x="0" y="73"/>
                  </a:cxn>
                  <a:cxn ang="0">
                    <a:pos x="0" y="73"/>
                  </a:cxn>
                </a:cxnLst>
                <a:rect l="0" t="0" r="r" b="b"/>
                <a:pathLst>
                  <a:path w="210" h="74">
                    <a:moveTo>
                      <a:pt x="0" y="73"/>
                    </a:moveTo>
                    <a:lnTo>
                      <a:pt x="0" y="73"/>
                    </a:lnTo>
                    <a:lnTo>
                      <a:pt x="209" y="73"/>
                    </a:lnTo>
                    <a:lnTo>
                      <a:pt x="209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2" y="23"/>
                    </a:lnTo>
                    <a:lnTo>
                      <a:pt x="2" y="39"/>
                    </a:lnTo>
                    <a:lnTo>
                      <a:pt x="0" y="39"/>
                    </a:lnTo>
                    <a:lnTo>
                      <a:pt x="0" y="73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3" name="Freeform 366"/>
              <p:cNvSpPr>
                <a:spLocks/>
              </p:cNvSpPr>
              <p:nvPr/>
            </p:nvSpPr>
            <p:spPr bwMode="auto">
              <a:xfrm>
                <a:off x="3913" y="3572"/>
                <a:ext cx="201" cy="68"/>
              </a:xfrm>
              <a:custGeom>
                <a:avLst/>
                <a:gdLst/>
                <a:ahLst/>
                <a:cxnLst>
                  <a:cxn ang="0">
                    <a:pos x="0" y="76"/>
                  </a:cxn>
                  <a:cxn ang="0">
                    <a:pos x="0" y="76"/>
                  </a:cxn>
                  <a:cxn ang="0">
                    <a:pos x="64" y="76"/>
                  </a:cxn>
                  <a:cxn ang="0">
                    <a:pos x="70" y="63"/>
                  </a:cxn>
                  <a:cxn ang="0">
                    <a:pos x="80" y="49"/>
                  </a:cxn>
                  <a:cxn ang="0">
                    <a:pos x="86" y="40"/>
                  </a:cxn>
                  <a:cxn ang="0">
                    <a:pos x="94" y="33"/>
                  </a:cxn>
                  <a:cxn ang="0">
                    <a:pos x="104" y="27"/>
                  </a:cxn>
                  <a:cxn ang="0">
                    <a:pos x="111" y="24"/>
                  </a:cxn>
                  <a:cxn ang="0">
                    <a:pos x="121" y="22"/>
                  </a:cxn>
                  <a:cxn ang="0">
                    <a:pos x="133" y="21"/>
                  </a:cxn>
                  <a:cxn ang="0">
                    <a:pos x="143" y="22"/>
                  </a:cxn>
                  <a:cxn ang="0">
                    <a:pos x="154" y="24"/>
                  </a:cxn>
                  <a:cxn ang="0">
                    <a:pos x="166" y="30"/>
                  </a:cxn>
                  <a:cxn ang="0">
                    <a:pos x="175" y="35"/>
                  </a:cxn>
                  <a:cxn ang="0">
                    <a:pos x="179" y="39"/>
                  </a:cxn>
                  <a:cxn ang="0">
                    <a:pos x="183" y="43"/>
                  </a:cxn>
                  <a:cxn ang="0">
                    <a:pos x="186" y="46"/>
                  </a:cxn>
                  <a:cxn ang="0">
                    <a:pos x="191" y="56"/>
                  </a:cxn>
                  <a:cxn ang="0">
                    <a:pos x="203" y="56"/>
                  </a:cxn>
                  <a:cxn ang="0">
                    <a:pos x="202" y="0"/>
                  </a:cxn>
                  <a:cxn ang="0">
                    <a:pos x="0" y="3"/>
                  </a:cxn>
                  <a:cxn ang="0">
                    <a:pos x="0" y="76"/>
                  </a:cxn>
                  <a:cxn ang="0">
                    <a:pos x="0" y="76"/>
                  </a:cxn>
                </a:cxnLst>
                <a:rect l="0" t="0" r="r" b="b"/>
                <a:pathLst>
                  <a:path w="204" h="77">
                    <a:moveTo>
                      <a:pt x="0" y="76"/>
                    </a:moveTo>
                    <a:lnTo>
                      <a:pt x="0" y="76"/>
                    </a:lnTo>
                    <a:lnTo>
                      <a:pt x="64" y="76"/>
                    </a:lnTo>
                    <a:lnTo>
                      <a:pt x="70" y="63"/>
                    </a:lnTo>
                    <a:lnTo>
                      <a:pt x="80" y="49"/>
                    </a:lnTo>
                    <a:lnTo>
                      <a:pt x="86" y="40"/>
                    </a:lnTo>
                    <a:lnTo>
                      <a:pt x="94" y="33"/>
                    </a:lnTo>
                    <a:lnTo>
                      <a:pt x="104" y="27"/>
                    </a:lnTo>
                    <a:lnTo>
                      <a:pt x="111" y="24"/>
                    </a:lnTo>
                    <a:lnTo>
                      <a:pt x="121" y="22"/>
                    </a:lnTo>
                    <a:lnTo>
                      <a:pt x="133" y="21"/>
                    </a:lnTo>
                    <a:lnTo>
                      <a:pt x="143" y="22"/>
                    </a:lnTo>
                    <a:lnTo>
                      <a:pt x="154" y="24"/>
                    </a:lnTo>
                    <a:lnTo>
                      <a:pt x="166" y="30"/>
                    </a:lnTo>
                    <a:lnTo>
                      <a:pt x="175" y="35"/>
                    </a:lnTo>
                    <a:lnTo>
                      <a:pt x="179" y="39"/>
                    </a:lnTo>
                    <a:lnTo>
                      <a:pt x="183" y="43"/>
                    </a:lnTo>
                    <a:lnTo>
                      <a:pt x="186" y="46"/>
                    </a:lnTo>
                    <a:lnTo>
                      <a:pt x="191" y="56"/>
                    </a:lnTo>
                    <a:lnTo>
                      <a:pt x="203" y="56"/>
                    </a:lnTo>
                    <a:lnTo>
                      <a:pt x="202" y="0"/>
                    </a:lnTo>
                    <a:lnTo>
                      <a:pt x="0" y="3"/>
                    </a:lnTo>
                    <a:lnTo>
                      <a:pt x="0" y="76"/>
                    </a:lnTo>
                    <a:lnTo>
                      <a:pt x="0" y="7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4" name="Freeform 367"/>
              <p:cNvSpPr>
                <a:spLocks/>
              </p:cNvSpPr>
              <p:nvPr/>
            </p:nvSpPr>
            <p:spPr bwMode="auto">
              <a:xfrm>
                <a:off x="4061" y="3543"/>
                <a:ext cx="59" cy="31"/>
              </a:xfrm>
              <a:custGeom>
                <a:avLst/>
                <a:gdLst/>
                <a:ahLst/>
                <a:cxnLst>
                  <a:cxn ang="0">
                    <a:pos x="53" y="34"/>
                  </a:cxn>
                  <a:cxn ang="0">
                    <a:pos x="53" y="33"/>
                  </a:cxn>
                  <a:cxn ang="0">
                    <a:pos x="53" y="13"/>
                  </a:cxn>
                  <a:cxn ang="0">
                    <a:pos x="59" y="0"/>
                  </a:cxn>
                  <a:cxn ang="0">
                    <a:pos x="0" y="0"/>
                  </a:cxn>
                  <a:cxn ang="0">
                    <a:pos x="0" y="33"/>
                  </a:cxn>
                  <a:cxn ang="0">
                    <a:pos x="53" y="34"/>
                  </a:cxn>
                  <a:cxn ang="0">
                    <a:pos x="53" y="34"/>
                  </a:cxn>
                </a:cxnLst>
                <a:rect l="0" t="0" r="r" b="b"/>
                <a:pathLst>
                  <a:path w="60" h="35">
                    <a:moveTo>
                      <a:pt x="53" y="34"/>
                    </a:moveTo>
                    <a:lnTo>
                      <a:pt x="53" y="33"/>
                    </a:lnTo>
                    <a:lnTo>
                      <a:pt x="53" y="13"/>
                    </a:lnTo>
                    <a:lnTo>
                      <a:pt x="59" y="0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53" y="34"/>
                    </a:lnTo>
                    <a:lnTo>
                      <a:pt x="53" y="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5" name="Freeform 368"/>
              <p:cNvSpPr>
                <a:spLocks/>
              </p:cNvSpPr>
              <p:nvPr/>
            </p:nvSpPr>
            <p:spPr bwMode="auto">
              <a:xfrm>
                <a:off x="4061" y="3512"/>
                <a:ext cx="59" cy="32"/>
              </a:xfrm>
              <a:custGeom>
                <a:avLst/>
                <a:gdLst/>
                <a:ahLst/>
                <a:cxnLst>
                  <a:cxn ang="0">
                    <a:pos x="59" y="35"/>
                  </a:cxn>
                  <a:cxn ang="0">
                    <a:pos x="59" y="25"/>
                  </a:cxn>
                  <a:cxn ang="0">
                    <a:pos x="50" y="12"/>
                  </a:cxn>
                  <a:cxn ang="0">
                    <a:pos x="37" y="0"/>
                  </a:cxn>
                  <a:cxn ang="0">
                    <a:pos x="0" y="0"/>
                  </a:cxn>
                  <a:cxn ang="0">
                    <a:pos x="0" y="35"/>
                  </a:cxn>
                  <a:cxn ang="0">
                    <a:pos x="59" y="35"/>
                  </a:cxn>
                  <a:cxn ang="0">
                    <a:pos x="59" y="35"/>
                  </a:cxn>
                </a:cxnLst>
                <a:rect l="0" t="0" r="r" b="b"/>
                <a:pathLst>
                  <a:path w="60" h="36">
                    <a:moveTo>
                      <a:pt x="59" y="35"/>
                    </a:moveTo>
                    <a:lnTo>
                      <a:pt x="59" y="25"/>
                    </a:lnTo>
                    <a:lnTo>
                      <a:pt x="50" y="12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59" y="35"/>
                    </a:lnTo>
                    <a:lnTo>
                      <a:pt x="59" y="3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6" name="Freeform 369"/>
              <p:cNvSpPr>
                <a:spLocks/>
              </p:cNvSpPr>
              <p:nvPr/>
            </p:nvSpPr>
            <p:spPr bwMode="auto">
              <a:xfrm>
                <a:off x="3529" y="3417"/>
                <a:ext cx="570" cy="97"/>
              </a:xfrm>
              <a:custGeom>
                <a:avLst/>
                <a:gdLst/>
                <a:ahLst/>
                <a:cxnLst>
                  <a:cxn ang="0">
                    <a:pos x="578" y="109"/>
                  </a:cxn>
                  <a:cxn ang="0">
                    <a:pos x="577" y="108"/>
                  </a:cxn>
                  <a:cxn ang="0">
                    <a:pos x="556" y="91"/>
                  </a:cxn>
                  <a:cxn ang="0">
                    <a:pos x="544" y="94"/>
                  </a:cxn>
                  <a:cxn ang="0">
                    <a:pos x="492" y="24"/>
                  </a:cxn>
                  <a:cxn ang="0">
                    <a:pos x="492" y="19"/>
                  </a:cxn>
                  <a:cxn ang="0">
                    <a:pos x="497" y="19"/>
                  </a:cxn>
                  <a:cxn ang="0">
                    <a:pos x="494" y="11"/>
                  </a:cxn>
                  <a:cxn ang="0">
                    <a:pos x="486" y="4"/>
                  </a:cxn>
                  <a:cxn ang="0">
                    <a:pos x="331" y="2"/>
                  </a:cxn>
                  <a:cxn ang="0">
                    <a:pos x="196" y="0"/>
                  </a:cxn>
                  <a:cxn ang="0">
                    <a:pos x="9" y="7"/>
                  </a:cxn>
                  <a:cxn ang="0">
                    <a:pos x="0" y="19"/>
                  </a:cxn>
                  <a:cxn ang="0">
                    <a:pos x="240" y="19"/>
                  </a:cxn>
                  <a:cxn ang="0">
                    <a:pos x="361" y="19"/>
                  </a:cxn>
                  <a:cxn ang="0">
                    <a:pos x="479" y="19"/>
                  </a:cxn>
                  <a:cxn ang="0">
                    <a:pos x="529" y="85"/>
                  </a:cxn>
                  <a:cxn ang="0">
                    <a:pos x="529" y="109"/>
                  </a:cxn>
                  <a:cxn ang="0">
                    <a:pos x="578" y="109"/>
                  </a:cxn>
                  <a:cxn ang="0">
                    <a:pos x="578" y="109"/>
                  </a:cxn>
                </a:cxnLst>
                <a:rect l="0" t="0" r="r" b="b"/>
                <a:pathLst>
                  <a:path w="579" h="110">
                    <a:moveTo>
                      <a:pt x="578" y="109"/>
                    </a:moveTo>
                    <a:lnTo>
                      <a:pt x="577" y="108"/>
                    </a:lnTo>
                    <a:lnTo>
                      <a:pt x="556" y="91"/>
                    </a:lnTo>
                    <a:lnTo>
                      <a:pt x="544" y="94"/>
                    </a:lnTo>
                    <a:lnTo>
                      <a:pt x="492" y="24"/>
                    </a:lnTo>
                    <a:lnTo>
                      <a:pt x="492" y="19"/>
                    </a:lnTo>
                    <a:lnTo>
                      <a:pt x="497" y="19"/>
                    </a:lnTo>
                    <a:lnTo>
                      <a:pt x="494" y="11"/>
                    </a:lnTo>
                    <a:lnTo>
                      <a:pt x="486" y="4"/>
                    </a:lnTo>
                    <a:lnTo>
                      <a:pt x="331" y="2"/>
                    </a:lnTo>
                    <a:lnTo>
                      <a:pt x="196" y="0"/>
                    </a:lnTo>
                    <a:lnTo>
                      <a:pt x="9" y="7"/>
                    </a:lnTo>
                    <a:lnTo>
                      <a:pt x="0" y="19"/>
                    </a:lnTo>
                    <a:lnTo>
                      <a:pt x="240" y="19"/>
                    </a:lnTo>
                    <a:lnTo>
                      <a:pt x="361" y="19"/>
                    </a:lnTo>
                    <a:lnTo>
                      <a:pt x="479" y="19"/>
                    </a:lnTo>
                    <a:lnTo>
                      <a:pt x="529" y="85"/>
                    </a:lnTo>
                    <a:lnTo>
                      <a:pt x="529" y="109"/>
                    </a:lnTo>
                    <a:lnTo>
                      <a:pt x="578" y="109"/>
                    </a:lnTo>
                    <a:lnTo>
                      <a:pt x="578" y="10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7" name="Freeform 370"/>
              <p:cNvSpPr>
                <a:spLocks/>
              </p:cNvSpPr>
              <p:nvPr/>
            </p:nvSpPr>
            <p:spPr bwMode="auto">
              <a:xfrm>
                <a:off x="3913" y="3520"/>
                <a:ext cx="149" cy="30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50" y="33"/>
                  </a:cxn>
                  <a:cxn ang="0">
                    <a:pos x="0" y="33"/>
                  </a:cxn>
                  <a:cxn ang="0">
                    <a:pos x="0" y="0"/>
                  </a:cxn>
                  <a:cxn ang="0">
                    <a:pos x="150" y="0"/>
                  </a:cxn>
                  <a:cxn ang="0">
                    <a:pos x="150" y="0"/>
                  </a:cxn>
                </a:cxnLst>
                <a:rect l="0" t="0" r="r" b="b"/>
                <a:pathLst>
                  <a:path w="151" h="34">
                    <a:moveTo>
                      <a:pt x="150" y="0"/>
                    </a:moveTo>
                    <a:lnTo>
                      <a:pt x="150" y="33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150" y="0"/>
                    </a:lnTo>
                    <a:lnTo>
                      <a:pt x="15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8" name="Freeform 371"/>
              <p:cNvSpPr>
                <a:spLocks/>
              </p:cNvSpPr>
              <p:nvPr/>
            </p:nvSpPr>
            <p:spPr bwMode="auto">
              <a:xfrm>
                <a:off x="3707" y="3434"/>
                <a:ext cx="207" cy="87"/>
              </a:xfrm>
              <a:custGeom>
                <a:avLst/>
                <a:gdLst/>
                <a:ahLst/>
                <a:cxnLst>
                  <a:cxn ang="0">
                    <a:pos x="209" y="98"/>
                  </a:cxn>
                  <a:cxn ang="0">
                    <a:pos x="209" y="98"/>
                  </a:cxn>
                  <a:cxn ang="0">
                    <a:pos x="209" y="0"/>
                  </a:cxn>
                  <a:cxn ang="0">
                    <a:pos x="0" y="0"/>
                  </a:cxn>
                  <a:cxn ang="0">
                    <a:pos x="0" y="98"/>
                  </a:cxn>
                  <a:cxn ang="0">
                    <a:pos x="209" y="98"/>
                  </a:cxn>
                  <a:cxn ang="0">
                    <a:pos x="209" y="98"/>
                  </a:cxn>
                </a:cxnLst>
                <a:rect l="0" t="0" r="r" b="b"/>
                <a:pathLst>
                  <a:path w="210" h="99">
                    <a:moveTo>
                      <a:pt x="209" y="98"/>
                    </a:moveTo>
                    <a:lnTo>
                      <a:pt x="209" y="98"/>
                    </a:lnTo>
                    <a:lnTo>
                      <a:pt x="209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209" y="98"/>
                    </a:lnTo>
                    <a:lnTo>
                      <a:pt x="209" y="9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9" name="Freeform 372"/>
              <p:cNvSpPr>
                <a:spLocks/>
              </p:cNvSpPr>
              <p:nvPr/>
            </p:nvSpPr>
            <p:spPr bwMode="auto">
              <a:xfrm>
                <a:off x="3707" y="3520"/>
                <a:ext cx="207" cy="30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209" y="0"/>
                  </a:cxn>
                  <a:cxn ang="0">
                    <a:pos x="209" y="33"/>
                  </a:cxn>
                  <a:cxn ang="0">
                    <a:pos x="0" y="33"/>
                  </a:cxn>
                  <a:cxn ang="0">
                    <a:pos x="0" y="0"/>
                  </a:cxn>
                  <a:cxn ang="0">
                    <a:pos x="209" y="0"/>
                  </a:cxn>
                  <a:cxn ang="0">
                    <a:pos x="209" y="0"/>
                  </a:cxn>
                </a:cxnLst>
                <a:rect l="0" t="0" r="r" b="b"/>
                <a:pathLst>
                  <a:path w="210" h="34">
                    <a:moveTo>
                      <a:pt x="209" y="0"/>
                    </a:moveTo>
                    <a:lnTo>
                      <a:pt x="209" y="0"/>
                    </a:lnTo>
                    <a:lnTo>
                      <a:pt x="209" y="33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209" y="0"/>
                    </a:lnTo>
                    <a:lnTo>
                      <a:pt x="209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0" name="Freeform 373"/>
              <p:cNvSpPr>
                <a:spLocks/>
              </p:cNvSpPr>
              <p:nvPr/>
            </p:nvSpPr>
            <p:spPr bwMode="auto">
              <a:xfrm>
                <a:off x="3707" y="3549"/>
                <a:ext cx="207" cy="27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209" y="0"/>
                  </a:cxn>
                  <a:cxn ang="0">
                    <a:pos x="0" y="0"/>
                  </a:cxn>
                  <a:cxn ang="0">
                    <a:pos x="0" y="29"/>
                  </a:cxn>
                  <a:cxn ang="0">
                    <a:pos x="209" y="29"/>
                  </a:cxn>
                  <a:cxn ang="0">
                    <a:pos x="209" y="0"/>
                  </a:cxn>
                  <a:cxn ang="0">
                    <a:pos x="209" y="0"/>
                  </a:cxn>
                </a:cxnLst>
                <a:rect l="0" t="0" r="r" b="b"/>
                <a:pathLst>
                  <a:path w="210" h="30">
                    <a:moveTo>
                      <a:pt x="209" y="0"/>
                    </a:moveTo>
                    <a:lnTo>
                      <a:pt x="20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209" y="29"/>
                    </a:lnTo>
                    <a:lnTo>
                      <a:pt x="209" y="0"/>
                    </a:lnTo>
                    <a:lnTo>
                      <a:pt x="209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1" name="Freeform 374"/>
              <p:cNvSpPr>
                <a:spLocks/>
              </p:cNvSpPr>
              <p:nvPr/>
            </p:nvSpPr>
            <p:spPr bwMode="auto">
              <a:xfrm>
                <a:off x="3503" y="3549"/>
                <a:ext cx="205" cy="27"/>
              </a:xfrm>
              <a:custGeom>
                <a:avLst/>
                <a:gdLst/>
                <a:ahLst/>
                <a:cxnLst>
                  <a:cxn ang="0">
                    <a:pos x="207" y="29"/>
                  </a:cxn>
                  <a:cxn ang="0">
                    <a:pos x="207" y="29"/>
                  </a:cxn>
                  <a:cxn ang="0">
                    <a:pos x="5" y="29"/>
                  </a:cxn>
                  <a:cxn ang="0">
                    <a:pos x="0" y="22"/>
                  </a:cxn>
                  <a:cxn ang="0">
                    <a:pos x="0" y="0"/>
                  </a:cxn>
                  <a:cxn ang="0">
                    <a:pos x="207" y="0"/>
                  </a:cxn>
                  <a:cxn ang="0">
                    <a:pos x="207" y="29"/>
                  </a:cxn>
                  <a:cxn ang="0">
                    <a:pos x="207" y="29"/>
                  </a:cxn>
                </a:cxnLst>
                <a:rect l="0" t="0" r="r" b="b"/>
                <a:pathLst>
                  <a:path w="208" h="30">
                    <a:moveTo>
                      <a:pt x="207" y="29"/>
                    </a:moveTo>
                    <a:lnTo>
                      <a:pt x="207" y="29"/>
                    </a:lnTo>
                    <a:lnTo>
                      <a:pt x="5" y="29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207" y="0"/>
                    </a:lnTo>
                    <a:lnTo>
                      <a:pt x="207" y="29"/>
                    </a:lnTo>
                    <a:lnTo>
                      <a:pt x="207" y="2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2" name="Freeform 375"/>
              <p:cNvSpPr>
                <a:spLocks/>
              </p:cNvSpPr>
              <p:nvPr/>
            </p:nvSpPr>
            <p:spPr bwMode="auto">
              <a:xfrm>
                <a:off x="3503" y="3520"/>
                <a:ext cx="205" cy="30"/>
              </a:xfrm>
              <a:custGeom>
                <a:avLst/>
                <a:gdLst/>
                <a:ahLst/>
                <a:cxnLst>
                  <a:cxn ang="0">
                    <a:pos x="207" y="33"/>
                  </a:cxn>
                  <a:cxn ang="0">
                    <a:pos x="207" y="33"/>
                  </a:cxn>
                  <a:cxn ang="0">
                    <a:pos x="0" y="33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207" y="0"/>
                  </a:cxn>
                  <a:cxn ang="0">
                    <a:pos x="207" y="33"/>
                  </a:cxn>
                  <a:cxn ang="0">
                    <a:pos x="207" y="33"/>
                  </a:cxn>
                </a:cxnLst>
                <a:rect l="0" t="0" r="r" b="b"/>
                <a:pathLst>
                  <a:path w="208" h="34">
                    <a:moveTo>
                      <a:pt x="207" y="33"/>
                    </a:moveTo>
                    <a:lnTo>
                      <a:pt x="207" y="33"/>
                    </a:lnTo>
                    <a:lnTo>
                      <a:pt x="0" y="33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207" y="0"/>
                    </a:lnTo>
                    <a:lnTo>
                      <a:pt x="207" y="33"/>
                    </a:lnTo>
                    <a:lnTo>
                      <a:pt x="207" y="3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3" name="Freeform 376"/>
              <p:cNvSpPr>
                <a:spLocks/>
              </p:cNvSpPr>
              <p:nvPr/>
            </p:nvSpPr>
            <p:spPr bwMode="auto">
              <a:xfrm>
                <a:off x="3509" y="3434"/>
                <a:ext cx="199" cy="87"/>
              </a:xfrm>
              <a:custGeom>
                <a:avLst/>
                <a:gdLst/>
                <a:ahLst/>
                <a:cxnLst>
                  <a:cxn ang="0">
                    <a:pos x="201" y="98"/>
                  </a:cxn>
                  <a:cxn ang="0">
                    <a:pos x="201" y="98"/>
                  </a:cxn>
                  <a:cxn ang="0">
                    <a:pos x="0" y="98"/>
                  </a:cxn>
                  <a:cxn ang="0">
                    <a:pos x="19" y="0"/>
                  </a:cxn>
                  <a:cxn ang="0">
                    <a:pos x="201" y="0"/>
                  </a:cxn>
                  <a:cxn ang="0">
                    <a:pos x="201" y="98"/>
                  </a:cxn>
                  <a:cxn ang="0">
                    <a:pos x="201" y="98"/>
                  </a:cxn>
                </a:cxnLst>
                <a:rect l="0" t="0" r="r" b="b"/>
                <a:pathLst>
                  <a:path w="202" h="99">
                    <a:moveTo>
                      <a:pt x="201" y="98"/>
                    </a:moveTo>
                    <a:lnTo>
                      <a:pt x="201" y="98"/>
                    </a:lnTo>
                    <a:lnTo>
                      <a:pt x="0" y="98"/>
                    </a:lnTo>
                    <a:lnTo>
                      <a:pt x="19" y="0"/>
                    </a:lnTo>
                    <a:lnTo>
                      <a:pt x="201" y="0"/>
                    </a:lnTo>
                    <a:lnTo>
                      <a:pt x="201" y="98"/>
                    </a:lnTo>
                    <a:lnTo>
                      <a:pt x="201" y="9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4" name="Freeform 377"/>
              <p:cNvSpPr>
                <a:spLocks/>
              </p:cNvSpPr>
              <p:nvPr/>
            </p:nvSpPr>
            <p:spPr bwMode="auto">
              <a:xfrm>
                <a:off x="3913" y="3549"/>
                <a:ext cx="149" cy="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9"/>
                  </a:cxn>
                  <a:cxn ang="0">
                    <a:pos x="150" y="29"/>
                  </a:cxn>
                  <a:cxn ang="0">
                    <a:pos x="15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51" h="30">
                    <a:moveTo>
                      <a:pt x="0" y="0"/>
                    </a:moveTo>
                    <a:lnTo>
                      <a:pt x="0" y="29"/>
                    </a:lnTo>
                    <a:lnTo>
                      <a:pt x="150" y="29"/>
                    </a:lnTo>
                    <a:lnTo>
                      <a:pt x="15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5" name="Oval 378"/>
              <p:cNvSpPr>
                <a:spLocks noChangeArrowheads="1"/>
              </p:cNvSpPr>
              <p:nvPr/>
            </p:nvSpPr>
            <p:spPr bwMode="auto">
              <a:xfrm>
                <a:off x="3591" y="3605"/>
                <a:ext cx="99" cy="97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6" name="Oval 379"/>
              <p:cNvSpPr>
                <a:spLocks noChangeArrowheads="1"/>
              </p:cNvSpPr>
              <p:nvPr/>
            </p:nvSpPr>
            <p:spPr bwMode="auto">
              <a:xfrm>
                <a:off x="3614" y="3629"/>
                <a:ext cx="53" cy="50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7" name="Oval 380"/>
              <p:cNvSpPr>
                <a:spLocks noChangeArrowheads="1"/>
              </p:cNvSpPr>
              <p:nvPr/>
            </p:nvSpPr>
            <p:spPr bwMode="auto">
              <a:xfrm>
                <a:off x="3992" y="3605"/>
                <a:ext cx="99" cy="97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8" name="Oval 381"/>
              <p:cNvSpPr>
                <a:spLocks noChangeArrowheads="1"/>
              </p:cNvSpPr>
              <p:nvPr/>
            </p:nvSpPr>
            <p:spPr bwMode="auto">
              <a:xfrm>
                <a:off x="4014" y="3629"/>
                <a:ext cx="53" cy="50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9" name="Freeform 382"/>
              <p:cNvSpPr>
                <a:spLocks/>
              </p:cNvSpPr>
              <p:nvPr/>
            </p:nvSpPr>
            <p:spPr bwMode="auto">
              <a:xfrm>
                <a:off x="3535" y="3563"/>
                <a:ext cx="23" cy="9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9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3" h="10">
                    <a:moveTo>
                      <a:pt x="22" y="0"/>
                    </a:moveTo>
                    <a:lnTo>
                      <a:pt x="22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36" name="Text Box 394"/>
            <p:cNvSpPr txBox="1">
              <a:spLocks noChangeArrowheads="1"/>
            </p:cNvSpPr>
            <p:nvPr/>
          </p:nvSpPr>
          <p:spPr bwMode="auto">
            <a:xfrm>
              <a:off x="5109218" y="3570285"/>
              <a:ext cx="47288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자원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(RI)</a:t>
              </a:r>
            </a:p>
          </p:txBody>
        </p:sp>
        <p:sp>
          <p:nvSpPr>
            <p:cNvPr id="637" name="Text Box 401"/>
            <p:cNvSpPr txBox="1">
              <a:spLocks noChangeArrowheads="1"/>
            </p:cNvSpPr>
            <p:nvPr/>
          </p:nvSpPr>
          <p:spPr bwMode="auto">
            <a:xfrm>
              <a:off x="1724299" y="1744582"/>
              <a:ext cx="1126615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이해 관계자 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(IP)</a:t>
              </a:r>
            </a:p>
          </p:txBody>
        </p:sp>
        <p:sp>
          <p:nvSpPr>
            <p:cNvPr id="638" name="Text Box 406"/>
            <p:cNvSpPr txBox="1">
              <a:spLocks noChangeArrowheads="1"/>
            </p:cNvSpPr>
            <p:nvPr/>
          </p:nvSpPr>
          <p:spPr bwMode="auto">
            <a:xfrm>
              <a:off x="4214777" y="2697804"/>
              <a:ext cx="541815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분류 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(CL)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623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B21395-E75D-40CA-ADF0-B0F5BD9B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84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FSDM</a:t>
            </a:r>
            <a:r>
              <a:rPr lang="en-US" altLang="ko-KR" b="0" dirty="0"/>
              <a:t>(Financial Services Data Model)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계약</a:t>
            </a:r>
            <a:r>
              <a:rPr lang="en-US" altLang="ko-KR" dirty="0"/>
              <a:t>(AR) - </a:t>
            </a:r>
            <a:r>
              <a:rPr lang="ko-KR" altLang="en-US" b="0" dirty="0"/>
              <a:t>상품</a:t>
            </a:r>
            <a:r>
              <a:rPr lang="en-US" altLang="ko-KR" b="0" dirty="0"/>
              <a:t>,</a:t>
            </a:r>
            <a:r>
              <a:rPr lang="ko-KR" altLang="en-US" b="0" dirty="0"/>
              <a:t>서비스 등의 가치를 교환하는데 관련된 룰이나 의무</a:t>
            </a:r>
            <a:r>
              <a:rPr lang="en-US" altLang="ko-KR" b="0" dirty="0"/>
              <a:t>/</a:t>
            </a:r>
            <a:r>
              <a:rPr lang="ko-KR" altLang="en-US" b="0" dirty="0"/>
              <a:t>권리를 나타내는 둘 이상의</a:t>
            </a:r>
            <a:endParaRPr lang="en-US" altLang="ko-KR" b="0" dirty="0"/>
          </a:p>
          <a:p>
            <a:pPr marL="346075" lvl="1" indent="0">
              <a:spcBef>
                <a:spcPts val="100"/>
              </a:spcBef>
              <a:buNone/>
            </a:pPr>
            <a:r>
              <a:rPr lang="en-US" altLang="ko-KR" b="0" dirty="0"/>
              <a:t>                 </a:t>
            </a:r>
            <a:r>
              <a:rPr lang="ko-KR" altLang="en-US" b="0" dirty="0"/>
              <a:t> 개인이나 조직간의 잠재적</a:t>
            </a:r>
            <a:r>
              <a:rPr lang="en-US" altLang="ko-KR" b="0" dirty="0"/>
              <a:t>, </a:t>
            </a:r>
            <a:r>
              <a:rPr lang="ko-KR" altLang="en-US" b="0" dirty="0"/>
              <a:t>실제적인 약정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전략</a:t>
            </a:r>
            <a:r>
              <a:rPr lang="en-US" altLang="ko-KR" dirty="0"/>
              <a:t>(BD) - </a:t>
            </a:r>
            <a:r>
              <a:rPr lang="ko-KR" altLang="en-US" b="0" dirty="0"/>
              <a:t>금융기관의 업무</a:t>
            </a:r>
            <a:r>
              <a:rPr lang="en-US" altLang="ko-KR" b="0" dirty="0"/>
              <a:t>/</a:t>
            </a:r>
            <a:r>
              <a:rPr lang="ko-KR" altLang="en-US" b="0" dirty="0"/>
              <a:t>재무 계획</a:t>
            </a:r>
            <a:r>
              <a:rPr lang="en-US" altLang="ko-KR" b="0" dirty="0"/>
              <a:t>, </a:t>
            </a:r>
            <a:r>
              <a:rPr lang="ko-KR" altLang="en-US" b="0" dirty="0"/>
              <a:t>정책</a:t>
            </a:r>
            <a:r>
              <a:rPr lang="en-US" altLang="ko-KR" b="0" dirty="0"/>
              <a:t>, </a:t>
            </a:r>
            <a:r>
              <a:rPr lang="ko-KR" altLang="en-US" b="0" dirty="0"/>
              <a:t>절차와 일정 등 업무를 수행하고자 하는 방식과</a:t>
            </a:r>
            <a:endParaRPr lang="en-US" altLang="ko-KR" b="0" dirty="0"/>
          </a:p>
          <a:p>
            <a:pPr marL="346075" lvl="1" indent="0">
              <a:spcBef>
                <a:spcPts val="100"/>
              </a:spcBef>
              <a:buNone/>
            </a:pPr>
            <a:r>
              <a:rPr lang="en-US" altLang="ko-KR" b="0" dirty="0"/>
              <a:t>                  </a:t>
            </a:r>
            <a:r>
              <a:rPr lang="ko-KR" altLang="en-US" b="0" dirty="0"/>
              <a:t>경영환경에 대한 관계당사자의 지침</a:t>
            </a:r>
            <a:r>
              <a:rPr lang="en-US" altLang="ko-KR" b="0" dirty="0"/>
              <a:t>/</a:t>
            </a:r>
            <a:r>
              <a:rPr lang="ko-KR" altLang="en-US" b="0" dirty="0"/>
              <a:t>전략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분류</a:t>
            </a:r>
            <a:r>
              <a:rPr lang="en-US" altLang="ko-KR" dirty="0"/>
              <a:t>(CL) - </a:t>
            </a:r>
            <a:r>
              <a:rPr lang="ko-KR" altLang="en-US" b="0" dirty="0"/>
              <a:t>특정한 업무정보를 분류하는 카테고리의 구조 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조건</a:t>
            </a:r>
            <a:r>
              <a:rPr lang="en-US" altLang="ko-KR" dirty="0"/>
              <a:t>(CD) - </a:t>
            </a:r>
            <a:r>
              <a:rPr lang="ko-KR" altLang="en-US" b="0" dirty="0"/>
              <a:t>업무처리에 관한 구조화된 요건과 전제조건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이벤트</a:t>
            </a:r>
            <a:r>
              <a:rPr lang="en-US" altLang="ko-KR" dirty="0"/>
              <a:t>(EV) - </a:t>
            </a:r>
            <a:r>
              <a:rPr lang="ko-KR" altLang="en-US" b="0" dirty="0"/>
              <a:t>업무 수행의 한 부분으로 데이터에 영향을 미치는 사건  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이해관계자</a:t>
            </a:r>
            <a:r>
              <a:rPr lang="en-US" altLang="ko-KR" dirty="0"/>
              <a:t>(IP) - </a:t>
            </a:r>
            <a:r>
              <a:rPr lang="ko-KR" altLang="en-US" b="0" dirty="0"/>
              <a:t>금융기관과 접촉을 하고 관심이 있는 모든 당사자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장소</a:t>
            </a:r>
            <a:r>
              <a:rPr lang="en-US" altLang="ko-KR" dirty="0"/>
              <a:t>(LO) - </a:t>
            </a:r>
            <a:r>
              <a:rPr lang="ko-KR" altLang="en-US" b="0" dirty="0"/>
              <a:t>금융기관이 정보를 유지하고자 하는 장소</a:t>
            </a:r>
            <a:r>
              <a:rPr lang="en-US" altLang="ko-KR" b="0" dirty="0"/>
              <a:t>, </a:t>
            </a:r>
            <a:r>
              <a:rPr lang="ko-KR" altLang="en-US" b="0" dirty="0"/>
              <a:t>목적지</a:t>
            </a:r>
            <a:r>
              <a:rPr lang="en-US" altLang="ko-KR" b="0" dirty="0"/>
              <a:t>, </a:t>
            </a:r>
            <a:r>
              <a:rPr lang="ko-KR" altLang="en-US" b="0" dirty="0"/>
              <a:t>또는 지역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상품</a:t>
            </a:r>
            <a:r>
              <a:rPr lang="en-US" altLang="ko-KR" dirty="0"/>
              <a:t>(PD) - </a:t>
            </a:r>
            <a:r>
              <a:rPr lang="ko-KR" altLang="en-US" b="0" dirty="0"/>
              <a:t>금융기관이 제조</a:t>
            </a:r>
            <a:r>
              <a:rPr lang="en-US" altLang="ko-KR" b="0" dirty="0"/>
              <a:t>, </a:t>
            </a:r>
            <a:r>
              <a:rPr lang="ko-KR" altLang="en-US" b="0" dirty="0"/>
              <a:t>판매하는 금융상품 또는 서비스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자원</a:t>
            </a:r>
            <a:r>
              <a:rPr lang="en-US" altLang="ko-KR" dirty="0"/>
              <a:t>(RI) - </a:t>
            </a:r>
            <a:r>
              <a:rPr lang="ko-KR" altLang="en-US" b="0" dirty="0"/>
              <a:t>업무를 수행하는 동안 금융기관이 운영</a:t>
            </a:r>
            <a:r>
              <a:rPr lang="en-US" altLang="ko-KR" b="0" dirty="0"/>
              <a:t>,</a:t>
            </a:r>
            <a:r>
              <a:rPr lang="ko-KR" altLang="en-US" b="0" dirty="0"/>
              <a:t>소유하거나 사용하는 유형</a:t>
            </a:r>
            <a:r>
              <a:rPr lang="en-US" altLang="ko-KR" b="0" dirty="0"/>
              <a:t>/</a:t>
            </a:r>
            <a:r>
              <a:rPr lang="ko-KR" altLang="en-US" b="0" dirty="0"/>
              <a:t>무형의 가치 있는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5201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998DC7-2D11-4CAB-AEDF-71336EA3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85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HL7 Reference Information Model</a:t>
            </a:r>
          </a:p>
          <a:p>
            <a:pPr lvl="1"/>
            <a:r>
              <a:rPr lang="en-US" altLang="ko-KR" dirty="0"/>
              <a:t>HL7</a:t>
            </a:r>
            <a:r>
              <a:rPr lang="ko-KR" altLang="en-US" dirty="0"/>
              <a:t>의 핵심개념을 </a:t>
            </a:r>
            <a:r>
              <a:rPr lang="en-US" altLang="ko-KR" dirty="0"/>
              <a:t>5</a:t>
            </a:r>
            <a:r>
              <a:rPr lang="ko-KR" altLang="en-US" dirty="0"/>
              <a:t>개로 정의</a:t>
            </a:r>
          </a:p>
        </p:txBody>
      </p:sp>
      <p:pic>
        <p:nvPicPr>
          <p:cNvPr id="40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067" y="1501141"/>
            <a:ext cx="7145866" cy="303799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9477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또 다시 </a:t>
            </a:r>
            <a:r>
              <a:rPr lang="en-US" altLang="ko-KR" dirty="0"/>
              <a:t>Entity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Chapter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1252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96FB9D-C1DB-2142-9E1F-CB30BFAD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범주화</a:t>
            </a:r>
            <a:r>
              <a:rPr lang="en-US" altLang="ko-KR" b="0" dirty="0"/>
              <a:t>(Classification)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7BD8E-61B9-9749-9DA6-68064169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87</a:t>
            </a:fld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8BF8A3AD-907A-490E-8162-1E7311B72E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미시간</a:t>
            </a:r>
            <a:r>
              <a:rPr lang="en-US" altLang="ko-KR" dirty="0"/>
              <a:t> </a:t>
            </a:r>
            <a:r>
              <a:rPr lang="ko-KR" altLang="en-US" dirty="0"/>
              <a:t>대학교</a:t>
            </a:r>
            <a:r>
              <a:rPr lang="en-US" altLang="ko-KR" dirty="0"/>
              <a:t> </a:t>
            </a:r>
            <a:r>
              <a:rPr lang="ko-KR" altLang="en-US" dirty="0"/>
              <a:t>비교문화심리학</a:t>
            </a:r>
            <a:r>
              <a:rPr lang="en-US" altLang="ko-KR" dirty="0"/>
              <a:t> </a:t>
            </a:r>
            <a:r>
              <a:rPr lang="ko-KR" altLang="en-US" dirty="0"/>
              <a:t>니스벳</a:t>
            </a:r>
            <a:r>
              <a:rPr lang="en-US" altLang="ko-KR" dirty="0"/>
              <a:t>(Richard E. Nisett) </a:t>
            </a:r>
            <a:r>
              <a:rPr lang="ko-KR" altLang="en-US" dirty="0"/>
              <a:t>교수의 실험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922489-9EDE-4817-B275-4B703FA61E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2" r="11822"/>
          <a:stretch/>
        </p:blipFill>
        <p:spPr>
          <a:xfrm>
            <a:off x="415579" y="1737470"/>
            <a:ext cx="2102904" cy="25690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D8D3D5-1AB3-4FE5-BF30-AF349E3C51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09" y="1737470"/>
            <a:ext cx="2037501" cy="2569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2CEF35-26D9-4E7B-AF77-26D0AF8CEA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36" y="2155865"/>
            <a:ext cx="2309644" cy="173223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F367F70-57A9-4D16-9460-EF450123B583}"/>
              </a:ext>
            </a:extLst>
          </p:cNvPr>
          <p:cNvSpPr/>
          <p:nvPr/>
        </p:nvSpPr>
        <p:spPr bwMode="gray">
          <a:xfrm>
            <a:off x="361920" y="1064395"/>
            <a:ext cx="5534055" cy="3596918"/>
          </a:xfrm>
          <a:prstGeom prst="ellipse">
            <a:avLst/>
          </a:prstGeom>
          <a:noFill/>
          <a:ln>
            <a:solidFill>
              <a:schemeClr val="accent1"/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716BAF-E967-4274-89C4-C91CB5B20574}"/>
              </a:ext>
            </a:extLst>
          </p:cNvPr>
          <p:cNvSpPr txBox="1"/>
          <p:nvPr/>
        </p:nvSpPr>
        <p:spPr>
          <a:xfrm>
            <a:off x="2805782" y="1297407"/>
            <a:ext cx="646331" cy="34163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서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양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DA64FFE-DF99-4270-BFD0-23C8300BEBF6}"/>
              </a:ext>
            </a:extLst>
          </p:cNvPr>
          <p:cNvSpPr/>
          <p:nvPr/>
        </p:nvSpPr>
        <p:spPr bwMode="gray">
          <a:xfrm>
            <a:off x="3128947" y="1064395"/>
            <a:ext cx="5534055" cy="3596918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BDFB7-01EB-47E8-A7B8-B2671E29C3EF}"/>
              </a:ext>
            </a:extLst>
          </p:cNvPr>
          <p:cNvSpPr txBox="1"/>
          <p:nvPr/>
        </p:nvSpPr>
        <p:spPr>
          <a:xfrm>
            <a:off x="5572809" y="1268832"/>
            <a:ext cx="646331" cy="34163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동양</a:t>
            </a:r>
          </a:p>
        </p:txBody>
      </p:sp>
    </p:spTree>
    <p:extLst>
      <p:ext uri="{BB962C8B-B14F-4D97-AF65-F5344CB8AC3E}">
        <p14:creationId xmlns:p14="http://schemas.microsoft.com/office/powerpoint/2010/main" val="9944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18" grpId="0" animBg="1"/>
      <p:bldP spid="2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F1F412-12FA-4015-A350-58B7011A1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7"/>
          <a:stretch/>
        </p:blipFill>
        <p:spPr>
          <a:xfrm>
            <a:off x="0" y="864810"/>
            <a:ext cx="2377204" cy="331779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D2CEB91-9503-1A43-AEDF-735DC6C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</a:t>
            </a:r>
            <a:r>
              <a:rPr lang="en-US" altLang="ko-KR" b="0" dirty="0"/>
              <a:t>(Abstraction)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2886D-4568-9D40-BD05-74104289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88</a:t>
            </a:fld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03653FD0-9E73-493E-82AE-3B61A2C66035}"/>
              </a:ext>
            </a:extLst>
          </p:cNvPr>
          <p:cNvSpPr txBox="1">
            <a:spLocks/>
          </p:cNvSpPr>
          <p:nvPr/>
        </p:nvSpPr>
        <p:spPr>
          <a:xfrm>
            <a:off x="4507310" y="3559489"/>
            <a:ext cx="1778051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자신의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급여계좌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</a:t>
            </a:r>
            <a:endParaRPr lang="en-US" altLang="ko-KR" b="0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개설</a:t>
            </a:r>
            <a:endParaRPr kumimoji="0" lang="ko-KR" altLang="en-US" b="0" i="1" kern="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EB8A9A95-ACEA-4BFA-B721-425F049BC141}"/>
              </a:ext>
            </a:extLst>
          </p:cNvPr>
          <p:cNvSpPr txBox="1">
            <a:spLocks/>
          </p:cNvSpPr>
          <p:nvPr/>
        </p:nvSpPr>
        <p:spPr>
          <a:xfrm>
            <a:off x="6545302" y="3465432"/>
            <a:ext cx="2521844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동시에 부업으로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 사무용품을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납품하는</a:t>
            </a:r>
            <a:endParaRPr lang="en-US" altLang="ko-KR" b="0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개인사업자</a:t>
            </a:r>
            <a:endParaRPr kumimoji="0" lang="ko-KR" altLang="en-US" i="1" kern="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CFE2D4-4C91-494E-96FC-7B91A91D0FBD}"/>
              </a:ext>
            </a:extLst>
          </p:cNvPr>
          <p:cNvGrpSpPr/>
          <p:nvPr/>
        </p:nvGrpSpPr>
        <p:grpSpPr>
          <a:xfrm>
            <a:off x="2923381" y="1076848"/>
            <a:ext cx="1329214" cy="2203355"/>
            <a:chOff x="6715817" y="667106"/>
            <a:chExt cx="911803" cy="15114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ABBE89-E7D8-440E-AC40-BCB794002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7" r="83996" b="34075"/>
            <a:stretch/>
          </p:blipFill>
          <p:spPr>
            <a:xfrm>
              <a:off x="6715817" y="667106"/>
              <a:ext cx="845819" cy="149062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583B53-1BEF-4917-B45D-0D75E6DCC7F0}"/>
                </a:ext>
              </a:extLst>
            </p:cNvPr>
            <p:cNvSpPr/>
            <p:nvPr/>
          </p:nvSpPr>
          <p:spPr bwMode="gray">
            <a:xfrm>
              <a:off x="7377888" y="1359177"/>
              <a:ext cx="249732" cy="8193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B6A49B-D2C5-4F49-A285-B308E302EB8E}"/>
              </a:ext>
            </a:extLst>
          </p:cNvPr>
          <p:cNvGrpSpPr/>
          <p:nvPr/>
        </p:nvGrpSpPr>
        <p:grpSpPr>
          <a:xfrm>
            <a:off x="4729410" y="1141235"/>
            <a:ext cx="1418027" cy="2181396"/>
            <a:chOff x="5973303" y="1043940"/>
            <a:chExt cx="1234674" cy="204978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6B4E181-0E2D-4BDD-9C3B-32E7E992F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6" t="27352" r="64446" b="26607"/>
            <a:stretch/>
          </p:blipFill>
          <p:spPr>
            <a:xfrm>
              <a:off x="6164580" y="1043940"/>
              <a:ext cx="982980" cy="2009912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B9AF9A4-1C71-4F05-9DA4-E96C47536690}"/>
                </a:ext>
              </a:extLst>
            </p:cNvPr>
            <p:cNvSpPr/>
            <p:nvPr/>
          </p:nvSpPr>
          <p:spPr bwMode="gray">
            <a:xfrm rot="20651058">
              <a:off x="5973303" y="2147178"/>
              <a:ext cx="364056" cy="55701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A672BF-2CA4-47F3-9C8D-93DD177F45F8}"/>
                </a:ext>
              </a:extLst>
            </p:cNvPr>
            <p:cNvSpPr/>
            <p:nvPr/>
          </p:nvSpPr>
          <p:spPr bwMode="gray">
            <a:xfrm>
              <a:off x="6843921" y="2523544"/>
              <a:ext cx="364056" cy="5701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12ED12D-2CC8-463A-8673-0661B91CC4EC}"/>
              </a:ext>
            </a:extLst>
          </p:cNvPr>
          <p:cNvGrpSpPr/>
          <p:nvPr/>
        </p:nvGrpSpPr>
        <p:grpSpPr>
          <a:xfrm>
            <a:off x="6697225" y="1198768"/>
            <a:ext cx="2123514" cy="2075876"/>
            <a:chOff x="6200719" y="836738"/>
            <a:chExt cx="2123514" cy="207587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09E0EF1-C045-4FC6-87A5-B042AC4D5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60" t="16371" r="-113" b="41111"/>
            <a:stretch/>
          </p:blipFill>
          <p:spPr>
            <a:xfrm>
              <a:off x="6275460" y="836738"/>
              <a:ext cx="2048773" cy="1975307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D5139-09EA-4044-9F52-277B1DC9E483}"/>
                </a:ext>
              </a:extLst>
            </p:cNvPr>
            <p:cNvSpPr/>
            <p:nvPr/>
          </p:nvSpPr>
          <p:spPr bwMode="gray">
            <a:xfrm>
              <a:off x="6200719" y="2188975"/>
              <a:ext cx="508920" cy="665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3A3E65-C695-4A27-8FEA-104A65CC05E1}"/>
                </a:ext>
              </a:extLst>
            </p:cNvPr>
            <p:cNvSpPr/>
            <p:nvPr/>
          </p:nvSpPr>
          <p:spPr bwMode="gray">
            <a:xfrm rot="18796040">
              <a:off x="6398185" y="2325404"/>
              <a:ext cx="508920" cy="665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431AE188-64DA-45FB-A9A0-DCED2243EBED}"/>
              </a:ext>
            </a:extLst>
          </p:cNvPr>
          <p:cNvSpPr txBox="1">
            <a:spLocks/>
          </p:cNvSpPr>
          <p:nvPr/>
        </p:nvSpPr>
        <p:spPr>
          <a:xfrm>
            <a:off x="2713385" y="3559488"/>
            <a:ext cx="1653017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defTabSz="685800" rtl="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defTabSz="685800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맑은 고딕" panose="020B0503020000020004" pitchFamily="50" charset="-127"/>
              <a:buNone/>
            </a:pP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 근무하는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맑은 고딕" panose="020B0503020000020004" pitchFamily="50" charset="-127"/>
              <a:buNone/>
            </a:pP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은행원</a:t>
            </a:r>
            <a:r>
              <a:rPr lang="en-US" altLang="ko-KR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ko-KR" altLang="en-US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17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5" grpId="0" uiExpan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D2CEB91-9503-1A43-AEDF-735DC6C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</a:t>
            </a:r>
            <a:r>
              <a:rPr lang="en-US" altLang="ko-KR" b="0" dirty="0"/>
              <a:t>(Abstraction)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2886D-4568-9D40-BD05-74104289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5D584B61-8D7C-4E58-A49E-24BFAEB9F723}" type="slidenum">
              <a:rPr lang="en-US" altLang="ko-KR" smtClean="0"/>
              <a:pPr>
                <a:defRPr/>
              </a:pPr>
              <a:t>89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CC8BC82-461E-4C72-A4AA-25D42E5C1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7"/>
          <a:stretch/>
        </p:blipFill>
        <p:spPr>
          <a:xfrm>
            <a:off x="0" y="864810"/>
            <a:ext cx="2377204" cy="331779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9CF6E4-7B3D-47BE-B393-C57389500680}"/>
              </a:ext>
            </a:extLst>
          </p:cNvPr>
          <p:cNvSpPr/>
          <p:nvPr/>
        </p:nvSpPr>
        <p:spPr bwMode="gray">
          <a:xfrm>
            <a:off x="-1096" y="2402151"/>
            <a:ext cx="2386516" cy="339196"/>
          </a:xfrm>
          <a:prstGeom prst="rect">
            <a:avLst/>
          </a:prstGeom>
          <a:solidFill>
            <a:schemeClr val="bg1">
              <a:alpha val="74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 rtlCol="0" anchor="ctr">
            <a:sp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36" name="내용 개체 틀 1">
            <a:extLst>
              <a:ext uri="{FF2B5EF4-FFF2-40B4-BE49-F238E27FC236}">
                <a16:creationId xmlns:a16="http://schemas.microsoft.com/office/drawing/2014/main" id="{7073534C-B5FA-442B-9F37-E70A3B7381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13386" y="3559489"/>
            <a:ext cx="1653017" cy="584775"/>
          </a:xfrm>
        </p:spPr>
        <p:txBody>
          <a:bodyPr wrap="non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근무하는</a:t>
            </a:r>
            <a:endParaRPr lang="en-US" altLang="ko-KR" b="0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은행원</a:t>
            </a:r>
            <a:r>
              <a:rPr lang="en-US" altLang="ko-KR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ABBF0B-1F4F-441B-956A-DC2865FE50E6}"/>
              </a:ext>
            </a:extLst>
          </p:cNvPr>
          <p:cNvGrpSpPr/>
          <p:nvPr/>
        </p:nvGrpSpPr>
        <p:grpSpPr>
          <a:xfrm>
            <a:off x="2923383" y="1076848"/>
            <a:ext cx="1329206" cy="2343921"/>
            <a:chOff x="6715822" y="667106"/>
            <a:chExt cx="911798" cy="1607864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AB46A19-5B03-40EB-B2B8-ACABCB00E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7" r="83996" b="34075"/>
            <a:stretch/>
          </p:blipFill>
          <p:spPr>
            <a:xfrm>
              <a:off x="6715822" y="667106"/>
              <a:ext cx="845820" cy="1490620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55473CF-5095-4327-BFCD-62B8501EB81D}"/>
                </a:ext>
              </a:extLst>
            </p:cNvPr>
            <p:cNvSpPr/>
            <p:nvPr/>
          </p:nvSpPr>
          <p:spPr bwMode="gray">
            <a:xfrm>
              <a:off x="7377888" y="1364361"/>
              <a:ext cx="249732" cy="91060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F6C689-2835-4933-9209-BAD7BF390D1F}"/>
              </a:ext>
            </a:extLst>
          </p:cNvPr>
          <p:cNvGrpSpPr/>
          <p:nvPr/>
        </p:nvGrpSpPr>
        <p:grpSpPr>
          <a:xfrm>
            <a:off x="4507310" y="1141235"/>
            <a:ext cx="1778051" cy="3003029"/>
            <a:chOff x="4507310" y="1141235"/>
            <a:chExt cx="1778051" cy="3003029"/>
          </a:xfrm>
        </p:grpSpPr>
        <p:sp>
          <p:nvSpPr>
            <p:cNvPr id="41" name="내용 개체 틀 1">
              <a:extLst>
                <a:ext uri="{FF2B5EF4-FFF2-40B4-BE49-F238E27FC236}">
                  <a16:creationId xmlns:a16="http://schemas.microsoft.com/office/drawing/2014/main" id="{691C9E05-13DB-47AF-95BF-C41EC0DD1AD4}"/>
                </a:ext>
              </a:extLst>
            </p:cNvPr>
            <p:cNvSpPr txBox="1">
              <a:spLocks/>
            </p:cNvSpPr>
            <p:nvPr/>
          </p:nvSpPr>
          <p:spPr>
            <a:xfrm>
              <a:off x="4507310" y="3559489"/>
              <a:ext cx="17780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69875" indent="-269875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■"/>
                <a:defRPr lang="ko-KR" altLang="en-US" sz="1600" b="1" smtClean="0">
                  <a:solidFill>
                    <a:srgbClr val="3D70A3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1pPr>
              <a:lvl2pPr marL="560388" indent="-2143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Wingdings" panose="05000000000000000000" pitchFamily="2" charset="2"/>
                <a:buChar char="l"/>
                <a:defRPr lang="ko-KR" altLang="en-US" sz="14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2pPr>
              <a:lvl3pPr marL="811213" indent="-12858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-"/>
                <a:defRPr lang="ko-KR" altLang="en-US" sz="12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3pPr>
              <a:lvl4pPr marL="1203325" indent="-17303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defRPr lang="ko-KR" altLang="en-US" sz="1200" b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4pPr>
              <a:lvl5pPr marL="1539875" indent="-1635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5pPr>
              <a:lvl6pPr marL="19970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6pPr>
              <a:lvl7pPr marL="24542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7pPr>
              <a:lvl8pPr marL="29114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8pPr>
              <a:lvl9pPr marL="33686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자신의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급여계좌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도</a:t>
              </a:r>
              <a:endPara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은행에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개설</a:t>
              </a:r>
              <a:endParaRPr kumimoji="0" lang="ko-KR" altLang="en-US" b="0" i="1" kern="0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C8528F-9D32-432B-AA71-EAD398F8A05A}"/>
                </a:ext>
              </a:extLst>
            </p:cNvPr>
            <p:cNvGrpSpPr/>
            <p:nvPr/>
          </p:nvGrpSpPr>
          <p:grpSpPr>
            <a:xfrm>
              <a:off x="4729410" y="1141235"/>
              <a:ext cx="1418027" cy="2181396"/>
              <a:chOff x="5973303" y="1043940"/>
              <a:chExt cx="1234674" cy="204978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AD5847A-978A-4FD4-82D0-25151C3B74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96" t="27352" r="64446" b="26607"/>
              <a:stretch/>
            </p:blipFill>
            <p:spPr>
              <a:xfrm>
                <a:off x="6164580" y="1043940"/>
                <a:ext cx="982980" cy="2009912"/>
              </a:xfrm>
              <a:prstGeom prst="rect">
                <a:avLst/>
              </a:prstGeom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5544AD-DE40-4131-8B95-5928F529E66B}"/>
                  </a:ext>
                </a:extLst>
              </p:cNvPr>
              <p:cNvSpPr/>
              <p:nvPr/>
            </p:nvSpPr>
            <p:spPr bwMode="gray">
              <a:xfrm rot="20651058">
                <a:off x="5973303" y="2147178"/>
                <a:ext cx="364056" cy="55701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C2C93F2-8CD1-4157-B332-69F055C20E2F}"/>
                  </a:ext>
                </a:extLst>
              </p:cNvPr>
              <p:cNvSpPr/>
              <p:nvPr/>
            </p:nvSpPr>
            <p:spPr bwMode="gray">
              <a:xfrm>
                <a:off x="6843921" y="2523544"/>
                <a:ext cx="364056" cy="5701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E11C002-CE2F-47A1-87CF-22C9CD1933C2}"/>
              </a:ext>
            </a:extLst>
          </p:cNvPr>
          <p:cNvGrpSpPr/>
          <p:nvPr/>
        </p:nvGrpSpPr>
        <p:grpSpPr>
          <a:xfrm>
            <a:off x="6545302" y="1198768"/>
            <a:ext cx="2521844" cy="3097661"/>
            <a:chOff x="6545302" y="1198768"/>
            <a:chExt cx="2521844" cy="3097661"/>
          </a:xfrm>
        </p:grpSpPr>
        <p:sp>
          <p:nvSpPr>
            <p:cNvPr id="47" name="내용 개체 틀 1">
              <a:extLst>
                <a:ext uri="{FF2B5EF4-FFF2-40B4-BE49-F238E27FC236}">
                  <a16:creationId xmlns:a16="http://schemas.microsoft.com/office/drawing/2014/main" id="{5C99B611-C37B-43C5-9C54-F80E21D79F4F}"/>
                </a:ext>
              </a:extLst>
            </p:cNvPr>
            <p:cNvSpPr txBox="1">
              <a:spLocks/>
            </p:cNvSpPr>
            <p:nvPr/>
          </p:nvSpPr>
          <p:spPr>
            <a:xfrm>
              <a:off x="6545302" y="3465432"/>
              <a:ext cx="2521844" cy="83099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69875" indent="-269875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■"/>
                <a:defRPr lang="ko-KR" altLang="en-US" sz="1600" b="1" smtClean="0">
                  <a:solidFill>
                    <a:srgbClr val="3D70A3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1pPr>
              <a:lvl2pPr marL="560388" indent="-2143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Wingdings" panose="05000000000000000000" pitchFamily="2" charset="2"/>
                <a:buChar char="l"/>
                <a:defRPr lang="ko-KR" altLang="en-US" sz="14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2pPr>
              <a:lvl3pPr marL="811213" indent="-12858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-"/>
                <a:defRPr lang="ko-KR" altLang="en-US" sz="12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3pPr>
              <a:lvl4pPr marL="1203325" indent="-17303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defRPr lang="ko-KR" altLang="en-US" sz="1200" b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4pPr>
              <a:lvl5pPr marL="1539875" indent="-1635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5pPr>
              <a:lvl6pPr marL="19970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6pPr>
              <a:lvl7pPr marL="24542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7pPr>
              <a:lvl8pPr marL="29114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8pPr>
              <a:lvl9pPr marL="33686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동시에 부업으로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은행에 사무용품을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납품하는</a:t>
              </a:r>
              <a:endPara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개인사업자</a:t>
              </a:r>
              <a:endParaRPr kumimoji="0" lang="ko-KR" altLang="en-US" i="1" kern="0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05C39A3-48F8-4A92-9FB6-B2B5E02DD0A2}"/>
                </a:ext>
              </a:extLst>
            </p:cNvPr>
            <p:cNvGrpSpPr/>
            <p:nvPr/>
          </p:nvGrpSpPr>
          <p:grpSpPr>
            <a:xfrm>
              <a:off x="6697225" y="1198768"/>
              <a:ext cx="2123514" cy="2075876"/>
              <a:chOff x="6200719" y="836738"/>
              <a:chExt cx="2123514" cy="207587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28F4B96-94E9-48AB-98A2-AAE4B8A04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60" t="16371" r="-113" b="41111"/>
              <a:stretch/>
            </p:blipFill>
            <p:spPr>
              <a:xfrm>
                <a:off x="6275460" y="836738"/>
                <a:ext cx="2048773" cy="1975307"/>
              </a:xfrm>
              <a:prstGeom prst="rect">
                <a:avLst/>
              </a:prstGeom>
            </p:spPr>
          </p:pic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26F581B-09A9-4960-9571-EC0BE77A630C}"/>
                  </a:ext>
                </a:extLst>
              </p:cNvPr>
              <p:cNvSpPr/>
              <p:nvPr/>
            </p:nvSpPr>
            <p:spPr bwMode="gray">
              <a:xfrm>
                <a:off x="6200719" y="2188975"/>
                <a:ext cx="508920" cy="665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1D0D86B-373B-476B-933E-96D7579AB691}"/>
                  </a:ext>
                </a:extLst>
              </p:cNvPr>
              <p:cNvSpPr/>
              <p:nvPr/>
            </p:nvSpPr>
            <p:spPr bwMode="gray">
              <a:xfrm rot="18796040">
                <a:off x="6398185" y="2325404"/>
                <a:ext cx="508920" cy="665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2" name="내용 개체 틀 1">
            <a:extLst>
              <a:ext uri="{FF2B5EF4-FFF2-40B4-BE49-F238E27FC236}">
                <a16:creationId xmlns:a16="http://schemas.microsoft.com/office/drawing/2014/main" id="{1D861E9E-CD41-428B-8F2B-3CB7B543C876}"/>
              </a:ext>
            </a:extLst>
          </p:cNvPr>
          <p:cNvSpPr txBox="1">
            <a:spLocks/>
          </p:cNvSpPr>
          <p:nvPr/>
        </p:nvSpPr>
        <p:spPr>
          <a:xfrm>
            <a:off x="3034113" y="1505691"/>
            <a:ext cx="2374368" cy="414024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lang="ko-KR" altLang="en-US" dirty="0"/>
              <a:t>물리적</a:t>
            </a:r>
            <a:r>
              <a:rPr lang="en-US" altLang="ko-KR" dirty="0"/>
              <a:t> </a:t>
            </a:r>
            <a:r>
              <a:rPr lang="ko-KR" altLang="en-US" dirty="0"/>
              <a:t>개체인</a:t>
            </a:r>
            <a:r>
              <a:rPr lang="en-US" altLang="ko-KR" dirty="0"/>
              <a:t> </a:t>
            </a:r>
            <a:r>
              <a:rPr lang="ko-KR" altLang="en-US" dirty="0"/>
              <a:t>사람</a:t>
            </a:r>
            <a:r>
              <a:rPr lang="en-US" altLang="ko-KR" dirty="0"/>
              <a:t>C</a:t>
            </a:r>
            <a:endParaRPr kumimoji="0" lang="ko-KR" altLang="en-US" kern="0" dirty="0"/>
          </a:p>
        </p:txBody>
      </p:sp>
      <p:sp>
        <p:nvSpPr>
          <p:cNvPr id="53" name="내용 개체 틀 1">
            <a:extLst>
              <a:ext uri="{FF2B5EF4-FFF2-40B4-BE49-F238E27FC236}">
                <a16:creationId xmlns:a16="http://schemas.microsoft.com/office/drawing/2014/main" id="{0A7CCC93-D408-4312-9596-FC10E8C8B64E}"/>
              </a:ext>
            </a:extLst>
          </p:cNvPr>
          <p:cNvSpPr txBox="1">
            <a:spLocks/>
          </p:cNvSpPr>
          <p:nvPr/>
        </p:nvSpPr>
        <p:spPr>
          <a:xfrm>
            <a:off x="3034113" y="1931965"/>
            <a:ext cx="2860078" cy="783356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lang="ko-KR" altLang="en-US" dirty="0"/>
              <a:t>은행의</a:t>
            </a:r>
            <a:r>
              <a:rPr lang="en-US" altLang="ko-KR" dirty="0"/>
              <a:t> </a:t>
            </a:r>
            <a:r>
              <a:rPr lang="ko-KR" altLang="en-US" dirty="0"/>
              <a:t>직원</a:t>
            </a:r>
            <a:r>
              <a:rPr lang="en-US" altLang="ko-KR" dirty="0"/>
              <a:t>, </a:t>
            </a:r>
            <a:r>
              <a:rPr lang="ko-KR" altLang="en-US" dirty="0"/>
              <a:t>고객</a:t>
            </a:r>
            <a:r>
              <a:rPr lang="en-US" altLang="ko-KR" dirty="0"/>
              <a:t>, </a:t>
            </a:r>
            <a:r>
              <a:rPr lang="ko-KR" altLang="en-US" dirty="0"/>
              <a:t>공급자</a:t>
            </a:r>
            <a:endParaRPr lang="en-US" altLang="ko-KR" dirty="0"/>
          </a:p>
          <a:p>
            <a:pPr marL="0" indent="0" latinLnBrk="0">
              <a:buNone/>
            </a:pPr>
            <a:r>
              <a:rPr lang="en-US" altLang="ko-KR" dirty="0"/>
              <a:t>    3</a:t>
            </a:r>
            <a:r>
              <a:rPr lang="ko-KR" altLang="en-US" dirty="0"/>
              <a:t>가지</a:t>
            </a:r>
            <a:r>
              <a:rPr lang="en-US" altLang="ko-KR" dirty="0"/>
              <a:t> </a:t>
            </a:r>
            <a:r>
              <a:rPr lang="ko-KR" altLang="en-US" dirty="0"/>
              <a:t>배타적인</a:t>
            </a:r>
            <a:r>
              <a:rPr lang="en-US" altLang="ko-KR" dirty="0"/>
              <a:t> </a:t>
            </a:r>
            <a:r>
              <a:rPr lang="ko-KR" altLang="en-US" dirty="0"/>
              <a:t>행위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  <a:endParaRPr kumimoji="0" lang="ko-KR" altLang="en-US" kern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356D80-6EFC-43C5-A902-CA6AFBF2D6CF}"/>
              </a:ext>
            </a:extLst>
          </p:cNvPr>
          <p:cNvSpPr txBox="1"/>
          <p:nvPr/>
        </p:nvSpPr>
        <p:spPr>
          <a:xfrm>
            <a:off x="662940" y="3190057"/>
            <a:ext cx="8501842" cy="1508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720000" anchor="ctr">
            <a:noAutofit/>
          </a:bodyPr>
          <a:lstStyle/>
          <a:p>
            <a:pPr lvl="0" eaLnBrk="0" latinLnBrk="0" hangingPunct="0">
              <a:spcAft>
                <a:spcPts val="600"/>
              </a:spcAft>
              <a:buClr>
                <a:srgbClr val="336699"/>
              </a:buClr>
              <a:defRPr/>
            </a:pPr>
            <a:r>
              <a:rPr kumimoji="0" lang="ko-KR" altLang="en-US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 </a:t>
            </a:r>
            <a:r>
              <a:rPr kumimoji="0" lang="en-US" altLang="ko-KR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r>
              <a:rPr kumimoji="0" lang="ko-KR" altLang="en-US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가지를 별도의 엔티티로 관리한다면</a:t>
            </a:r>
            <a:r>
              <a:rPr kumimoji="0" lang="en-US" altLang="ko-KR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ctr" eaLnBrk="0" latinLnBrk="0" hangingPunct="0">
              <a:spcAft>
                <a:spcPts val="600"/>
              </a:spcAft>
              <a:buClr>
                <a:srgbClr val="336699"/>
              </a:buClr>
              <a:defRPr/>
            </a:pPr>
            <a:r>
              <a:rPr kumimoji="0" lang="en-US" altLang="ko-KR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CRM</a:t>
            </a:r>
            <a:r>
              <a:rPr kumimoji="0" lang="ko-KR" alt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의 고객 통합 영역에서 ‘</a:t>
            </a:r>
            <a:r>
              <a:rPr kumimoji="0" lang="ko-KR" altLang="en-US" sz="4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동일인 인식</a:t>
            </a:r>
            <a:r>
              <a:rPr kumimoji="0" lang="ko-KR" alt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’문제 발생</a:t>
            </a:r>
            <a:r>
              <a:rPr kumimoji="0" lang="en-US" altLang="ko-KR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~!!</a:t>
            </a:r>
            <a:endParaRPr kumimoji="0" lang="en-US" altLang="ko-KR" sz="1600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20347 -0.00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74" y="-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6.17284E-7 L -0.48021 -0.0271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-135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0.39566 -0.0080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4" y="-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2" grpId="0"/>
      <p:bldP spid="53" grpId="0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개념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1F96112-7F30-4CB1-B3F9-466C5215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9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사용자의 요구사항을 분석해서 </a:t>
            </a:r>
            <a:r>
              <a:rPr lang="en-US" altLang="ko-KR" dirty="0"/>
              <a:t>IT </a:t>
            </a:r>
            <a:r>
              <a:rPr lang="ko-KR" altLang="en-US" dirty="0"/>
              <a:t>시스템을 구축하기 위하여  </a:t>
            </a:r>
            <a:r>
              <a:rPr lang="en-US" altLang="ko-KR" dirty="0"/>
              <a:t>'</a:t>
            </a:r>
            <a:r>
              <a:rPr lang="ko-KR" altLang="en-US" dirty="0"/>
              <a:t>데이터</a:t>
            </a:r>
            <a:r>
              <a:rPr lang="en-US" altLang="ko-KR" dirty="0"/>
              <a:t>'</a:t>
            </a:r>
            <a:r>
              <a:rPr lang="ko-KR" altLang="en-US" dirty="0"/>
              <a:t>요건을 형상화 하는 작업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필요성</a:t>
            </a:r>
          </a:p>
          <a:p>
            <a:pPr lvl="1"/>
            <a:r>
              <a:rPr lang="ko-KR" altLang="en-US" dirty="0"/>
              <a:t>요구사항은 보통은 애매한 것이 많음 </a:t>
            </a:r>
          </a:p>
          <a:p>
            <a:pPr lvl="1"/>
            <a:r>
              <a:rPr lang="ko-KR" altLang="en-US" dirty="0"/>
              <a:t>사용자는 여러 사람이 있음</a:t>
            </a:r>
          </a:p>
          <a:p>
            <a:pPr lvl="1"/>
            <a:r>
              <a:rPr lang="ko-KR" altLang="en-US" dirty="0"/>
              <a:t>데이터는 여러 업무에서 사용됨</a:t>
            </a:r>
          </a:p>
          <a:p>
            <a:pPr lvl="1"/>
            <a:r>
              <a:rPr lang="ko-KR" altLang="en-US" dirty="0"/>
              <a:t>따라서 어떤 데이터가 필요한지를 정리하고 명확히 커뮤니케이션 할 필요가 있음</a:t>
            </a:r>
          </a:p>
          <a:p>
            <a:pPr lvl="1"/>
            <a:r>
              <a:rPr lang="ko-KR" altLang="en-US" dirty="0"/>
              <a:t>개별 업무 시각에서 벗어나</a:t>
            </a:r>
            <a:r>
              <a:rPr lang="en-US" altLang="ko-KR" dirty="0"/>
              <a:t>, </a:t>
            </a:r>
            <a:r>
              <a:rPr lang="ko-KR" altLang="en-US" dirty="0"/>
              <a:t>전체 시각에서 일관된 개념하에 일관된 방법으로 분석</a:t>
            </a:r>
            <a:r>
              <a:rPr lang="en-US" altLang="ko-KR" dirty="0"/>
              <a:t>/</a:t>
            </a:r>
            <a:r>
              <a:rPr lang="ko-KR" altLang="en-US" dirty="0"/>
              <a:t>정리하여야 함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EF43912-6AD2-4F55-8419-AE703BD6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113" y="1171488"/>
            <a:ext cx="4518167" cy="349620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2E202C6-1477-0E42-92B0-44C8081C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범주화</a:t>
            </a:r>
            <a:r>
              <a:rPr lang="en-US" altLang="ko-KR" b="0" dirty="0"/>
              <a:t>(Classification)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추상화</a:t>
            </a:r>
            <a:r>
              <a:rPr lang="en-US" altLang="ko-KR" b="0" dirty="0"/>
              <a:t>(Abstraction)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947AB-DCC4-5841-A693-A768289F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90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37D196-E317-F84F-BB03-5374FC632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본질</a:t>
            </a:r>
            <a:endParaRPr lang="en-US" altLang="ko-KR" dirty="0"/>
          </a:p>
          <a:p>
            <a:pPr lvl="1"/>
            <a:r>
              <a:rPr lang="ko-KR" altLang="en-US" dirty="0"/>
              <a:t>대상의</a:t>
            </a:r>
            <a:r>
              <a:rPr lang="en-US" altLang="ko-KR" dirty="0"/>
              <a:t> </a:t>
            </a:r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핵심적이고</a:t>
            </a:r>
            <a:r>
              <a:rPr lang="en-US" altLang="ko-KR" dirty="0"/>
              <a:t> </a:t>
            </a:r>
            <a:r>
              <a:rPr lang="ko-KR" altLang="en-US" dirty="0"/>
              <a:t>필수적인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E7D7D4A-A2D2-4C98-8DE6-599CFB3D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23" y="2002611"/>
            <a:ext cx="1630493" cy="1657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5C02D3-BFA5-4A9D-8002-23321D787B7D}"/>
              </a:ext>
            </a:extLst>
          </p:cNvPr>
          <p:cNvSpPr txBox="1"/>
          <p:nvPr/>
        </p:nvSpPr>
        <p:spPr>
          <a:xfrm>
            <a:off x="2019178" y="3778568"/>
            <a:ext cx="26885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Pablo Picasso  &lt; Dog &gt;</a:t>
            </a:r>
          </a:p>
        </p:txBody>
      </p:sp>
    </p:spTree>
    <p:extLst>
      <p:ext uri="{BB962C8B-B14F-4D97-AF65-F5344CB8AC3E}">
        <p14:creationId xmlns:p14="http://schemas.microsoft.com/office/powerpoint/2010/main" val="7232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BC8E01C-AD13-024F-99E3-968186AD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</a:t>
            </a:r>
            <a:r>
              <a:rPr lang="ko-KR" altLang="en-US" dirty="0"/>
              <a:t>모델링의 고충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F07B5-4127-714D-854F-DBF95F98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5D584B61-8D7C-4E58-A49E-24BFAEB9F723}" type="slidenum">
              <a:rPr lang="en-US" altLang="ko-KR" smtClean="0"/>
              <a:pPr>
                <a:defRPr/>
              </a:pPr>
              <a:t>91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CBC9CD-BFB3-7645-B059-114BCE8D99A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집합을</a:t>
            </a:r>
            <a:r>
              <a:rPr lang="en-US" altLang="ko-KR" dirty="0"/>
              <a:t> </a:t>
            </a:r>
            <a:r>
              <a:rPr lang="ko-KR" altLang="en-US" dirty="0"/>
              <a:t>정의하기</a:t>
            </a:r>
            <a:r>
              <a:rPr lang="en-US" altLang="ko-KR" dirty="0"/>
              <a:t> </a:t>
            </a:r>
            <a:r>
              <a:rPr lang="ko-KR" altLang="en-US" dirty="0"/>
              <a:t>쉽지</a:t>
            </a:r>
            <a:r>
              <a:rPr lang="en-US" altLang="ko-KR" dirty="0"/>
              <a:t> </a:t>
            </a:r>
            <a:r>
              <a:rPr lang="ko-KR" altLang="en-US" dirty="0"/>
              <a:t>않다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여신</a:t>
            </a:r>
            <a:r>
              <a:rPr lang="en-US" altLang="ko-KR" dirty="0"/>
              <a:t> </a:t>
            </a:r>
            <a:r>
              <a:rPr lang="ko-KR" altLang="en-US" dirty="0"/>
              <a:t>연체관리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  <a:r>
              <a:rPr lang="en-US" altLang="ko-KR" dirty="0"/>
              <a:t>”</a:t>
            </a:r>
            <a:r>
              <a:rPr lang="ko-KR" altLang="en-US" dirty="0"/>
              <a:t>이라는</a:t>
            </a:r>
            <a:r>
              <a:rPr lang="en-US" altLang="ko-KR" dirty="0"/>
              <a:t> </a:t>
            </a:r>
            <a:r>
              <a:rPr lang="ko-KR" altLang="en-US" dirty="0"/>
              <a:t>은행</a:t>
            </a:r>
            <a:r>
              <a:rPr lang="en-US" altLang="ko-KR" dirty="0"/>
              <a:t> </a:t>
            </a:r>
            <a:r>
              <a:rPr lang="ko-KR" altLang="en-US" dirty="0"/>
              <a:t>업무</a:t>
            </a:r>
            <a:endParaRPr lang="en-US" altLang="ko-KR" dirty="0"/>
          </a:p>
          <a:p>
            <a:pPr lvl="1"/>
            <a:r>
              <a:rPr lang="ko-KR" altLang="en-US" dirty="0"/>
              <a:t>여신연체관리진행</a:t>
            </a:r>
            <a:r>
              <a:rPr lang="en-US" altLang="ko-KR" dirty="0"/>
              <a:t>, </a:t>
            </a:r>
            <a:r>
              <a:rPr lang="ko-KR" altLang="en-US" dirty="0"/>
              <a:t>여신연체관리</a:t>
            </a:r>
            <a:r>
              <a:rPr lang="en-US" altLang="ko-KR" dirty="0"/>
              <a:t> +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그</a:t>
            </a:r>
            <a:r>
              <a:rPr lang="en-US" altLang="ko-KR" dirty="0"/>
              <a:t> </a:t>
            </a:r>
            <a:r>
              <a:rPr lang="ko-KR" altLang="en-US" dirty="0"/>
              <a:t>기준이</a:t>
            </a:r>
            <a:r>
              <a:rPr lang="en-US" altLang="ko-KR" dirty="0"/>
              <a:t> </a:t>
            </a:r>
            <a:r>
              <a:rPr lang="ko-KR" altLang="en-US" dirty="0"/>
              <a:t>무엇인지</a:t>
            </a:r>
            <a:r>
              <a:rPr lang="en-US" altLang="ko-KR" dirty="0"/>
              <a:t> </a:t>
            </a:r>
            <a:r>
              <a:rPr lang="ko-KR" altLang="en-US" dirty="0"/>
              <a:t>명확히</a:t>
            </a:r>
            <a:r>
              <a:rPr lang="en-US" altLang="ko-KR" dirty="0"/>
              <a:t> </a:t>
            </a:r>
            <a:r>
              <a:rPr lang="ko-KR" altLang="en-US" dirty="0"/>
              <a:t>밝히고</a:t>
            </a:r>
            <a:r>
              <a:rPr lang="en-US" altLang="ko-KR" dirty="0"/>
              <a:t> </a:t>
            </a:r>
            <a:r>
              <a:rPr lang="ko-KR" altLang="en-US" dirty="0"/>
              <a:t>객관화</a:t>
            </a:r>
            <a:endParaRPr lang="en-US" altLang="ko-KR" dirty="0"/>
          </a:p>
        </p:txBody>
      </p:sp>
      <p:pic>
        <p:nvPicPr>
          <p:cNvPr id="5122" name="Picture 2" descr="세상을 변화시킬 CEO 서재엔 이런 책이 꽂혀있다 | 한경닷컴">
            <a:extLst>
              <a:ext uri="{FF2B5EF4-FFF2-40B4-BE49-F238E27FC236}">
                <a16:creationId xmlns:a16="http://schemas.microsoft.com/office/drawing/2014/main" id="{0676E7CF-5437-4D1F-8AB0-949F5183A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51"/>
          <a:stretch/>
        </p:blipFill>
        <p:spPr bwMode="auto">
          <a:xfrm>
            <a:off x="5391151" y="727488"/>
            <a:ext cx="3752849" cy="393382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B1A79B-9CE0-4E90-B672-6B6C7D5A93B4}"/>
              </a:ext>
            </a:extLst>
          </p:cNvPr>
          <p:cNvSpPr txBox="1"/>
          <p:nvPr/>
        </p:nvSpPr>
        <p:spPr>
          <a:xfrm>
            <a:off x="6179820" y="1399802"/>
            <a:ext cx="291084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내가 그의 </a:t>
            </a: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이름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을 불러 주기 전에는</a:t>
            </a: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그는 다만</a:t>
            </a: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하나의 </a:t>
            </a: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몸짓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에 지나지 않았다</a:t>
            </a:r>
            <a:r>
              <a:rPr kumimoji="0" lang="en-US" altLang="ko-KR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.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내가 그의 이름을 </a:t>
            </a: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불러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주었을 때</a:t>
            </a:r>
            <a:r>
              <a:rPr kumimoji="0" lang="en-US" altLang="ko-KR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그는 나에게로 와서</a:t>
            </a: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꽃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이 되었다</a:t>
            </a:r>
            <a:r>
              <a:rPr kumimoji="0" lang="en-US" altLang="ko-KR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.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endParaRPr kumimoji="0" lang="en-US" altLang="ko-KR" sz="1100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lvl="0" algn="r" eaLnBrk="0" latinLnBrk="0" hangingPunct="0">
              <a:buClr>
                <a:srgbClr val="336699"/>
              </a:buClr>
              <a:defRPr/>
            </a:pPr>
            <a:r>
              <a:rPr kumimoji="0"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- </a:t>
            </a:r>
            <a:r>
              <a:rPr kumimoji="0"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김춘수 </a:t>
            </a:r>
            <a:r>
              <a:rPr kumimoji="0"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&lt;</a:t>
            </a:r>
            <a:r>
              <a:rPr kumimoji="0"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꽃</a:t>
            </a:r>
            <a:r>
              <a:rPr kumimoji="0"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</a:t>
            </a:r>
            <a:r>
              <a:rPr kumimoji="0"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中</a:t>
            </a:r>
            <a:endParaRPr kumimoji="0" lang="en-US" altLang="ko-KR" sz="1100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8F97B7AE-643F-436F-8037-83596480E018}"/>
              </a:ext>
            </a:extLst>
          </p:cNvPr>
          <p:cNvSpPr txBox="1">
            <a:spLocks/>
          </p:cNvSpPr>
          <p:nvPr/>
        </p:nvSpPr>
        <p:spPr>
          <a:xfrm>
            <a:off x="250000" y="2246644"/>
            <a:ext cx="8608279" cy="835035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kumimoji="0" lang="ko-KR" altLang="en-US" kern="0" dirty="0"/>
              <a:t>데이터의 본질을 볼 줄 알아야 한다</a:t>
            </a:r>
            <a:r>
              <a:rPr kumimoji="0" lang="en-US" altLang="ko-KR" kern="0" dirty="0"/>
              <a:t>.</a:t>
            </a:r>
          </a:p>
          <a:p>
            <a:pPr lvl="1" latinLnBrk="0"/>
            <a:r>
              <a:rPr kumimoji="0" lang="ko-KR" altLang="en-US" kern="0" dirty="0"/>
              <a:t>대상에서 비즈니스 관점을 제거하는 것</a:t>
            </a: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96D99BEF-710E-42AA-94B1-9631207FBA77}"/>
              </a:ext>
            </a:extLst>
          </p:cNvPr>
          <p:cNvSpPr txBox="1">
            <a:spLocks/>
          </p:cNvSpPr>
          <p:nvPr/>
        </p:nvSpPr>
        <p:spPr>
          <a:xfrm>
            <a:off x="250000" y="3181720"/>
            <a:ext cx="8608279" cy="875024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kumimoji="0" lang="ko-KR" altLang="en-US" kern="0" dirty="0"/>
              <a:t>추상화 수준의 결정</a:t>
            </a:r>
          </a:p>
          <a:p>
            <a:pPr lvl="1" latinLnBrk="0"/>
            <a:r>
              <a:rPr kumimoji="0" lang="ko-KR" altLang="en-US" kern="0" dirty="0"/>
              <a:t>서브타입별로 나누어 관리할지</a:t>
            </a:r>
            <a:r>
              <a:rPr kumimoji="0" lang="en-US" altLang="ko-KR" kern="0" dirty="0"/>
              <a:t>, </a:t>
            </a:r>
            <a:r>
              <a:rPr kumimoji="0" lang="ko-KR" altLang="en-US" kern="0" dirty="0"/>
              <a:t>통합하여 관리할지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EBD520D9-2DCF-48B9-8E38-477C555B1EC2}"/>
              </a:ext>
            </a:extLst>
          </p:cNvPr>
          <p:cNvSpPr txBox="1">
            <a:spLocks/>
          </p:cNvSpPr>
          <p:nvPr/>
        </p:nvSpPr>
        <p:spPr>
          <a:xfrm>
            <a:off x="250000" y="4156786"/>
            <a:ext cx="8608279" cy="504527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kumimoji="0" lang="ko-KR" altLang="en-US" kern="0" dirty="0"/>
              <a:t>하위 트랜잭션 데이터로 상위 논리집합 발견하기</a:t>
            </a:r>
          </a:p>
          <a:p>
            <a:pPr lvl="1" latinLnBrk="0"/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9293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23" grpId="0" build="p"/>
      <p:bldP spid="11" grpId="0"/>
      <p:bldP spid="13" grpId="0"/>
      <p:bldP spid="1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BC8E01C-AD13-024F-99E3-968186AD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엔티티의 본질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F07B5-4127-714D-854F-DBF95F98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92</a:t>
            </a:fld>
            <a:endParaRPr lang="ko-KR" altLang="en-US" dirty="0"/>
          </a:p>
        </p:txBody>
      </p:sp>
      <p:pic>
        <p:nvPicPr>
          <p:cNvPr id="14338" name="Picture 2" descr="집합 기호들 : 네이버 블로그">
            <a:extLst>
              <a:ext uri="{FF2B5EF4-FFF2-40B4-BE49-F238E27FC236}">
                <a16:creationId xmlns:a16="http://schemas.microsoft.com/office/drawing/2014/main" id="{00768504-A403-4323-81AC-1357A966C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" t="8025" r="5925" b="5523"/>
          <a:stretch/>
        </p:blipFill>
        <p:spPr bwMode="auto">
          <a:xfrm>
            <a:off x="546876" y="1492648"/>
            <a:ext cx="3641340" cy="2158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8">
            <a:extLst>
              <a:ext uri="{FF2B5EF4-FFF2-40B4-BE49-F238E27FC236}">
                <a16:creationId xmlns:a16="http://schemas.microsoft.com/office/drawing/2014/main" id="{7769ABC3-2E78-43C6-A8E4-37E0C2030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18547" r="224" b="3670"/>
          <a:stretch/>
        </p:blipFill>
        <p:spPr>
          <a:xfrm>
            <a:off x="5167002" y="1492648"/>
            <a:ext cx="3569098" cy="2158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8B4C9F-0FE5-4A18-9B70-4F64DE1C5FBD}"/>
              </a:ext>
            </a:extLst>
          </p:cNvPr>
          <p:cNvSpPr txBox="1"/>
          <p:nvPr/>
        </p:nvSpPr>
        <p:spPr>
          <a:xfrm>
            <a:off x="1391154" y="3823768"/>
            <a:ext cx="1952778" cy="4140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집합이다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37B71-23BA-4FB5-8F7E-9E6751446740}"/>
              </a:ext>
            </a:extLst>
          </p:cNvPr>
          <p:cNvSpPr txBox="1"/>
          <p:nvPr/>
        </p:nvSpPr>
        <p:spPr>
          <a:xfrm>
            <a:off x="5975162" y="3823768"/>
            <a:ext cx="1952778" cy="4140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본질이다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10CF69-83C4-49D0-9A76-739BF85D1DFD}"/>
              </a:ext>
            </a:extLst>
          </p:cNvPr>
          <p:cNvSpPr txBox="1"/>
          <p:nvPr/>
        </p:nvSpPr>
        <p:spPr>
          <a:xfrm>
            <a:off x="2095673" y="980072"/>
            <a:ext cx="543739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4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수학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83BD1A-1C50-4E7B-8883-C3724ED999DC}"/>
              </a:ext>
            </a:extLst>
          </p:cNvPr>
          <p:cNvSpPr txBox="1"/>
          <p:nvPr/>
        </p:nvSpPr>
        <p:spPr>
          <a:xfrm>
            <a:off x="6679681" y="980072"/>
            <a:ext cx="543739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4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철학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AD98CF1-DD69-C84E-9194-35F7B4CB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택배 왔어요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9999D-3960-BF47-B8A2-8C3F80E4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93</a:t>
            </a:fld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3BBD29C0-C52B-894E-ADB1-7D307B5C8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201" r="1689" b="1142"/>
          <a:stretch/>
        </p:blipFill>
        <p:spPr>
          <a:xfrm>
            <a:off x="2802731" y="943420"/>
            <a:ext cx="3467100" cy="3495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2D998D-467F-4808-972D-86ED6FFA3E3E}"/>
              </a:ext>
            </a:extLst>
          </p:cNvPr>
          <p:cNvSpPr txBox="1"/>
          <p:nvPr/>
        </p:nvSpPr>
        <p:spPr>
          <a:xfrm>
            <a:off x="930619" y="2287137"/>
            <a:ext cx="728276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TV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안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켜져요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반품해주세요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lang="ko-KR" altLang="en-US" sz="44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6">
            <a:extLst>
              <a:ext uri="{FF2B5EF4-FFF2-40B4-BE49-F238E27FC236}">
                <a16:creationId xmlns:a16="http://schemas.microsoft.com/office/drawing/2014/main" id="{C1CCEBA3-051F-4BCB-AB03-9404ABAB2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t="2701" r="1782" b="555"/>
          <a:stretch/>
        </p:blipFill>
        <p:spPr>
          <a:xfrm>
            <a:off x="508657" y="819399"/>
            <a:ext cx="3248026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4F2619-326C-43AD-BD07-5F75BC277412}"/>
              </a:ext>
            </a:extLst>
          </p:cNvPr>
          <p:cNvSpPr txBox="1"/>
          <p:nvPr/>
        </p:nvSpPr>
        <p:spPr>
          <a:xfrm>
            <a:off x="930619" y="2287137"/>
            <a:ext cx="728276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TV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안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켜져요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반품해주세요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lang="ko-KR" altLang="en-US" sz="44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17A05-E2F3-4A27-BF9D-4BC3E62DAC33}"/>
              </a:ext>
            </a:extLst>
          </p:cNvPr>
          <p:cNvSpPr txBox="1"/>
          <p:nvPr/>
        </p:nvSpPr>
        <p:spPr>
          <a:xfrm>
            <a:off x="0" y="21794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6000" b="1" i="0" u="none" strike="noStrike" kern="0" cap="none" spc="-300" normalizeH="0" baseline="0" noProof="0" dirty="0">
                <a:ln w="1905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762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데이터모델을</a:t>
            </a:r>
            <a:r>
              <a:rPr kumimoji="0" lang="en-US" altLang="ko-KR" sz="6000" b="1" i="0" u="none" strike="noStrike" kern="0" cap="none" spc="-300" normalizeH="0" baseline="0" noProof="0" dirty="0">
                <a:ln w="1905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762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6000" b="1" i="0" u="none" strike="noStrike" kern="0" cap="none" spc="-300" normalizeH="0" baseline="0" noProof="0" dirty="0">
                <a:ln w="1905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762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반품해주세요</a:t>
            </a:r>
            <a:endParaRPr lang="ko-KR" altLang="en-US" sz="6000" spc="-300" dirty="0">
              <a:ln w="19050">
                <a:solidFill>
                  <a:srgbClr val="C00000"/>
                </a:solidFill>
              </a:ln>
              <a:solidFill>
                <a:srgbClr val="FF0000"/>
              </a:solidFill>
              <a:effectLst>
                <a:glow rad="762000">
                  <a:schemeClr val="bg1"/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8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2986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검토할 사항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F0790F-03D7-446B-BDAA-E308CCD5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95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충분히 세분화되었는가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속성이 일관성 있고 배타적인 값을 갖는가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속성이 같은 어커런스에 대해 복수의 값들을 갖는가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특정 시간에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계속해서 변하는가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복수 어커런스가 이 속성에 대해 같은 값을 갖는다면</a:t>
            </a:r>
            <a:r>
              <a:rPr lang="en-US" altLang="ko-KR" dirty="0"/>
              <a:t>,</a:t>
            </a:r>
            <a:r>
              <a:rPr lang="ko-KR" altLang="en-US" dirty="0"/>
              <a:t> 그 값들이 업무에 의미가 있는 것인가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속성이 도출 가능한 것이라면 그 값이 모든 어커런스에 적용 가능한 것인가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3943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1 - </a:t>
            </a:r>
            <a:r>
              <a:rPr lang="ko-KR" altLang="en-US" dirty="0"/>
              <a:t>세분화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A74604-E3F2-4B51-9DE1-E43BB1CB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96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충분히 세분화 되었는가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분리가능 한 속성은 최대한 분리해야 함</a:t>
            </a:r>
            <a:r>
              <a:rPr lang="en-US" altLang="ko-KR" dirty="0"/>
              <a:t>.</a:t>
            </a:r>
          </a:p>
          <a:p>
            <a:pPr marL="346083" lvl="1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705853-AAF5-4826-9126-F87EB4CB3F40}"/>
              </a:ext>
            </a:extLst>
          </p:cNvPr>
          <p:cNvGrpSpPr/>
          <p:nvPr/>
        </p:nvGrpSpPr>
        <p:grpSpPr>
          <a:xfrm>
            <a:off x="1222890" y="1676803"/>
            <a:ext cx="7094220" cy="982980"/>
            <a:chOff x="960120" y="2270760"/>
            <a:chExt cx="7094220" cy="982980"/>
          </a:xfrm>
        </p:grpSpPr>
        <p:sp>
          <p:nvSpPr>
            <p:cNvPr id="11" name="AutoShape 16">
              <a:extLst>
                <a:ext uri="{FF2B5EF4-FFF2-40B4-BE49-F238E27FC236}">
                  <a16:creationId xmlns:a16="http://schemas.microsoft.com/office/drawing/2014/main" id="{680B13BC-F811-483B-AB28-CEDE197A73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60120" y="2270760"/>
              <a:ext cx="7094220" cy="982980"/>
            </a:xfrm>
            <a:prstGeom prst="roundRect">
              <a:avLst>
                <a:gd name="adj" fmla="val 4286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직사각형 401"/>
            <p:cNvSpPr/>
            <p:nvPr/>
          </p:nvSpPr>
          <p:spPr bwMode="auto">
            <a:xfrm>
              <a:off x="1219228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전표번호</a:t>
              </a:r>
            </a:p>
          </p:txBody>
        </p:sp>
        <p:sp>
          <p:nvSpPr>
            <p:cNvPr id="403" name="직사각형 402"/>
            <p:cNvSpPr/>
            <p:nvPr/>
          </p:nvSpPr>
          <p:spPr bwMode="auto">
            <a:xfrm>
              <a:off x="3654739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일자</a:t>
              </a:r>
            </a:p>
          </p:txBody>
        </p:sp>
        <p:sp>
          <p:nvSpPr>
            <p:cNvPr id="404" name="오른쪽 화살표 403"/>
            <p:cNvSpPr/>
            <p:nvPr/>
          </p:nvSpPr>
          <p:spPr bwMode="auto">
            <a:xfrm>
              <a:off x="2766467" y="2499384"/>
              <a:ext cx="548634" cy="480055"/>
            </a:xfrm>
            <a:prstGeom prst="rightArrow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endPara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직사각형 404"/>
            <p:cNvSpPr/>
            <p:nvPr/>
          </p:nvSpPr>
          <p:spPr bwMode="auto">
            <a:xfrm>
              <a:off x="5190432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텔러번호</a:t>
              </a:r>
            </a:p>
          </p:txBody>
        </p:sp>
        <p:sp>
          <p:nvSpPr>
            <p:cNvPr id="406" name="직사각형 405"/>
            <p:cNvSpPr/>
            <p:nvPr/>
          </p:nvSpPr>
          <p:spPr bwMode="auto">
            <a:xfrm>
              <a:off x="6726127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일련번호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4767972" y="2482268"/>
              <a:ext cx="40107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6303665" y="2482268"/>
              <a:ext cx="40107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9210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2 - </a:t>
            </a:r>
            <a:r>
              <a:rPr lang="ko-KR" altLang="en-US" dirty="0"/>
              <a:t>배타성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10960-DB89-4DCA-9BA6-F5E3F8B2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97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일관성 있고 배타적인 값을 갖는가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값의 배타성을 조사하여 배타적이지 않은 경우</a:t>
            </a:r>
            <a:r>
              <a:rPr lang="en-US" altLang="ko-KR" dirty="0"/>
              <a:t>, </a:t>
            </a:r>
            <a:r>
              <a:rPr lang="ko-KR" altLang="en-US" dirty="0"/>
              <a:t>속성을 분리하여야 함</a:t>
            </a:r>
            <a:endParaRPr lang="en-US" altLang="ko-KR" dirty="0"/>
          </a:p>
          <a:p>
            <a:pPr marL="346075" lvl="1" indent="0">
              <a:buNone/>
            </a:pPr>
            <a:r>
              <a:rPr lang="ko-KR" altLang="en-US" dirty="0"/>
              <a:t>    예</a:t>
            </a:r>
            <a:r>
              <a:rPr lang="en-US" altLang="ko-KR" dirty="0"/>
              <a:t>)</a:t>
            </a:r>
          </a:p>
        </p:txBody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1E1D0B45-87BE-4F0C-AADA-74E83024B3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35176" y="1685411"/>
            <a:ext cx="7623104" cy="2765798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" name="Oval 5"/>
          <p:cNvSpPr>
            <a:spLocks noChangeArrowheads="1"/>
          </p:cNvSpPr>
          <p:nvPr/>
        </p:nvSpPr>
        <p:spPr bwMode="auto">
          <a:xfrm>
            <a:off x="5690236" y="1846417"/>
            <a:ext cx="2653697" cy="25200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1" name="Oval 6"/>
          <p:cNvSpPr>
            <a:spLocks noChangeArrowheads="1"/>
          </p:cNvSpPr>
          <p:nvPr/>
        </p:nvSpPr>
        <p:spPr bwMode="auto">
          <a:xfrm>
            <a:off x="6097872" y="2483864"/>
            <a:ext cx="874356" cy="80709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이혼</a:t>
            </a:r>
          </a:p>
        </p:txBody>
      </p:sp>
      <p:sp>
        <p:nvSpPr>
          <p:cNvPr id="412" name="Oval 7"/>
          <p:cNvSpPr>
            <a:spLocks noChangeArrowheads="1"/>
          </p:cNvSpPr>
          <p:nvPr/>
        </p:nvSpPr>
        <p:spPr bwMode="auto">
          <a:xfrm>
            <a:off x="7097076" y="2483864"/>
            <a:ext cx="955152" cy="905491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별거</a:t>
            </a:r>
          </a:p>
        </p:txBody>
      </p:sp>
      <p:sp>
        <p:nvSpPr>
          <p:cNvPr id="413" name="Oval 8"/>
          <p:cNvSpPr>
            <a:spLocks noChangeArrowheads="1"/>
          </p:cNvSpPr>
          <p:nvPr/>
        </p:nvSpPr>
        <p:spPr bwMode="auto">
          <a:xfrm>
            <a:off x="6641282" y="3389355"/>
            <a:ext cx="877118" cy="7886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사별</a:t>
            </a:r>
          </a:p>
        </p:txBody>
      </p:sp>
      <p:sp>
        <p:nvSpPr>
          <p:cNvPr id="414" name="Rectangle 10"/>
          <p:cNvSpPr>
            <a:spLocks noChangeArrowheads="1"/>
          </p:cNvSpPr>
          <p:nvPr/>
        </p:nvSpPr>
        <p:spPr bwMode="auto">
          <a:xfrm>
            <a:off x="6641282" y="2006505"/>
            <a:ext cx="619562" cy="3135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결혼 </a:t>
            </a:r>
          </a:p>
        </p:txBody>
      </p:sp>
      <p:sp>
        <p:nvSpPr>
          <p:cNvPr id="419" name="Oval 4"/>
          <p:cNvSpPr>
            <a:spLocks noChangeArrowheads="1"/>
          </p:cNvSpPr>
          <p:nvPr/>
        </p:nvSpPr>
        <p:spPr bwMode="auto">
          <a:xfrm>
            <a:off x="4259283" y="2658877"/>
            <a:ext cx="1080000" cy="10800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ABCD5-E62C-4009-A98E-C4DDF7AB97E5}"/>
              </a:ext>
            </a:extLst>
          </p:cNvPr>
          <p:cNvSpPr txBox="1"/>
          <p:nvPr/>
        </p:nvSpPr>
        <p:spPr>
          <a:xfrm>
            <a:off x="1432559" y="1774503"/>
            <a:ext cx="2895601" cy="79528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결혼 상태 </a:t>
            </a:r>
          </a:p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의미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개인의 결혼 상태 </a:t>
            </a:r>
          </a:p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값의 예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미혼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결혼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별거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사별  </a:t>
            </a:r>
          </a:p>
        </p:txBody>
      </p:sp>
    </p:spTree>
    <p:extLst>
      <p:ext uri="{BB962C8B-B14F-4D97-AF65-F5344CB8AC3E}">
        <p14:creationId xmlns:p14="http://schemas.microsoft.com/office/powerpoint/2010/main" val="19820541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3 - </a:t>
            </a:r>
            <a:r>
              <a:rPr lang="ko-KR" altLang="en-US" dirty="0"/>
              <a:t>시간의 흐름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F512D4-AD02-48CA-9BD5-10FDA5C3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98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같은 어커런스에 대해 복수의 값들을 갖는가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특정 시간에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계속해서 변하는가</a:t>
            </a:r>
            <a:r>
              <a:rPr lang="en-US" altLang="ko-KR" dirty="0"/>
              <a:t>? </a:t>
            </a:r>
            <a:r>
              <a:rPr lang="ko-KR" altLang="en-US" dirty="0"/>
              <a:t>과거의 기록이 중요한가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만약 그렇다면 별도의 엔티티로 도출하여야 한다</a:t>
            </a:r>
            <a:r>
              <a:rPr lang="en-US" altLang="ko-KR" dirty="0"/>
              <a:t>. </a:t>
            </a:r>
          </a:p>
          <a:p>
            <a:pPr marL="346075" lvl="1" indent="0">
              <a:buNone/>
            </a:pPr>
            <a:r>
              <a:rPr lang="ko-KR" altLang="en-US" dirty="0"/>
              <a:t>   예</a:t>
            </a:r>
            <a:r>
              <a:rPr lang="en-US" altLang="ko-KR" dirty="0"/>
              <a:t>)</a:t>
            </a:r>
          </a:p>
        </p:txBody>
      </p:sp>
      <p:sp>
        <p:nvSpPr>
          <p:cNvPr id="127" name="AutoShape 16">
            <a:extLst>
              <a:ext uri="{FF2B5EF4-FFF2-40B4-BE49-F238E27FC236}">
                <a16:creationId xmlns:a16="http://schemas.microsoft.com/office/drawing/2014/main" id="{80D6B1D2-36E1-4A23-B951-DF47D5745CA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97076" y="2355849"/>
            <a:ext cx="7623104" cy="2120759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2B256D-D018-4377-B733-A5BA9D3C8FCE}"/>
              </a:ext>
            </a:extLst>
          </p:cNvPr>
          <p:cNvSpPr txBox="1"/>
          <p:nvPr/>
        </p:nvSpPr>
        <p:spPr>
          <a:xfrm>
            <a:off x="1394459" y="2413765"/>
            <a:ext cx="3139441" cy="5182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주소 → 주소 엔티티</a:t>
            </a:r>
          </a:p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신용등급 → 고객신용정보 엔티티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0FB006-E0BA-4440-B56F-71D5395B0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1" y="2571750"/>
            <a:ext cx="3401994" cy="17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226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16">
            <a:extLst>
              <a:ext uri="{FF2B5EF4-FFF2-40B4-BE49-F238E27FC236}">
                <a16:creationId xmlns:a16="http://schemas.microsoft.com/office/drawing/2014/main" id="{C9022FAD-9AD3-47A7-9841-E1B3F89EAB3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35176" y="2040232"/>
            <a:ext cx="6880124" cy="265227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4 - </a:t>
            </a:r>
            <a:r>
              <a:rPr lang="ko-KR" altLang="en-US" dirty="0"/>
              <a:t>의미 있는 중복 값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4409F6-27F3-4099-A41A-E79AA6B2F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99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복수 어커런스가 이 속성에 대해 같은 값을 갖는다면 그 값들이 업무에 의미가 있는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만약 그렇다면 별도의 엔티티로 분리하여야 함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2" name="직사각형 131"/>
          <p:cNvSpPr/>
          <p:nvPr/>
        </p:nvSpPr>
        <p:spPr bwMode="auto">
          <a:xfrm>
            <a:off x="2044825" y="2747009"/>
            <a:ext cx="2226102" cy="109726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/>
          <p:cNvSpPr/>
          <p:nvPr/>
        </p:nvSpPr>
        <p:spPr bwMode="auto">
          <a:xfrm>
            <a:off x="2839148" y="2916828"/>
            <a:ext cx="1229932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010-2222-3333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/>
          <p:cNvSpPr/>
          <p:nvPr/>
        </p:nvSpPr>
        <p:spPr bwMode="auto">
          <a:xfrm>
            <a:off x="2839148" y="3173072"/>
            <a:ext cx="1229932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2839148" y="3435243"/>
            <a:ext cx="1229932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010-2222-3333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387721" y="4118594"/>
            <a:ext cx="17620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담보설정 법무사 전화번호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2456300" y="2479694"/>
            <a:ext cx="12586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담보설정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2259197" y="2916828"/>
            <a:ext cx="540000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2259197" y="3176036"/>
            <a:ext cx="540000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2259197" y="3435243"/>
            <a:ext cx="540000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9" name="구부러진 연결선 148"/>
          <p:cNvCxnSpPr>
            <a:cxnSpLocks/>
            <a:stCxn id="137" idx="0"/>
            <a:endCxn id="136" idx="2"/>
          </p:cNvCxnSpPr>
          <p:nvPr/>
        </p:nvCxnSpPr>
        <p:spPr bwMode="auto">
          <a:xfrm rot="5400000" flipH="1" flipV="1">
            <a:off x="3127748" y="3792228"/>
            <a:ext cx="467351" cy="185382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9" name="직사각형 178"/>
          <p:cNvSpPr/>
          <p:nvPr/>
        </p:nvSpPr>
        <p:spPr bwMode="auto">
          <a:xfrm>
            <a:off x="5217567" y="2747009"/>
            <a:ext cx="2080581" cy="109726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5209116" y="2470758"/>
            <a:ext cx="20890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법무사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개인으로 분리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오른쪽 화살표 403">
            <a:extLst>
              <a:ext uri="{FF2B5EF4-FFF2-40B4-BE49-F238E27FC236}">
                <a16:creationId xmlns:a16="http://schemas.microsoft.com/office/drawing/2014/main" id="{E1E28FD0-DDD9-427B-BB5A-E490FFFF5368}"/>
              </a:ext>
            </a:extLst>
          </p:cNvPr>
          <p:cNvSpPr/>
          <p:nvPr/>
        </p:nvSpPr>
        <p:spPr bwMode="auto">
          <a:xfrm>
            <a:off x="4504056" y="3026456"/>
            <a:ext cx="548634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347396"/>
      </p:ext>
    </p:extLst>
  </p:cSld>
  <p:clrMapOvr>
    <a:masterClrMapping/>
  </p:clrMapOvr>
</p:sld>
</file>

<file path=ppt/theme/theme1.xml><?xml version="1.0" encoding="utf-8"?>
<a:theme xmlns:a="http://schemas.openxmlformats.org/drawingml/2006/main" name="기술혁신실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25518</TotalTime>
  <Words>7009</Words>
  <Application>Microsoft Office PowerPoint</Application>
  <PresentationFormat>화면 슬라이드 쇼(16:9)</PresentationFormat>
  <Paragraphs>1812</Paragraphs>
  <Slides>140</Slides>
  <Notes>82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7" baseType="lpstr">
      <vt:lpstr>Arial</vt:lpstr>
      <vt:lpstr>굴림</vt:lpstr>
      <vt:lpstr>나눔손글씨 펜</vt:lpstr>
      <vt:lpstr>맑은 고딕</vt:lpstr>
      <vt:lpstr>Wingdings</vt:lpstr>
      <vt:lpstr>Symbol</vt:lpstr>
      <vt:lpstr>기술혁신실</vt:lpstr>
      <vt:lpstr>데이터 모델링</vt:lpstr>
      <vt:lpstr>데이터 모델링</vt:lpstr>
      <vt:lpstr>데이터 모델링</vt:lpstr>
      <vt:lpstr>Introduction</vt:lpstr>
      <vt:lpstr>교육목표</vt:lpstr>
      <vt:lpstr>왜 데이터모델링인가?</vt:lpstr>
      <vt:lpstr>그래서 데이터모델링</vt:lpstr>
      <vt:lpstr>데이터 모델링</vt:lpstr>
      <vt:lpstr>기본 개념</vt:lpstr>
      <vt:lpstr>데이터 모델링의 중요성</vt:lpstr>
      <vt:lpstr>데이터 모델의 종류 - Level  구분</vt:lpstr>
      <vt:lpstr>데이터 모델링 Approach</vt:lpstr>
      <vt:lpstr>데이터 모델링 작업 흐름</vt:lpstr>
      <vt:lpstr>개념 데이터 모델링 작업 절차</vt:lpstr>
      <vt:lpstr>논리 데이터 모델링 작업 절차</vt:lpstr>
      <vt:lpstr>논리 데이터모델링의 절차</vt:lpstr>
      <vt:lpstr>PowerPoint 프레젠테이션</vt:lpstr>
      <vt:lpstr>데이터 모델링</vt:lpstr>
      <vt:lpstr>엔티티(Entity)</vt:lpstr>
      <vt:lpstr>Entity - Relationship</vt:lpstr>
      <vt:lpstr>Entity - Relationship</vt:lpstr>
      <vt:lpstr>전문용어의 필요성</vt:lpstr>
      <vt:lpstr>데이터 모델의 3요소</vt:lpstr>
      <vt:lpstr>엔티티(Entity)의 정의 (1/3)</vt:lpstr>
      <vt:lpstr>엔티티(Entity)의 정의 (2/3)</vt:lpstr>
      <vt:lpstr>엔티티(Entity)의 정의 (3/3)</vt:lpstr>
      <vt:lpstr>엔티티(Entity)의 특징</vt:lpstr>
      <vt:lpstr>엔티티(Entity)의 식별</vt:lpstr>
      <vt:lpstr>엔티티(Entity)의 명명규칙</vt:lpstr>
      <vt:lpstr>엔티티(Entity) 관련용어</vt:lpstr>
      <vt:lpstr>엔티티(Entity) 관련용어</vt:lpstr>
      <vt:lpstr>관계(Relationship)</vt:lpstr>
      <vt:lpstr>관계(Relationship)의 정의 (1/2)</vt:lpstr>
      <vt:lpstr>관계(Relationship)의 정의 (2/2)</vt:lpstr>
      <vt:lpstr>관계(Relationship)의 기수 (1/4)</vt:lpstr>
      <vt:lpstr>관계(Relationship)의 기수 (2/4)</vt:lpstr>
      <vt:lpstr>관계(Relationship)의 기수 (3/4)</vt:lpstr>
      <vt:lpstr>관계(Relationship)의 기수 (4/4)</vt:lpstr>
      <vt:lpstr>관계(Relationship) 검증 (1/3)</vt:lpstr>
      <vt:lpstr>예제</vt:lpstr>
      <vt:lpstr>관계(Relationship) 검증 (2/3)</vt:lpstr>
      <vt:lpstr>관계(Relationship) 검증 (3/3)</vt:lpstr>
      <vt:lpstr>관계(Relationship)별 엔티티 종류</vt:lpstr>
      <vt:lpstr>속성(Attribute)</vt:lpstr>
      <vt:lpstr>속성(Attribute)의 정의</vt:lpstr>
      <vt:lpstr>속성(Attribute) 타입</vt:lpstr>
      <vt:lpstr>속성(Attribute) 인스턴스</vt:lpstr>
      <vt:lpstr>속성(Attribute)의 도메인 (1/2)</vt:lpstr>
      <vt:lpstr>속성(Attribute)의 도메인 (2/2)</vt:lpstr>
      <vt:lpstr>속성(Attribute)의 배치 (1/3)</vt:lpstr>
      <vt:lpstr>속성(Attribute)의 배치 (2/3)</vt:lpstr>
      <vt:lpstr>속성(Attribute)의 배치 (3/3)</vt:lpstr>
      <vt:lpstr>속성(Attribute)의 기수</vt:lpstr>
      <vt:lpstr>식별자(key)</vt:lpstr>
      <vt:lpstr>식별자(Key)의 정의</vt:lpstr>
      <vt:lpstr>식별자(Key) 유형 (2/6)</vt:lpstr>
      <vt:lpstr>식별자(Key) 유형 (1/6)</vt:lpstr>
      <vt:lpstr>식별자(Key) 유형 (3/6)</vt:lpstr>
      <vt:lpstr>식별자(Key) 유형 (4/6)</vt:lpstr>
      <vt:lpstr>식별자(Key) 유형 (5/6)</vt:lpstr>
      <vt:lpstr>식별자(Key) 유형 (6/6)</vt:lpstr>
      <vt:lpstr>주제영역(Subject Area)</vt:lpstr>
      <vt:lpstr>주제영역(Subject Area)의 정의</vt:lpstr>
      <vt:lpstr>표현방법 (Notation)</vt:lpstr>
      <vt:lpstr>데이터 모델의 표현</vt:lpstr>
      <vt:lpstr>데이터 모델의 표현</vt:lpstr>
      <vt:lpstr>PowerPoint 프레젠테이션</vt:lpstr>
      <vt:lpstr>데이터 모델링</vt:lpstr>
      <vt:lpstr>실습</vt:lpstr>
      <vt:lpstr>데이터 모델링</vt:lpstr>
      <vt:lpstr>데이터 모델링</vt:lpstr>
      <vt:lpstr>작업절차</vt:lpstr>
      <vt:lpstr>논리/물리모델의 차이 이해하기</vt:lpstr>
      <vt:lpstr>논리/물리모델의 차이 이해하기</vt:lpstr>
      <vt:lpstr>논리/물리모델의 차이 이해하기</vt:lpstr>
      <vt:lpstr>논리모델 → 물리모델로의 전환</vt:lpstr>
      <vt:lpstr>데이터의 개념</vt:lpstr>
      <vt:lpstr>업무를 이해한다는 것</vt:lpstr>
      <vt:lpstr>업무데이터를 이해한다는 것</vt:lpstr>
      <vt:lpstr>업무데이터 분석 과정</vt:lpstr>
      <vt:lpstr>데이터 개념</vt:lpstr>
      <vt:lpstr>데이터 개념의 예</vt:lpstr>
      <vt:lpstr>데이터 개념의 예</vt:lpstr>
      <vt:lpstr>데이터 개념의 예</vt:lpstr>
      <vt:lpstr>데이터 개념의 예</vt:lpstr>
      <vt:lpstr>또 다시 Entity</vt:lpstr>
      <vt:lpstr>범주화(Classification)</vt:lpstr>
      <vt:lpstr>추상화(Abstraction)</vt:lpstr>
      <vt:lpstr>추상화(Abstraction)</vt:lpstr>
      <vt:lpstr>범주화(Classification) 와 추상화(Abstraction)</vt:lpstr>
      <vt:lpstr>Entity모델링의 고충</vt:lpstr>
      <vt:lpstr>엔티티의 본질</vt:lpstr>
      <vt:lpstr>택배 왔어요~</vt:lpstr>
      <vt:lpstr>속성 분석</vt:lpstr>
      <vt:lpstr>검토할 사항</vt:lpstr>
      <vt:lpstr>검토1 - 세분화</vt:lpstr>
      <vt:lpstr>검토2 - 배타성</vt:lpstr>
      <vt:lpstr>검토3 - 시간의 흐름</vt:lpstr>
      <vt:lpstr>검토4 - 의미 있는 중복 값</vt:lpstr>
      <vt:lpstr>검토5 - 도출가능한 속성</vt:lpstr>
      <vt:lpstr>정규화</vt:lpstr>
      <vt:lpstr>정규화(Normalization)</vt:lpstr>
      <vt:lpstr>정규화(Normalization)</vt:lpstr>
      <vt:lpstr>정규화(Normalization)</vt:lpstr>
      <vt:lpstr>정규화(Normalization)</vt:lpstr>
      <vt:lpstr>정규화(Normalization)</vt:lpstr>
      <vt:lpstr>메타데이터의 관리</vt:lpstr>
      <vt:lpstr>데이터 표준화</vt:lpstr>
      <vt:lpstr>데이터 표준화</vt:lpstr>
      <vt:lpstr>데이터 표준화</vt:lpstr>
      <vt:lpstr>데이터 표준화</vt:lpstr>
      <vt:lpstr>데이터 표준화</vt:lpstr>
      <vt:lpstr>데이터 표준화</vt:lpstr>
      <vt:lpstr>데이터 표준화</vt:lpstr>
      <vt:lpstr>코드</vt:lpstr>
      <vt:lpstr>코드</vt:lpstr>
      <vt:lpstr>코드</vt:lpstr>
      <vt:lpstr>코드</vt:lpstr>
      <vt:lpstr>개별코드와 통합코드</vt:lpstr>
      <vt:lpstr>모델링 프로세스 실무</vt:lpstr>
      <vt:lpstr>모델링/테이블 작성 프로세스</vt:lpstr>
      <vt:lpstr>데이터의 품질관리</vt:lpstr>
      <vt:lpstr>품질관리의 기준</vt:lpstr>
      <vt:lpstr>품질관리 범위</vt:lpstr>
      <vt:lpstr>데이터모델링 도구</vt:lpstr>
      <vt:lpstr>데이터모델링 지원 툴</vt:lpstr>
      <vt:lpstr>데이터모델링 지원 툴</vt:lpstr>
      <vt:lpstr>데이터모델링 지원 툴</vt:lpstr>
      <vt:lpstr>데이터모델링 지원 툴</vt:lpstr>
      <vt:lpstr>인증제도</vt:lpstr>
      <vt:lpstr>데이터인증 제도</vt:lpstr>
      <vt:lpstr>데이터인증 제도</vt:lpstr>
      <vt:lpstr>데이터인증 제도</vt:lpstr>
      <vt:lpstr>데이터전문가 자격검정</vt:lpstr>
      <vt:lpstr>마치며</vt:lpstr>
      <vt:lpstr>요점정리</vt:lpstr>
      <vt:lpstr>PowerPoint 프레젠테이션</vt:lpstr>
      <vt:lpstr>데이터 모델링</vt:lpstr>
      <vt:lpstr>실습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모델링</dc:title>
  <dc:subject>교육자료</dc:subject>
  <dc:creator>나한주</dc:creator>
  <cp:keywords>BWG;뱅크웨어글로벌;기술혁신실;교육자료;</cp:keywords>
  <cp:lastModifiedBy>노을</cp:lastModifiedBy>
  <cp:revision>379</cp:revision>
  <dcterms:created xsi:type="dcterms:W3CDTF">2020-12-11T08:22:51Z</dcterms:created>
  <dcterms:modified xsi:type="dcterms:W3CDTF">2023-08-17T04:03:53Z</dcterms:modified>
</cp:coreProperties>
</file>